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2.jpg" ContentType="image/jpg"/>
  <Override PartName="/ppt/media/image3.jpg" ContentType="image/jpg"/>
  <Override PartName="/ppt/media/image5.jpg" ContentType="image/jpg"/>
  <Override PartName="/ppt/media/image7.jpg" ContentType="image/jpg"/>
  <Override PartName="/ppt/media/image8.jpg" ContentType="image/jpg"/>
  <Override PartName="/ppt/media/image10.jpg" ContentType="image/jpg"/>
  <Override PartName="/ppt/media/image11.jpg" ContentType="image/jpg"/>
  <Override PartName="/ppt/media/image12.jpg" ContentType="image/jpg"/>
  <Override PartName="/ppt/media/image13.jpg" ContentType="image/jpg"/>
  <Override PartName="/ppt/media/image14.jpg" ContentType="image/jpg"/>
  <Override PartName="/ppt/media/image15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29.jpg" ContentType="image/jpg"/>
  <Override PartName="/ppt/media/image30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1.jpg" ContentType="image/jpg"/>
  <Override PartName="/ppt/media/image42.jpg" ContentType="image/jpg"/>
  <Override PartName="/ppt/media/image47.jpg" ContentType="image/jpg"/>
  <Override PartName="/ppt/media/image48.jpg" ContentType="image/jpg"/>
  <Override PartName="/ppt/media/image49.jpg" ContentType="image/jpg"/>
  <Override PartName="/ppt/media/image50.jpg" ContentType="image/jpg"/>
  <Override PartName="/ppt/media/image51.jpg" ContentType="image/jpg"/>
  <Override PartName="/ppt/media/image52.jpg" ContentType="image/jpg"/>
  <Override PartName="/ppt/media/image53.jpg" ContentType="image/jpg"/>
  <Override PartName="/ppt/media/image54.jpg" ContentType="image/jpg"/>
  <Override PartName="/ppt/media/image55.jpg" ContentType="image/jpg"/>
  <Override PartName="/ppt/media/image56.jpg" ContentType="image/jpg"/>
  <Override PartName="/ppt/media/image57.jpg" ContentType="image/jpg"/>
  <Override PartName="/ppt/media/image58.jpg" ContentType="image/jpg"/>
  <Override PartName="/ppt/media/image59.jpg" ContentType="image/jpg"/>
  <Override PartName="/ppt/media/image60.jpg" ContentType="image/jpg"/>
  <Override PartName="/ppt/media/image61.jpg" ContentType="image/jpg"/>
  <Override PartName="/ppt/media/image62.jpg" ContentType="image/jpg"/>
  <Override PartName="/ppt/media/image63.jpg" ContentType="image/jpg"/>
  <Override PartName="/ppt/media/image64.jpg" ContentType="image/jpg"/>
  <Override PartName="/ppt/media/image65.jpg" ContentType="image/jpg"/>
  <Override PartName="/ppt/media/image66.jpg" ContentType="image/jpg"/>
  <Override PartName="/ppt/media/image67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</p:sldIdLst>
  <p:sldSz cx="9144000" cy="6858000" type="screen4x3"/>
  <p:notesSz cx="9144000" cy="6858000"/>
  <p:embeddedFontLst>
    <p:embeddedFont>
      <p:font typeface="Arial" panose="020B0604020202020204" pitchFamily="34" charset="0"/>
      <p:bold r:id="rId79"/>
    </p:embeddedFont>
    <p:embeddedFont>
      <p:font typeface="Georgia" panose="02040502050405020303" pitchFamily="18" charset="0"/>
      <p:regular r:id="rId80"/>
      <p:bold r:id="rId81"/>
      <p:italic r:id="rId82"/>
      <p:boldItalic r:id="rId83"/>
    </p:embeddedFont>
    <p:embeddedFont>
      <p:font typeface="Gill Sans MT" panose="020B0502020104020203" pitchFamily="34" charset="0"/>
      <p:regular r:id="rId84"/>
      <p:bold r:id="rId85"/>
      <p:italic r:id="rId86"/>
      <p:boldItalic r:id="rId87"/>
    </p:embeddedFont>
    <p:embeddedFont>
      <p:font typeface="Times New Roman" panose="02020603050405020304" pitchFamily="18" charset="0"/>
      <p:regular r:id="rId88"/>
    </p:embeddedFont>
    <p:embeddedFont>
      <p:font typeface="Trebuchet MS" panose="020B0603020202020204" pitchFamily="34" charset="0"/>
      <p:regular r:id="rId89"/>
      <p:bold r:id="rId90"/>
      <p:italic r:id="rId91"/>
      <p:boldItalic r:id="rId92"/>
    </p:embeddedFont>
    <p:embeddedFont>
      <p:font typeface="Wingdings 2" panose="05020102010507070707" pitchFamily="18" charset="2"/>
      <p:regular r:id="rId9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87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4.fntdata"/><Relationship Id="rId90" Type="http://schemas.openxmlformats.org/officeDocument/2006/relationships/font" Target="fonts/font12.fntdata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93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font" Target="fonts/font13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573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8171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874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3691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42445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2591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555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48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535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1209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7216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7086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186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532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5765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://www.youtube.com/watch?v=9DAOsnHl0LY&amp;feature=related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10200" y="3893820"/>
            <a:ext cx="3733800" cy="3175"/>
          </a:xfrm>
          <a:custGeom>
            <a:avLst/>
            <a:gdLst/>
            <a:ahLst/>
            <a:cxnLst/>
            <a:rect l="l" t="t" r="r" b="b"/>
            <a:pathLst>
              <a:path w="3733800" h="3175">
                <a:moveTo>
                  <a:pt x="0" y="3174"/>
                </a:moveTo>
                <a:lnTo>
                  <a:pt x="3733800" y="3174"/>
                </a:lnTo>
                <a:lnTo>
                  <a:pt x="3733800" y="0"/>
                </a:lnTo>
                <a:lnTo>
                  <a:pt x="0" y="0"/>
                </a:lnTo>
                <a:lnTo>
                  <a:pt x="0" y="3174"/>
                </a:lnTo>
                <a:close/>
              </a:path>
            </a:pathLst>
          </a:custGeom>
          <a:solidFill>
            <a:srgbClr val="4380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10200" y="4060952"/>
            <a:ext cx="3733800" cy="28575"/>
          </a:xfrm>
          <a:custGeom>
            <a:avLst/>
            <a:gdLst/>
            <a:ahLst/>
            <a:cxnLst/>
            <a:rect l="l" t="t" r="r" b="b"/>
            <a:pathLst>
              <a:path w="3733800" h="28575">
                <a:moveTo>
                  <a:pt x="0" y="28067"/>
                </a:moveTo>
                <a:lnTo>
                  <a:pt x="3733800" y="28067"/>
                </a:lnTo>
                <a:lnTo>
                  <a:pt x="3733800" y="0"/>
                </a:lnTo>
                <a:lnTo>
                  <a:pt x="0" y="0"/>
                </a:lnTo>
                <a:lnTo>
                  <a:pt x="0" y="28067"/>
                </a:lnTo>
                <a:close/>
              </a:path>
            </a:pathLst>
          </a:custGeom>
          <a:solidFill>
            <a:srgbClr val="438085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10200" y="3896995"/>
            <a:ext cx="3733800" cy="164465"/>
          </a:xfrm>
          <a:custGeom>
            <a:avLst/>
            <a:gdLst/>
            <a:ahLst/>
            <a:cxnLst/>
            <a:rect l="l" t="t" r="r" b="b"/>
            <a:pathLst>
              <a:path w="3733800" h="164464">
                <a:moveTo>
                  <a:pt x="0" y="163956"/>
                </a:moveTo>
                <a:lnTo>
                  <a:pt x="3733800" y="163956"/>
                </a:lnTo>
                <a:lnTo>
                  <a:pt x="3733800" y="0"/>
                </a:lnTo>
                <a:lnTo>
                  <a:pt x="0" y="0"/>
                </a:lnTo>
                <a:lnTo>
                  <a:pt x="0" y="163956"/>
                </a:lnTo>
                <a:close/>
              </a:path>
            </a:pathLst>
          </a:custGeom>
          <a:solidFill>
            <a:srgbClr val="438085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10200" y="4115180"/>
            <a:ext cx="3733800" cy="9525"/>
          </a:xfrm>
          <a:custGeom>
            <a:avLst/>
            <a:gdLst/>
            <a:ahLst/>
            <a:cxnLst/>
            <a:rect l="l" t="t" r="r" b="b"/>
            <a:pathLst>
              <a:path w="3733800" h="9525">
                <a:moveTo>
                  <a:pt x="3733800" y="0"/>
                </a:moveTo>
                <a:lnTo>
                  <a:pt x="0" y="0"/>
                </a:lnTo>
                <a:lnTo>
                  <a:pt x="0" y="9144"/>
                </a:lnTo>
                <a:lnTo>
                  <a:pt x="3733800" y="9144"/>
                </a:lnTo>
                <a:lnTo>
                  <a:pt x="3733800" y="0"/>
                </a:lnTo>
                <a:close/>
              </a:path>
            </a:pathLst>
          </a:custGeom>
          <a:solidFill>
            <a:srgbClr val="438085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0200" y="4164457"/>
            <a:ext cx="1965960" cy="18415"/>
          </a:xfrm>
          <a:custGeom>
            <a:avLst/>
            <a:gdLst/>
            <a:ahLst/>
            <a:cxnLst/>
            <a:rect l="l" t="t" r="r" b="b"/>
            <a:pathLst>
              <a:path w="1965959" h="18414">
                <a:moveTo>
                  <a:pt x="1965959" y="0"/>
                </a:moveTo>
                <a:lnTo>
                  <a:pt x="0" y="0"/>
                </a:lnTo>
                <a:lnTo>
                  <a:pt x="0" y="18288"/>
                </a:lnTo>
                <a:lnTo>
                  <a:pt x="1965959" y="18288"/>
                </a:lnTo>
                <a:lnTo>
                  <a:pt x="1965959" y="0"/>
                </a:lnTo>
                <a:close/>
              </a:path>
            </a:pathLst>
          </a:custGeom>
          <a:solidFill>
            <a:srgbClr val="438085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10200" y="4199509"/>
            <a:ext cx="1965960" cy="9525"/>
          </a:xfrm>
          <a:custGeom>
            <a:avLst/>
            <a:gdLst/>
            <a:ahLst/>
            <a:cxnLst/>
            <a:rect l="l" t="t" r="r" b="b"/>
            <a:pathLst>
              <a:path w="1965959" h="9525">
                <a:moveTo>
                  <a:pt x="1965959" y="0"/>
                </a:moveTo>
                <a:lnTo>
                  <a:pt x="0" y="0"/>
                </a:lnTo>
                <a:lnTo>
                  <a:pt x="0" y="9144"/>
                </a:lnTo>
                <a:lnTo>
                  <a:pt x="1965959" y="9144"/>
                </a:lnTo>
                <a:lnTo>
                  <a:pt x="1965959" y="0"/>
                </a:lnTo>
                <a:close/>
              </a:path>
            </a:pathLst>
          </a:custGeom>
          <a:solidFill>
            <a:srgbClr val="438085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10200" y="3962400"/>
            <a:ext cx="3063240" cy="27940"/>
          </a:xfrm>
          <a:custGeom>
            <a:avLst/>
            <a:gdLst/>
            <a:ahLst/>
            <a:cxnLst/>
            <a:rect l="l" t="t" r="r" b="b"/>
            <a:pathLst>
              <a:path w="3063240" h="27939">
                <a:moveTo>
                  <a:pt x="3061207" y="0"/>
                </a:moveTo>
                <a:lnTo>
                  <a:pt x="2032" y="0"/>
                </a:lnTo>
                <a:lnTo>
                  <a:pt x="0" y="2031"/>
                </a:lnTo>
                <a:lnTo>
                  <a:pt x="0" y="25400"/>
                </a:lnTo>
                <a:lnTo>
                  <a:pt x="2032" y="27431"/>
                </a:lnTo>
                <a:lnTo>
                  <a:pt x="3061207" y="27431"/>
                </a:lnTo>
                <a:lnTo>
                  <a:pt x="3063240" y="25400"/>
                </a:lnTo>
                <a:lnTo>
                  <a:pt x="3063240" y="20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76541" y="4060952"/>
            <a:ext cx="1600200" cy="36830"/>
          </a:xfrm>
          <a:custGeom>
            <a:avLst/>
            <a:gdLst/>
            <a:ahLst/>
            <a:cxnLst/>
            <a:rect l="l" t="t" r="r" b="b"/>
            <a:pathLst>
              <a:path w="1600200" h="36829">
                <a:moveTo>
                  <a:pt x="1597405" y="0"/>
                </a:moveTo>
                <a:lnTo>
                  <a:pt x="2666" y="0"/>
                </a:lnTo>
                <a:lnTo>
                  <a:pt x="0" y="2793"/>
                </a:lnTo>
                <a:lnTo>
                  <a:pt x="0" y="33909"/>
                </a:lnTo>
                <a:lnTo>
                  <a:pt x="2666" y="36575"/>
                </a:lnTo>
                <a:lnTo>
                  <a:pt x="1597405" y="36575"/>
                </a:lnTo>
                <a:lnTo>
                  <a:pt x="1600200" y="33909"/>
                </a:lnTo>
                <a:lnTo>
                  <a:pt x="1600200" y="27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3816222"/>
            <a:ext cx="9144000" cy="75565"/>
          </a:xfrm>
          <a:custGeom>
            <a:avLst/>
            <a:gdLst/>
            <a:ahLst/>
            <a:cxnLst/>
            <a:rect l="l" t="t" r="r" b="b"/>
            <a:pathLst>
              <a:path w="9144000" h="75564">
                <a:moveTo>
                  <a:pt x="0" y="75310"/>
                </a:moveTo>
                <a:lnTo>
                  <a:pt x="9144000" y="75310"/>
                </a:lnTo>
                <a:lnTo>
                  <a:pt x="9144000" y="0"/>
                </a:lnTo>
                <a:lnTo>
                  <a:pt x="0" y="0"/>
                </a:lnTo>
                <a:lnTo>
                  <a:pt x="0" y="75310"/>
                </a:lnTo>
                <a:close/>
              </a:path>
            </a:pathLst>
          </a:custGeom>
          <a:solidFill>
            <a:srgbClr val="438085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3891534"/>
            <a:ext cx="9144000" cy="2540"/>
          </a:xfrm>
          <a:custGeom>
            <a:avLst/>
            <a:gdLst/>
            <a:ahLst/>
            <a:cxnLst/>
            <a:rect l="l" t="t" r="r" b="b"/>
            <a:pathLst>
              <a:path w="9144000" h="2539">
                <a:moveTo>
                  <a:pt x="0" y="2286"/>
                </a:moveTo>
                <a:lnTo>
                  <a:pt x="9144000" y="2286"/>
                </a:lnTo>
                <a:lnTo>
                  <a:pt x="9144000" y="0"/>
                </a:lnTo>
                <a:lnTo>
                  <a:pt x="0" y="0"/>
                </a:lnTo>
                <a:lnTo>
                  <a:pt x="0" y="2286"/>
                </a:lnTo>
                <a:close/>
              </a:path>
            </a:pathLst>
          </a:custGeom>
          <a:solidFill>
            <a:srgbClr val="438085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3701669"/>
            <a:ext cx="9144000" cy="114935"/>
          </a:xfrm>
          <a:custGeom>
            <a:avLst/>
            <a:gdLst/>
            <a:ahLst/>
            <a:cxnLst/>
            <a:rect l="l" t="t" r="r" b="b"/>
            <a:pathLst>
              <a:path w="9144000" h="114935">
                <a:moveTo>
                  <a:pt x="0" y="114553"/>
                </a:moveTo>
                <a:lnTo>
                  <a:pt x="9144000" y="114553"/>
                </a:lnTo>
                <a:lnTo>
                  <a:pt x="9144000" y="0"/>
                </a:lnTo>
                <a:lnTo>
                  <a:pt x="0" y="0"/>
                </a:lnTo>
                <a:lnTo>
                  <a:pt x="0" y="114553"/>
                </a:lnTo>
                <a:close/>
              </a:path>
            </a:pathLst>
          </a:custGeom>
          <a:solidFill>
            <a:srgbClr val="4380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14008" y="3701669"/>
            <a:ext cx="2730500" cy="189865"/>
          </a:xfrm>
          <a:custGeom>
            <a:avLst/>
            <a:gdLst/>
            <a:ahLst/>
            <a:cxnLst/>
            <a:rect l="l" t="t" r="r" b="b"/>
            <a:pathLst>
              <a:path w="2730500" h="189864">
                <a:moveTo>
                  <a:pt x="0" y="189864"/>
                </a:moveTo>
                <a:lnTo>
                  <a:pt x="2729991" y="189864"/>
                </a:lnTo>
                <a:lnTo>
                  <a:pt x="2729991" y="0"/>
                </a:lnTo>
                <a:lnTo>
                  <a:pt x="0" y="0"/>
                </a:lnTo>
                <a:lnTo>
                  <a:pt x="0" y="189864"/>
                </a:lnTo>
                <a:close/>
              </a:path>
            </a:pathLst>
          </a:custGeom>
          <a:solidFill>
            <a:srgbClr val="4380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0"/>
            <a:ext cx="9144000" cy="3702050"/>
          </a:xfrm>
          <a:custGeom>
            <a:avLst/>
            <a:gdLst/>
            <a:ahLst/>
            <a:cxnLst/>
            <a:rect l="l" t="t" r="r" b="b"/>
            <a:pathLst>
              <a:path w="9144000" h="3702050">
                <a:moveTo>
                  <a:pt x="9144000" y="0"/>
                </a:moveTo>
                <a:lnTo>
                  <a:pt x="0" y="0"/>
                </a:lnTo>
                <a:lnTo>
                  <a:pt x="0" y="3701669"/>
                </a:lnTo>
                <a:lnTo>
                  <a:pt x="9144000" y="3701669"/>
                </a:lnTo>
                <a:lnTo>
                  <a:pt x="91440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36244" y="3129152"/>
            <a:ext cx="719455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5" dirty="0">
                <a:solidFill>
                  <a:srgbClr val="FFFFFF"/>
                </a:solidFill>
                <a:latin typeface="Trebuchet MS"/>
                <a:cs typeface="Trebuchet MS"/>
              </a:rPr>
              <a:t>LA VIDA EN LA</a:t>
            </a:r>
            <a:r>
              <a:rPr sz="4400" b="1" spc="-7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400" b="1" spc="-30" dirty="0">
                <a:solidFill>
                  <a:srgbClr val="FFFFFF"/>
                </a:solidFill>
                <a:latin typeface="Trebuchet MS"/>
                <a:cs typeface="Trebuchet MS"/>
              </a:rPr>
              <a:t>PREHISTORIA</a:t>
            </a:r>
            <a:endParaRPr sz="44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0252" y="3925570"/>
            <a:ext cx="4512310" cy="151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424455"/>
                </a:solidFill>
                <a:latin typeface="Georgia"/>
                <a:cs typeface="Georgia"/>
              </a:rPr>
              <a:t>CIENCIAS SOCIALES </a:t>
            </a:r>
            <a:endParaRPr lang="es-CO" sz="2400" b="1" dirty="0">
              <a:solidFill>
                <a:srgbClr val="424455"/>
              </a:solidFill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2400" b="1" dirty="0">
                <a:solidFill>
                  <a:srgbClr val="424455"/>
                </a:solidFill>
                <a:latin typeface="Georgia"/>
                <a:cs typeface="Georgia"/>
              </a:rPr>
              <a:t>María Lucero Monje Andrade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2400" b="1" dirty="0">
                <a:solidFill>
                  <a:srgbClr val="424455"/>
                </a:solidFill>
                <a:latin typeface="Georgia"/>
                <a:cs typeface="Georgia"/>
              </a:rPr>
              <a:t>Grado Sexto</a:t>
            </a:r>
            <a:endParaRPr sz="2400" dirty="0">
              <a:latin typeface="Georgia"/>
              <a:cs typeface="Georgi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429250" y="428625"/>
            <a:ext cx="3524250" cy="2643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76815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3. </a:t>
            </a:r>
            <a:r>
              <a:rPr sz="4000" spc="-5" dirty="0"/>
              <a:t>EVOLUCIÓN </a:t>
            </a:r>
            <a:r>
              <a:rPr sz="4000" spc="5" dirty="0"/>
              <a:t>DEL </a:t>
            </a:r>
            <a:r>
              <a:rPr sz="4000" spc="-5" dirty="0"/>
              <a:t>SER</a:t>
            </a:r>
            <a:r>
              <a:rPr sz="4000" spc="-240" dirty="0"/>
              <a:t> </a:t>
            </a:r>
            <a:r>
              <a:rPr sz="4000" spc="-5" dirty="0"/>
              <a:t>HUMANO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954982" y="2000211"/>
            <a:ext cx="7234079" cy="464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7215" y="599762"/>
            <a:ext cx="76815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3. </a:t>
            </a:r>
            <a:r>
              <a:rPr sz="4000" spc="-5" dirty="0"/>
              <a:t>EVOLUCIÓN </a:t>
            </a:r>
            <a:r>
              <a:rPr sz="4000" spc="5" dirty="0"/>
              <a:t>DEL </a:t>
            </a:r>
            <a:r>
              <a:rPr sz="4000" spc="-5" dirty="0"/>
              <a:t>SER</a:t>
            </a:r>
            <a:r>
              <a:rPr sz="4000" spc="-240" dirty="0"/>
              <a:t> </a:t>
            </a:r>
            <a:r>
              <a:rPr sz="4000" spc="-5" dirty="0"/>
              <a:t>HUMANO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833359" cy="34423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sz="2800" spc="-5" dirty="0">
                <a:latin typeface="Georgia"/>
                <a:cs typeface="Georgia"/>
              </a:rPr>
              <a:t>El </a:t>
            </a:r>
            <a:r>
              <a:rPr sz="2800" spc="5" dirty="0">
                <a:latin typeface="Georgia"/>
                <a:cs typeface="Georgia"/>
              </a:rPr>
              <a:t>ser </a:t>
            </a:r>
            <a:r>
              <a:rPr sz="2800" dirty="0">
                <a:latin typeface="Georgia"/>
                <a:cs typeface="Georgia"/>
              </a:rPr>
              <a:t>humano es un </a:t>
            </a:r>
            <a:r>
              <a:rPr sz="2800" spc="-5" dirty="0">
                <a:latin typeface="Georgia"/>
                <a:cs typeface="Georgia"/>
              </a:rPr>
              <a:t>primate </a:t>
            </a:r>
            <a:r>
              <a:rPr sz="2800" spc="5" dirty="0">
                <a:latin typeface="Georgia"/>
                <a:cs typeface="Georgia"/>
              </a:rPr>
              <a:t>y </a:t>
            </a:r>
            <a:r>
              <a:rPr sz="2800" dirty="0">
                <a:latin typeface="Georgia"/>
                <a:cs typeface="Georgia"/>
              </a:rPr>
              <a:t>por </a:t>
            </a:r>
            <a:r>
              <a:rPr sz="2800" spc="-5" dirty="0">
                <a:latin typeface="Georgia"/>
                <a:cs typeface="Georgia"/>
              </a:rPr>
              <a:t>tanto, </a:t>
            </a:r>
            <a:r>
              <a:rPr sz="2800" dirty="0">
                <a:latin typeface="Georgia"/>
                <a:cs typeface="Georgia"/>
              </a:rPr>
              <a:t>tiene  un antepasado </a:t>
            </a:r>
            <a:r>
              <a:rPr sz="2800" spc="-5" dirty="0">
                <a:latin typeface="Georgia"/>
                <a:cs typeface="Georgia"/>
              </a:rPr>
              <a:t>común </a:t>
            </a:r>
            <a:r>
              <a:rPr sz="2800" dirty="0">
                <a:latin typeface="Georgia"/>
                <a:cs typeface="Georgia"/>
              </a:rPr>
              <a:t>al mono. La  </a:t>
            </a:r>
            <a:r>
              <a:rPr sz="2800" b="1" spc="-5" dirty="0">
                <a:latin typeface="Georgia"/>
                <a:cs typeface="Georgia"/>
              </a:rPr>
              <a:t>hominización </a:t>
            </a:r>
            <a:r>
              <a:rPr sz="2800" b="1" dirty="0">
                <a:latin typeface="Georgia"/>
                <a:cs typeface="Georgia"/>
              </a:rPr>
              <a:t>es el proceso </a:t>
            </a:r>
            <a:r>
              <a:rPr sz="2800" b="1" spc="-5" dirty="0">
                <a:latin typeface="Georgia"/>
                <a:cs typeface="Georgia"/>
              </a:rPr>
              <a:t>evolutivo </a:t>
            </a:r>
            <a:r>
              <a:rPr sz="2800" b="1" spc="5" dirty="0">
                <a:latin typeface="Georgia"/>
                <a:cs typeface="Georgia"/>
              </a:rPr>
              <a:t>del  hombre hasta alcanzar </a:t>
            </a:r>
            <a:r>
              <a:rPr sz="2800" b="1" dirty="0">
                <a:latin typeface="Georgia"/>
                <a:cs typeface="Georgia"/>
              </a:rPr>
              <a:t>las</a:t>
            </a:r>
            <a:r>
              <a:rPr sz="2800" b="1" spc="-300" dirty="0">
                <a:latin typeface="Georgia"/>
                <a:cs typeface="Georgia"/>
              </a:rPr>
              <a:t> </a:t>
            </a:r>
            <a:r>
              <a:rPr sz="2800" b="1" dirty="0">
                <a:latin typeface="Georgia"/>
                <a:cs typeface="Georgia"/>
              </a:rPr>
              <a:t>características  propias </a:t>
            </a:r>
            <a:r>
              <a:rPr sz="2800" b="1" spc="5" dirty="0">
                <a:latin typeface="Georgia"/>
                <a:cs typeface="Georgia"/>
              </a:rPr>
              <a:t>de </a:t>
            </a:r>
            <a:r>
              <a:rPr sz="2800" b="1" dirty="0">
                <a:latin typeface="Georgia"/>
                <a:cs typeface="Georgia"/>
              </a:rPr>
              <a:t>las </a:t>
            </a:r>
            <a:r>
              <a:rPr sz="2800" b="1" spc="5" dirty="0">
                <a:latin typeface="Georgia"/>
                <a:cs typeface="Georgia"/>
              </a:rPr>
              <a:t>personas</a:t>
            </a:r>
            <a:r>
              <a:rPr sz="2800" spc="5" dirty="0">
                <a:latin typeface="Georgia"/>
                <a:cs typeface="Georgia"/>
              </a:rPr>
              <a:t>: cerebro  </a:t>
            </a:r>
            <a:r>
              <a:rPr sz="2800" dirty="0">
                <a:latin typeface="Georgia"/>
                <a:cs typeface="Georgia"/>
              </a:rPr>
              <a:t>desarrollado, caminar sobre dos piernas, </a:t>
            </a:r>
            <a:r>
              <a:rPr sz="2800" spc="-5" dirty="0">
                <a:latin typeface="Georgia"/>
                <a:cs typeface="Georgia"/>
              </a:rPr>
              <a:t>la  capacidad </a:t>
            </a:r>
            <a:r>
              <a:rPr sz="2800" dirty="0">
                <a:latin typeface="Georgia"/>
                <a:cs typeface="Georgia"/>
              </a:rPr>
              <a:t>de hablar y </a:t>
            </a:r>
            <a:r>
              <a:rPr sz="2800" spc="-5" dirty="0">
                <a:latin typeface="Georgia"/>
                <a:cs typeface="Georgia"/>
              </a:rPr>
              <a:t>la habilidad de </a:t>
            </a:r>
            <a:r>
              <a:rPr sz="2800" dirty="0">
                <a:latin typeface="Georgia"/>
                <a:cs typeface="Georgia"/>
              </a:rPr>
              <a:t>elaborar  utensilios.</a:t>
            </a:r>
            <a:endParaRPr sz="2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381000"/>
            <a:ext cx="76815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3. </a:t>
            </a:r>
            <a:r>
              <a:rPr sz="4000" spc="-5" dirty="0"/>
              <a:t>EVOLUCIÓN </a:t>
            </a:r>
            <a:r>
              <a:rPr sz="4000" spc="5" dirty="0"/>
              <a:t>DEL </a:t>
            </a:r>
            <a:r>
              <a:rPr sz="4000" spc="-5" dirty="0"/>
              <a:t>SER</a:t>
            </a:r>
            <a:r>
              <a:rPr sz="4000" spc="-240" dirty="0"/>
              <a:t> </a:t>
            </a:r>
            <a:r>
              <a:rPr sz="4000" spc="-5" dirty="0"/>
              <a:t>HUMANO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651115" cy="26644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sz="2800" spc="5" dirty="0">
                <a:latin typeface="Georgia"/>
                <a:cs typeface="Georgia"/>
              </a:rPr>
              <a:t>Los </a:t>
            </a:r>
            <a:r>
              <a:rPr sz="2800" dirty="0">
                <a:latin typeface="Georgia"/>
                <a:cs typeface="Georgia"/>
              </a:rPr>
              <a:t>lugares </a:t>
            </a:r>
            <a:r>
              <a:rPr sz="2800" spc="-5" dirty="0">
                <a:latin typeface="Georgia"/>
                <a:cs typeface="Georgia"/>
              </a:rPr>
              <a:t>donde vivían </a:t>
            </a:r>
            <a:r>
              <a:rPr sz="2800" dirty="0">
                <a:latin typeface="Georgia"/>
                <a:cs typeface="Georgia"/>
              </a:rPr>
              <a:t>nuestros antepasados  </a:t>
            </a:r>
            <a:r>
              <a:rPr sz="2800" spc="5" dirty="0">
                <a:latin typeface="Georgia"/>
                <a:cs typeface="Georgia"/>
              </a:rPr>
              <a:t>se </a:t>
            </a:r>
            <a:r>
              <a:rPr sz="2800" spc="-5" dirty="0">
                <a:latin typeface="Georgia"/>
                <a:cs typeface="Georgia"/>
              </a:rPr>
              <a:t>llaman</a:t>
            </a:r>
            <a:r>
              <a:rPr sz="2800" spc="-55" dirty="0">
                <a:latin typeface="Georgia"/>
                <a:cs typeface="Georgia"/>
              </a:rPr>
              <a:t> </a:t>
            </a:r>
            <a:r>
              <a:rPr sz="2800" b="1" dirty="0">
                <a:latin typeface="Georgia"/>
                <a:cs typeface="Georgia"/>
              </a:rPr>
              <a:t>yacimientos</a:t>
            </a:r>
            <a:r>
              <a:rPr sz="2800" dirty="0">
                <a:latin typeface="Georgia"/>
                <a:cs typeface="Georgia"/>
              </a:rPr>
              <a:t>.</a:t>
            </a:r>
            <a:endParaRPr sz="2800">
              <a:latin typeface="Georgia"/>
              <a:cs typeface="Georgia"/>
            </a:endParaRPr>
          </a:p>
          <a:p>
            <a:pPr marL="268605" indent="-256540">
              <a:lnSpc>
                <a:spcPct val="100000"/>
              </a:lnSpc>
              <a:spcBef>
                <a:spcPts val="29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sz="2800" dirty="0">
                <a:latin typeface="Georgia"/>
                <a:cs typeface="Georgia"/>
              </a:rPr>
              <a:t>Nosotros provenimos de </a:t>
            </a:r>
            <a:r>
              <a:rPr sz="2800" spc="-5" dirty="0">
                <a:latin typeface="Georgia"/>
                <a:cs typeface="Georgia"/>
              </a:rPr>
              <a:t>la </a:t>
            </a:r>
            <a:r>
              <a:rPr sz="2800" dirty="0">
                <a:latin typeface="Georgia"/>
                <a:cs typeface="Georgia"/>
              </a:rPr>
              <a:t>especia</a:t>
            </a:r>
            <a:r>
              <a:rPr sz="2800" spc="-150" dirty="0">
                <a:latin typeface="Georgia"/>
                <a:cs typeface="Georgia"/>
              </a:rPr>
              <a:t> </a:t>
            </a:r>
            <a:r>
              <a:rPr sz="2800" spc="-5" dirty="0">
                <a:latin typeface="Georgia"/>
                <a:cs typeface="Georgia"/>
              </a:rPr>
              <a:t>llamada</a:t>
            </a:r>
            <a:endParaRPr sz="2800">
              <a:latin typeface="Georgia"/>
              <a:cs typeface="Georgia"/>
            </a:endParaRPr>
          </a:p>
          <a:p>
            <a:pPr marL="268605">
              <a:lnSpc>
                <a:spcPct val="100000"/>
              </a:lnSpc>
            </a:pPr>
            <a:r>
              <a:rPr sz="2800" b="1" i="1" spc="-5" dirty="0">
                <a:latin typeface="Georgia"/>
                <a:cs typeface="Georgia"/>
              </a:rPr>
              <a:t>homo</a:t>
            </a:r>
            <a:r>
              <a:rPr sz="2800" spc="-5" dirty="0">
                <a:latin typeface="Georgia"/>
                <a:cs typeface="Georgia"/>
              </a:rPr>
              <a:t>.</a:t>
            </a:r>
            <a:endParaRPr sz="2800">
              <a:latin typeface="Georgia"/>
              <a:cs typeface="Georgia"/>
            </a:endParaRPr>
          </a:p>
          <a:p>
            <a:pPr marL="268605" marR="386715" indent="-256540">
              <a:lnSpc>
                <a:spcPct val="100000"/>
              </a:lnSpc>
              <a:spcBef>
                <a:spcPts val="315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sz="2800" dirty="0">
                <a:latin typeface="Georgia"/>
                <a:cs typeface="Georgia"/>
              </a:rPr>
              <a:t>Hubo </a:t>
            </a:r>
            <a:r>
              <a:rPr sz="2800" b="1" dirty="0">
                <a:latin typeface="Georgia"/>
                <a:cs typeface="Georgia"/>
              </a:rPr>
              <a:t>otras especies </a:t>
            </a:r>
            <a:r>
              <a:rPr sz="2800" dirty="0">
                <a:latin typeface="Georgia"/>
                <a:cs typeface="Georgia"/>
              </a:rPr>
              <a:t>humanas. </a:t>
            </a:r>
            <a:r>
              <a:rPr sz="2800" spc="-5" dirty="0">
                <a:latin typeface="Georgia"/>
                <a:cs typeface="Georgia"/>
              </a:rPr>
              <a:t>Algunos</a:t>
            </a:r>
            <a:r>
              <a:rPr sz="2800" spc="-175" dirty="0">
                <a:latin typeface="Georgia"/>
                <a:cs typeface="Georgia"/>
              </a:rPr>
              <a:t> </a:t>
            </a:r>
            <a:r>
              <a:rPr sz="2800" spc="-5" dirty="0">
                <a:latin typeface="Georgia"/>
                <a:cs typeface="Georgia"/>
              </a:rPr>
              <a:t>de  </a:t>
            </a:r>
            <a:r>
              <a:rPr sz="2800" dirty="0">
                <a:latin typeface="Georgia"/>
                <a:cs typeface="Georgia"/>
              </a:rPr>
              <a:t>nuestros antepasados</a:t>
            </a:r>
            <a:r>
              <a:rPr sz="2800" spc="-125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son:</a:t>
            </a:r>
            <a:endParaRPr sz="2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3147" y="512394"/>
            <a:ext cx="76815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3. </a:t>
            </a:r>
            <a:r>
              <a:rPr sz="4000" spc="-5" dirty="0"/>
              <a:t>EVOLUCIÓN </a:t>
            </a:r>
            <a:r>
              <a:rPr sz="4000" spc="5" dirty="0"/>
              <a:t>DEL </a:t>
            </a:r>
            <a:r>
              <a:rPr sz="4000" spc="-5" dirty="0"/>
              <a:t>SER</a:t>
            </a:r>
            <a:r>
              <a:rPr sz="4000" spc="-240" dirty="0"/>
              <a:t> </a:t>
            </a:r>
            <a:r>
              <a:rPr sz="4000" spc="-5" dirty="0"/>
              <a:t>HUMANO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5993765" cy="2588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i="1" dirty="0">
                <a:latin typeface="Georgia"/>
                <a:cs typeface="Georgia"/>
              </a:rPr>
              <a:t>Australopitecus</a:t>
            </a:r>
            <a:r>
              <a:rPr sz="2800" dirty="0">
                <a:latin typeface="Georgia"/>
                <a:cs typeface="Georgia"/>
              </a:rPr>
              <a:t>. </a:t>
            </a:r>
            <a:r>
              <a:rPr sz="2800" spc="-5" dirty="0">
                <a:latin typeface="Georgia"/>
                <a:cs typeface="Georgia"/>
              </a:rPr>
              <a:t>Vivió </a:t>
            </a:r>
            <a:r>
              <a:rPr sz="2800" dirty="0">
                <a:latin typeface="Georgia"/>
                <a:cs typeface="Georgia"/>
              </a:rPr>
              <a:t>desde</a:t>
            </a:r>
            <a:r>
              <a:rPr sz="2800" spc="-135" dirty="0">
                <a:latin typeface="Georgia"/>
                <a:cs typeface="Georgia"/>
              </a:rPr>
              <a:t> </a:t>
            </a:r>
            <a:r>
              <a:rPr sz="2800" spc="5" dirty="0">
                <a:latin typeface="Georgia"/>
                <a:cs typeface="Georgia"/>
              </a:rPr>
              <a:t>el</a:t>
            </a:r>
            <a:endParaRPr sz="2800">
              <a:latin typeface="Georgia"/>
              <a:cs typeface="Georgia"/>
            </a:endParaRPr>
          </a:p>
          <a:p>
            <a:pPr marL="268605" marR="5080">
              <a:lnSpc>
                <a:spcPct val="100000"/>
              </a:lnSpc>
            </a:pPr>
            <a:r>
              <a:rPr sz="2800" spc="-10" dirty="0">
                <a:latin typeface="Georgia"/>
                <a:cs typeface="Georgia"/>
              </a:rPr>
              <a:t>5.000.000 </a:t>
            </a:r>
            <a:r>
              <a:rPr sz="2800" spc="-5" dirty="0">
                <a:latin typeface="Georgia"/>
                <a:cs typeface="Georgia"/>
              </a:rPr>
              <a:t>a.C. hasta </a:t>
            </a:r>
            <a:r>
              <a:rPr sz="2800" spc="-10" dirty="0">
                <a:latin typeface="Georgia"/>
                <a:cs typeface="Georgia"/>
              </a:rPr>
              <a:t>1.000.000 a.C.  </a:t>
            </a:r>
            <a:r>
              <a:rPr sz="2800" spc="-5" dirty="0">
                <a:latin typeface="Georgia"/>
                <a:cs typeface="Georgia"/>
              </a:rPr>
              <a:t>Aún </a:t>
            </a:r>
            <a:r>
              <a:rPr sz="2800" dirty="0">
                <a:latin typeface="Georgia"/>
                <a:cs typeface="Georgia"/>
              </a:rPr>
              <a:t>pasaba cierto tiempo </a:t>
            </a:r>
            <a:r>
              <a:rPr sz="2800" spc="5" dirty="0">
                <a:latin typeface="Georgia"/>
                <a:cs typeface="Georgia"/>
              </a:rPr>
              <a:t>en </a:t>
            </a:r>
            <a:r>
              <a:rPr sz="2800" spc="-5" dirty="0">
                <a:latin typeface="Georgia"/>
                <a:cs typeface="Georgia"/>
              </a:rPr>
              <a:t>los  </a:t>
            </a:r>
            <a:r>
              <a:rPr sz="2800" dirty="0">
                <a:latin typeface="Georgia"/>
                <a:cs typeface="Georgia"/>
              </a:rPr>
              <a:t>árboles </a:t>
            </a:r>
            <a:r>
              <a:rPr sz="2800" spc="5" dirty="0">
                <a:latin typeface="Georgia"/>
                <a:cs typeface="Georgia"/>
              </a:rPr>
              <a:t>(se asemeja </a:t>
            </a:r>
            <a:r>
              <a:rPr sz="2800" dirty="0">
                <a:latin typeface="Georgia"/>
                <a:cs typeface="Georgia"/>
              </a:rPr>
              <a:t>al </a:t>
            </a:r>
            <a:r>
              <a:rPr sz="2800" spc="-5" dirty="0">
                <a:latin typeface="Georgia"/>
                <a:cs typeface="Georgia"/>
              </a:rPr>
              <a:t>mono). </a:t>
            </a:r>
            <a:r>
              <a:rPr sz="2800" dirty="0">
                <a:latin typeface="Georgia"/>
                <a:cs typeface="Georgia"/>
              </a:rPr>
              <a:t>No  fabrica ninguna herramienta y </a:t>
            </a:r>
            <a:r>
              <a:rPr sz="2800" spc="-5" dirty="0">
                <a:latin typeface="Georgia"/>
                <a:cs typeface="Georgia"/>
              </a:rPr>
              <a:t>vivió  </a:t>
            </a:r>
            <a:r>
              <a:rPr sz="2800" spc="5" dirty="0">
                <a:latin typeface="Georgia"/>
                <a:cs typeface="Georgia"/>
              </a:rPr>
              <a:t>en</a:t>
            </a:r>
            <a:r>
              <a:rPr sz="2800" spc="-65" dirty="0">
                <a:latin typeface="Georgia"/>
                <a:cs typeface="Georgia"/>
              </a:rPr>
              <a:t> </a:t>
            </a:r>
            <a:r>
              <a:rPr sz="2800" spc="-5" dirty="0">
                <a:latin typeface="Georgia"/>
                <a:cs typeface="Georgia"/>
              </a:rPr>
              <a:t>África.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32201" y="4714951"/>
            <a:ext cx="3403600" cy="1903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23759" y="4917973"/>
            <a:ext cx="1905127" cy="1654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43751" y="2428875"/>
            <a:ext cx="2021077" cy="27673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5972" y="533400"/>
            <a:ext cx="279971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0" dirty="0">
                <a:latin typeface="Trebuchet MS"/>
                <a:cs typeface="Trebuchet MS"/>
              </a:rPr>
              <a:t>Sabías</a:t>
            </a:r>
            <a:r>
              <a:rPr sz="4000" b="0" spc="-125" dirty="0">
                <a:latin typeface="Trebuchet MS"/>
                <a:cs typeface="Trebuchet MS"/>
              </a:rPr>
              <a:t> </a:t>
            </a:r>
            <a:r>
              <a:rPr sz="4000" b="0" dirty="0">
                <a:latin typeface="Trebuchet MS"/>
                <a:cs typeface="Trebuchet MS"/>
              </a:rPr>
              <a:t>que…</a:t>
            </a:r>
            <a:endParaRPr sz="40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642225" cy="291084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Lucy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Se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trata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de un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esqueleto,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muy completo, de una 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hembra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sz="2600" i="1" spc="-10" dirty="0">
                <a:solidFill>
                  <a:srgbClr val="438085"/>
                </a:solidFill>
                <a:latin typeface="Georgia"/>
                <a:cs typeface="Georgia"/>
              </a:rPr>
              <a:t>Australopithecus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que </a:t>
            </a:r>
            <a:r>
              <a:rPr sz="2600" dirty="0">
                <a:solidFill>
                  <a:srgbClr val="438085"/>
                </a:solidFill>
                <a:latin typeface="Georgia"/>
                <a:cs typeface="Georgia"/>
              </a:rPr>
              <a:t>vivió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hace unos  tres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millones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de años en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Etiopía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(África).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En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el  momento en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que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fue descubierto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(1974),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los  excavadores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escuchaban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canción </a:t>
            </a:r>
            <a:r>
              <a:rPr sz="2600" i="1" spc="-10" dirty="0">
                <a:solidFill>
                  <a:srgbClr val="438085"/>
                </a:solidFill>
                <a:latin typeface="Georgia"/>
                <a:cs typeface="Georgia"/>
              </a:rPr>
              <a:t>Lucy </a:t>
            </a:r>
            <a:r>
              <a:rPr sz="2600" i="1" spc="-5" dirty="0">
                <a:solidFill>
                  <a:srgbClr val="438085"/>
                </a:solidFill>
                <a:latin typeface="Georgia"/>
                <a:cs typeface="Georgia"/>
              </a:rPr>
              <a:t>in </a:t>
            </a:r>
            <a:r>
              <a:rPr sz="2600" i="1" spc="-10" dirty="0">
                <a:solidFill>
                  <a:srgbClr val="438085"/>
                </a:solidFill>
                <a:latin typeface="Georgia"/>
                <a:cs typeface="Georgia"/>
              </a:rPr>
              <a:t>the  </a:t>
            </a:r>
            <a:r>
              <a:rPr sz="2600" i="1" spc="-5" dirty="0">
                <a:solidFill>
                  <a:srgbClr val="438085"/>
                </a:solidFill>
                <a:latin typeface="Georgia"/>
                <a:cs typeface="Georgia"/>
              </a:rPr>
              <a:t>sky </a:t>
            </a:r>
            <a:r>
              <a:rPr sz="2600" i="1" spc="-10" dirty="0">
                <a:solidFill>
                  <a:srgbClr val="438085"/>
                </a:solidFill>
                <a:latin typeface="Georgia"/>
                <a:cs typeface="Georgia"/>
              </a:rPr>
              <a:t>with diamonds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, de los</a:t>
            </a:r>
            <a:r>
              <a:rPr sz="2600" spc="90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Beatles.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76815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3. </a:t>
            </a:r>
            <a:r>
              <a:rPr sz="4000" spc="-5" dirty="0"/>
              <a:t>EVOLUCIÓN </a:t>
            </a:r>
            <a:r>
              <a:rPr sz="4000" spc="5" dirty="0"/>
              <a:t>DEL </a:t>
            </a:r>
            <a:r>
              <a:rPr sz="4000" spc="-5" dirty="0"/>
              <a:t>SER</a:t>
            </a:r>
            <a:r>
              <a:rPr sz="4000" spc="-240" dirty="0"/>
              <a:t> </a:t>
            </a:r>
            <a:r>
              <a:rPr sz="4000" spc="-5" dirty="0"/>
              <a:t>HUMANO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8544"/>
            <a:ext cx="4522470" cy="429577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268605" marR="5080" indent="-256540">
              <a:lnSpc>
                <a:spcPct val="90000"/>
              </a:lnSpc>
              <a:spcBef>
                <a:spcPts val="445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i="1" dirty="0">
                <a:latin typeface="Georgia"/>
                <a:cs typeface="Georgia"/>
              </a:rPr>
              <a:t>Homo </a:t>
            </a:r>
            <a:r>
              <a:rPr sz="2800" b="1" i="1" spc="-5" dirty="0">
                <a:latin typeface="Georgia"/>
                <a:cs typeface="Georgia"/>
              </a:rPr>
              <a:t>Habilis</a:t>
            </a:r>
            <a:r>
              <a:rPr sz="2800" spc="-5" dirty="0">
                <a:latin typeface="Georgia"/>
                <a:cs typeface="Georgia"/>
              </a:rPr>
              <a:t>. Vivió  </a:t>
            </a:r>
            <a:r>
              <a:rPr sz="2800" dirty="0">
                <a:latin typeface="Georgia"/>
                <a:cs typeface="Georgia"/>
              </a:rPr>
              <a:t>desde </a:t>
            </a:r>
            <a:r>
              <a:rPr sz="2800" spc="5" dirty="0">
                <a:latin typeface="Georgia"/>
                <a:cs typeface="Georgia"/>
              </a:rPr>
              <a:t>el </a:t>
            </a:r>
            <a:r>
              <a:rPr sz="2800" dirty="0">
                <a:latin typeface="Georgia"/>
                <a:cs typeface="Georgia"/>
              </a:rPr>
              <a:t>2.500.000 a.C.  hasta </a:t>
            </a:r>
            <a:r>
              <a:rPr sz="2800" spc="5" dirty="0">
                <a:latin typeface="Georgia"/>
                <a:cs typeface="Georgia"/>
              </a:rPr>
              <a:t>el </a:t>
            </a:r>
            <a:r>
              <a:rPr sz="2800" dirty="0">
                <a:latin typeface="Georgia"/>
                <a:cs typeface="Georgia"/>
              </a:rPr>
              <a:t>1.600.000 a.C.</a:t>
            </a:r>
            <a:r>
              <a:rPr sz="2800" spc="-25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Era  algo más </a:t>
            </a:r>
            <a:r>
              <a:rPr sz="2800" spc="-5" dirty="0">
                <a:latin typeface="Georgia"/>
                <a:cs typeface="Georgia"/>
              </a:rPr>
              <a:t>inteligente que </a:t>
            </a:r>
            <a:r>
              <a:rPr sz="2800" spc="5" dirty="0">
                <a:latin typeface="Georgia"/>
                <a:cs typeface="Georgia"/>
              </a:rPr>
              <a:t>el  </a:t>
            </a:r>
            <a:r>
              <a:rPr sz="2800" dirty="0">
                <a:latin typeface="Georgia"/>
                <a:cs typeface="Georgia"/>
              </a:rPr>
              <a:t>anterior, andaba mas  erguido. </a:t>
            </a:r>
            <a:r>
              <a:rPr sz="2800" spc="-5" dirty="0">
                <a:latin typeface="Georgia"/>
                <a:cs typeface="Georgia"/>
              </a:rPr>
              <a:t>Fue </a:t>
            </a:r>
            <a:r>
              <a:rPr sz="2800" spc="5" dirty="0">
                <a:latin typeface="Georgia"/>
                <a:cs typeface="Georgia"/>
              </a:rPr>
              <a:t>el </a:t>
            </a:r>
            <a:r>
              <a:rPr sz="2800" dirty="0">
                <a:latin typeface="Georgia"/>
                <a:cs typeface="Georgia"/>
              </a:rPr>
              <a:t>primero </a:t>
            </a:r>
            <a:r>
              <a:rPr sz="2800" spc="5" dirty="0">
                <a:latin typeface="Georgia"/>
                <a:cs typeface="Georgia"/>
              </a:rPr>
              <a:t>en  </a:t>
            </a:r>
            <a:r>
              <a:rPr sz="2800" dirty="0">
                <a:latin typeface="Georgia"/>
                <a:cs typeface="Georgia"/>
              </a:rPr>
              <a:t>elaborar utensilios (de ahí  “habilis”), con piedras  </a:t>
            </a:r>
            <a:r>
              <a:rPr sz="2800" spc="-5" dirty="0">
                <a:latin typeface="Georgia"/>
                <a:cs typeface="Georgia"/>
              </a:rPr>
              <a:t>talladas </a:t>
            </a:r>
            <a:r>
              <a:rPr sz="2800" dirty="0">
                <a:latin typeface="Georgia"/>
                <a:cs typeface="Georgia"/>
              </a:rPr>
              <a:t>muy </a:t>
            </a:r>
            <a:r>
              <a:rPr sz="2800" spc="-5" dirty="0">
                <a:latin typeface="Georgia"/>
                <a:cs typeface="Georgia"/>
              </a:rPr>
              <a:t>primitivas  </a:t>
            </a:r>
            <a:r>
              <a:rPr sz="2800" dirty="0">
                <a:latin typeface="Georgia"/>
                <a:cs typeface="Georgia"/>
              </a:rPr>
              <a:t>(cantos trabajados) </a:t>
            </a:r>
            <a:r>
              <a:rPr sz="2800" spc="5" dirty="0">
                <a:latin typeface="Georgia"/>
                <a:cs typeface="Georgia"/>
              </a:rPr>
              <a:t>y </a:t>
            </a:r>
            <a:r>
              <a:rPr sz="2800" spc="-5" dirty="0">
                <a:latin typeface="Georgia"/>
                <a:cs typeface="Georgia"/>
              </a:rPr>
              <a:t>se  </a:t>
            </a:r>
            <a:r>
              <a:rPr sz="2800" dirty="0">
                <a:latin typeface="Georgia"/>
                <a:cs typeface="Georgia"/>
              </a:rPr>
              <a:t>asentó </a:t>
            </a:r>
            <a:r>
              <a:rPr sz="2800" spc="5" dirty="0">
                <a:latin typeface="Georgia"/>
                <a:cs typeface="Georgia"/>
              </a:rPr>
              <a:t>en</a:t>
            </a:r>
            <a:r>
              <a:rPr sz="2800" spc="-95" dirty="0">
                <a:latin typeface="Georgia"/>
                <a:cs typeface="Georgia"/>
              </a:rPr>
              <a:t> </a:t>
            </a:r>
            <a:r>
              <a:rPr sz="2800" spc="-5" dirty="0">
                <a:latin typeface="Georgia"/>
                <a:cs typeface="Georgia"/>
              </a:rPr>
              <a:t>África.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38775" y="2357373"/>
            <a:ext cx="3276600" cy="2998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2189" y="533400"/>
            <a:ext cx="41382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0" dirty="0">
                <a:latin typeface="Trebuchet MS"/>
                <a:cs typeface="Trebuchet MS"/>
              </a:rPr>
              <a:t>Cantos</a:t>
            </a:r>
            <a:r>
              <a:rPr sz="4000" b="0" spc="-135" dirty="0">
                <a:latin typeface="Trebuchet MS"/>
                <a:cs typeface="Trebuchet MS"/>
              </a:rPr>
              <a:t> </a:t>
            </a:r>
            <a:r>
              <a:rPr sz="4000" b="0" dirty="0">
                <a:latin typeface="Trebuchet MS"/>
                <a:cs typeface="Trebuchet MS"/>
              </a:rPr>
              <a:t>trabajados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3686175" cy="1734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sz="2800" spc="-5" dirty="0">
                <a:latin typeface="Georgia"/>
                <a:cs typeface="Georgia"/>
              </a:rPr>
              <a:t>El </a:t>
            </a:r>
            <a:r>
              <a:rPr sz="2800" dirty="0">
                <a:latin typeface="Georgia"/>
                <a:cs typeface="Georgia"/>
              </a:rPr>
              <a:t>utensilio más  antiguo y </a:t>
            </a:r>
            <a:r>
              <a:rPr sz="2800" spc="-5" dirty="0">
                <a:latin typeface="Georgia"/>
                <a:cs typeface="Georgia"/>
              </a:rPr>
              <a:t>sencillo </a:t>
            </a:r>
            <a:r>
              <a:rPr sz="2800" spc="-10" dirty="0">
                <a:latin typeface="Georgia"/>
                <a:cs typeface="Georgia"/>
              </a:rPr>
              <a:t>que  </a:t>
            </a:r>
            <a:r>
              <a:rPr sz="2800" dirty="0">
                <a:latin typeface="Georgia"/>
                <a:cs typeface="Georgia"/>
              </a:rPr>
              <a:t>fabricó </a:t>
            </a:r>
            <a:r>
              <a:rPr sz="2800" spc="5" dirty="0">
                <a:latin typeface="Georgia"/>
                <a:cs typeface="Georgia"/>
              </a:rPr>
              <a:t>el ser</a:t>
            </a:r>
            <a:r>
              <a:rPr sz="2800" spc="-17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humano  </a:t>
            </a:r>
            <a:r>
              <a:rPr sz="2800" spc="5" dirty="0">
                <a:latin typeface="Georgia"/>
                <a:cs typeface="Georgia"/>
              </a:rPr>
              <a:t>en el</a:t>
            </a:r>
            <a:r>
              <a:rPr sz="2800" spc="-90" dirty="0">
                <a:latin typeface="Georgia"/>
                <a:cs typeface="Georgia"/>
              </a:rPr>
              <a:t> </a:t>
            </a:r>
            <a:r>
              <a:rPr sz="2800" spc="-5" dirty="0">
                <a:latin typeface="Georgia"/>
                <a:cs typeface="Georgia"/>
              </a:rPr>
              <a:t>Paleolítico.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43501" y="2214626"/>
            <a:ext cx="4164076" cy="2322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6375" y="4076763"/>
            <a:ext cx="3209925" cy="2478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399276"/>
            <a:ext cx="76815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3. </a:t>
            </a:r>
            <a:r>
              <a:rPr sz="4000" spc="-5" dirty="0"/>
              <a:t>EVOLUCIÓN </a:t>
            </a:r>
            <a:r>
              <a:rPr sz="4000" spc="5" dirty="0"/>
              <a:t>DEL </a:t>
            </a:r>
            <a:r>
              <a:rPr sz="4000" spc="-5" dirty="0"/>
              <a:t>SER</a:t>
            </a:r>
            <a:r>
              <a:rPr sz="4000" spc="-240" dirty="0"/>
              <a:t> </a:t>
            </a:r>
            <a:r>
              <a:rPr sz="4000" spc="-5" dirty="0"/>
              <a:t>HUMANO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5407660" cy="386905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56540" marR="151765" indent="-256540" algn="r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56540" algn="l"/>
              </a:tabLst>
            </a:pPr>
            <a:r>
              <a:rPr sz="2800" b="1" i="1" dirty="0">
                <a:latin typeface="Georgia"/>
                <a:cs typeface="Georgia"/>
              </a:rPr>
              <a:t>Homo </a:t>
            </a:r>
            <a:r>
              <a:rPr sz="2800" b="1" i="1" spc="-5" dirty="0">
                <a:latin typeface="Georgia"/>
                <a:cs typeface="Georgia"/>
              </a:rPr>
              <a:t>Erectus</a:t>
            </a:r>
            <a:r>
              <a:rPr sz="2800" spc="-5" dirty="0">
                <a:latin typeface="Georgia"/>
                <a:cs typeface="Georgia"/>
              </a:rPr>
              <a:t>. Vivió </a:t>
            </a:r>
            <a:r>
              <a:rPr sz="2800" dirty="0">
                <a:latin typeface="Georgia"/>
                <a:cs typeface="Georgia"/>
              </a:rPr>
              <a:t>desde</a:t>
            </a:r>
            <a:r>
              <a:rPr sz="2800" spc="-105" dirty="0">
                <a:latin typeface="Georgia"/>
                <a:cs typeface="Georgia"/>
              </a:rPr>
              <a:t> </a:t>
            </a:r>
            <a:r>
              <a:rPr sz="2800" spc="5" dirty="0">
                <a:latin typeface="Georgia"/>
                <a:cs typeface="Georgia"/>
              </a:rPr>
              <a:t>el</a:t>
            </a:r>
            <a:endParaRPr sz="2800">
              <a:latin typeface="Georgia"/>
              <a:cs typeface="Georgia"/>
            </a:endParaRPr>
          </a:p>
          <a:p>
            <a:pPr marR="71755" algn="r">
              <a:lnSpc>
                <a:spcPct val="100000"/>
              </a:lnSpc>
            </a:pPr>
            <a:r>
              <a:rPr sz="2800" dirty="0">
                <a:latin typeface="Georgia"/>
                <a:cs typeface="Georgia"/>
              </a:rPr>
              <a:t>1.500.000 a.C. hasta el</a:t>
            </a:r>
            <a:r>
              <a:rPr sz="2800" spc="-235" dirty="0">
                <a:latin typeface="Georgia"/>
                <a:cs typeface="Georgia"/>
              </a:rPr>
              <a:t> </a:t>
            </a:r>
            <a:r>
              <a:rPr sz="2800" spc="5" dirty="0">
                <a:latin typeface="Georgia"/>
                <a:cs typeface="Georgia"/>
              </a:rPr>
              <a:t>300.000</a:t>
            </a:r>
            <a:endParaRPr sz="2800">
              <a:latin typeface="Georgia"/>
              <a:cs typeface="Georgia"/>
            </a:endParaRPr>
          </a:p>
          <a:p>
            <a:pPr marL="268605" marR="5080">
              <a:lnSpc>
                <a:spcPct val="100000"/>
              </a:lnSpc>
            </a:pPr>
            <a:r>
              <a:rPr sz="2800" dirty="0">
                <a:latin typeface="Georgia"/>
                <a:cs typeface="Georgia"/>
              </a:rPr>
              <a:t>a.C. </a:t>
            </a:r>
            <a:r>
              <a:rPr sz="2800" spc="-5" dirty="0">
                <a:latin typeface="Georgia"/>
                <a:cs typeface="Georgia"/>
              </a:rPr>
              <a:t>Fue </a:t>
            </a:r>
            <a:r>
              <a:rPr sz="2800" dirty="0">
                <a:latin typeface="Georgia"/>
                <a:cs typeface="Georgia"/>
              </a:rPr>
              <a:t>el primero </a:t>
            </a:r>
            <a:r>
              <a:rPr sz="2800" spc="5" dirty="0">
                <a:latin typeface="Georgia"/>
                <a:cs typeface="Georgia"/>
              </a:rPr>
              <a:t>en </a:t>
            </a:r>
            <a:r>
              <a:rPr sz="2800" spc="-5" dirty="0">
                <a:latin typeface="Georgia"/>
                <a:cs typeface="Georgia"/>
              </a:rPr>
              <a:t>caminar  </a:t>
            </a:r>
            <a:r>
              <a:rPr sz="2800" dirty="0">
                <a:latin typeface="Georgia"/>
                <a:cs typeface="Georgia"/>
              </a:rPr>
              <a:t>completamente erguido </a:t>
            </a:r>
            <a:r>
              <a:rPr sz="2800" spc="5" dirty="0">
                <a:latin typeface="Georgia"/>
                <a:cs typeface="Georgia"/>
              </a:rPr>
              <a:t>(de </a:t>
            </a:r>
            <a:r>
              <a:rPr sz="2800" dirty="0">
                <a:latin typeface="Georgia"/>
                <a:cs typeface="Georgia"/>
              </a:rPr>
              <a:t>ahí  “erectus”). </a:t>
            </a:r>
            <a:r>
              <a:rPr sz="2800" spc="5" dirty="0">
                <a:latin typeface="Georgia"/>
                <a:cs typeface="Georgia"/>
              </a:rPr>
              <a:t>Su </a:t>
            </a:r>
            <a:r>
              <a:rPr sz="2800" dirty="0">
                <a:latin typeface="Georgia"/>
                <a:cs typeface="Georgia"/>
              </a:rPr>
              <a:t>aspecto </a:t>
            </a:r>
            <a:r>
              <a:rPr sz="2800" spc="5" dirty="0">
                <a:latin typeface="Georgia"/>
                <a:cs typeface="Georgia"/>
              </a:rPr>
              <a:t>era  </a:t>
            </a:r>
            <a:r>
              <a:rPr sz="2800" dirty="0">
                <a:latin typeface="Georgia"/>
                <a:cs typeface="Georgia"/>
              </a:rPr>
              <a:t>robusto, realizaba herramientas  (bifaces), </a:t>
            </a:r>
            <a:r>
              <a:rPr sz="2800" spc="-5" dirty="0">
                <a:latin typeface="Georgia"/>
                <a:cs typeface="Georgia"/>
              </a:rPr>
              <a:t>conoce </a:t>
            </a:r>
            <a:r>
              <a:rPr sz="2800" dirty="0">
                <a:latin typeface="Georgia"/>
                <a:cs typeface="Georgia"/>
              </a:rPr>
              <a:t>el fuego y </a:t>
            </a:r>
            <a:r>
              <a:rPr sz="2800" spc="-5" dirty="0">
                <a:latin typeface="Georgia"/>
                <a:cs typeface="Georgia"/>
              </a:rPr>
              <a:t>fue</a:t>
            </a:r>
            <a:r>
              <a:rPr sz="2800" spc="-165" dirty="0">
                <a:latin typeface="Georgia"/>
                <a:cs typeface="Georgia"/>
              </a:rPr>
              <a:t> </a:t>
            </a:r>
            <a:r>
              <a:rPr sz="2800" spc="5" dirty="0">
                <a:latin typeface="Georgia"/>
                <a:cs typeface="Georgia"/>
              </a:rPr>
              <a:t>el  </a:t>
            </a:r>
            <a:r>
              <a:rPr sz="2800" dirty="0">
                <a:latin typeface="Georgia"/>
                <a:cs typeface="Georgia"/>
              </a:rPr>
              <a:t>primero </a:t>
            </a:r>
            <a:r>
              <a:rPr sz="2800" spc="5" dirty="0">
                <a:latin typeface="Georgia"/>
                <a:cs typeface="Georgia"/>
              </a:rPr>
              <a:t>en </a:t>
            </a:r>
            <a:r>
              <a:rPr sz="2800" dirty="0">
                <a:latin typeface="Georgia"/>
                <a:cs typeface="Georgia"/>
              </a:rPr>
              <a:t>abandonar </a:t>
            </a:r>
            <a:r>
              <a:rPr sz="2800" spc="-5" dirty="0">
                <a:latin typeface="Georgia"/>
                <a:cs typeface="Georgia"/>
              </a:rPr>
              <a:t>África  llegando </a:t>
            </a:r>
            <a:r>
              <a:rPr sz="2800" dirty="0">
                <a:latin typeface="Georgia"/>
                <a:cs typeface="Georgia"/>
              </a:rPr>
              <a:t>hasta</a:t>
            </a:r>
            <a:r>
              <a:rPr sz="2800" spc="-9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Asia.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05525" y="2286000"/>
            <a:ext cx="2609850" cy="3168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9844" y="685800"/>
            <a:ext cx="165481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0" spc="5" dirty="0">
                <a:latin typeface="Trebuchet MS"/>
                <a:cs typeface="Trebuchet MS"/>
              </a:rPr>
              <a:t>B</a:t>
            </a:r>
            <a:r>
              <a:rPr sz="4000" b="0" spc="15" dirty="0">
                <a:latin typeface="Trebuchet MS"/>
                <a:cs typeface="Trebuchet MS"/>
              </a:rPr>
              <a:t>i</a:t>
            </a:r>
            <a:r>
              <a:rPr sz="4000" b="0" dirty="0">
                <a:latin typeface="Trebuchet MS"/>
                <a:cs typeface="Trebuchet MS"/>
              </a:rPr>
              <a:t>fa</a:t>
            </a:r>
            <a:r>
              <a:rPr sz="4000" b="0" spc="15" dirty="0">
                <a:latin typeface="Trebuchet MS"/>
                <a:cs typeface="Trebuchet MS"/>
              </a:rPr>
              <a:t>c</a:t>
            </a:r>
            <a:r>
              <a:rPr sz="4000" b="0" spc="-5" dirty="0">
                <a:latin typeface="Trebuchet MS"/>
                <a:cs typeface="Trebuchet MS"/>
              </a:rPr>
              <a:t>es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4125595" cy="21615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sz="2800" spc="-5" dirty="0">
                <a:latin typeface="Georgia"/>
                <a:cs typeface="Georgia"/>
              </a:rPr>
              <a:t>El </a:t>
            </a:r>
            <a:r>
              <a:rPr sz="2800" dirty="0">
                <a:latin typeface="Georgia"/>
                <a:cs typeface="Georgia"/>
              </a:rPr>
              <a:t>bifaz supuso </a:t>
            </a:r>
            <a:r>
              <a:rPr sz="2800" spc="-5" dirty="0">
                <a:latin typeface="Georgia"/>
                <a:cs typeface="Georgia"/>
              </a:rPr>
              <a:t>una  autentica </a:t>
            </a:r>
            <a:r>
              <a:rPr sz="2800" dirty="0">
                <a:latin typeface="Georgia"/>
                <a:cs typeface="Georgia"/>
              </a:rPr>
              <a:t>revolución  </a:t>
            </a:r>
            <a:r>
              <a:rPr sz="2800" spc="-5" dirty="0">
                <a:latin typeface="Georgia"/>
                <a:cs typeface="Georgia"/>
              </a:rPr>
              <a:t>tecnológica, dando lugar  </a:t>
            </a:r>
            <a:r>
              <a:rPr sz="2800" spc="5" dirty="0">
                <a:latin typeface="Georgia"/>
                <a:cs typeface="Georgia"/>
              </a:rPr>
              <a:t>a </a:t>
            </a:r>
            <a:r>
              <a:rPr sz="2800" spc="-5" dirty="0">
                <a:latin typeface="Georgia"/>
                <a:cs typeface="Georgia"/>
              </a:rPr>
              <a:t>una cultura </a:t>
            </a:r>
            <a:r>
              <a:rPr sz="2800" dirty="0">
                <a:latin typeface="Georgia"/>
                <a:cs typeface="Georgia"/>
              </a:rPr>
              <a:t>propia, </a:t>
            </a:r>
            <a:r>
              <a:rPr sz="2800" spc="-5" dirty="0">
                <a:latin typeface="Georgia"/>
                <a:cs typeface="Georgia"/>
              </a:rPr>
              <a:t>la  </a:t>
            </a:r>
            <a:r>
              <a:rPr sz="2800" i="1" spc="-5" dirty="0">
                <a:latin typeface="Georgia"/>
                <a:cs typeface="Georgia"/>
              </a:rPr>
              <a:t>Achelense</a:t>
            </a:r>
            <a:r>
              <a:rPr sz="2800" spc="-5" dirty="0">
                <a:latin typeface="Georgia"/>
                <a:cs typeface="Georgia"/>
              </a:rPr>
              <a:t>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75276" y="2214626"/>
            <a:ext cx="3840099" cy="3100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57249" y="4500626"/>
            <a:ext cx="3055239" cy="2100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428625"/>
            <a:ext cx="76815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3. </a:t>
            </a:r>
            <a:r>
              <a:rPr sz="4000" spc="-5" dirty="0"/>
              <a:t>EVOLUCIÓN </a:t>
            </a:r>
            <a:r>
              <a:rPr sz="4000" spc="5" dirty="0"/>
              <a:t>DEL </a:t>
            </a:r>
            <a:r>
              <a:rPr sz="4000" spc="-5" dirty="0"/>
              <a:t>SER</a:t>
            </a:r>
            <a:r>
              <a:rPr sz="4000" spc="-240" dirty="0"/>
              <a:t> </a:t>
            </a:r>
            <a:r>
              <a:rPr sz="4000" spc="-5" dirty="0"/>
              <a:t>HUMANO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645972" y="2234641"/>
            <a:ext cx="4765675" cy="398843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268605" marR="491490" indent="-256540">
              <a:lnSpc>
                <a:spcPts val="2810"/>
              </a:lnSpc>
              <a:spcBef>
                <a:spcPts val="445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600" b="1" i="1" spc="-5" dirty="0">
                <a:latin typeface="Georgia"/>
                <a:cs typeface="Georgia"/>
              </a:rPr>
              <a:t>Homo Antecessor</a:t>
            </a:r>
            <a:r>
              <a:rPr sz="2600" spc="-5" dirty="0">
                <a:latin typeface="Georgia"/>
                <a:cs typeface="Georgia"/>
              </a:rPr>
              <a:t>. </a:t>
            </a:r>
            <a:r>
              <a:rPr sz="2600" spc="-10" dirty="0">
                <a:latin typeface="Georgia"/>
                <a:cs typeface="Georgia"/>
              </a:rPr>
              <a:t>Los  restos más antiguos son</a:t>
            </a:r>
            <a:r>
              <a:rPr sz="2600" spc="70" dirty="0">
                <a:latin typeface="Georgia"/>
                <a:cs typeface="Georgia"/>
              </a:rPr>
              <a:t> </a:t>
            </a:r>
            <a:r>
              <a:rPr sz="2600" spc="-10" dirty="0">
                <a:latin typeface="Georgia"/>
                <a:cs typeface="Georgia"/>
              </a:rPr>
              <a:t>del</a:t>
            </a:r>
            <a:endParaRPr sz="2600">
              <a:latin typeface="Georgia"/>
              <a:cs typeface="Georgia"/>
            </a:endParaRPr>
          </a:p>
          <a:p>
            <a:pPr marL="268605">
              <a:lnSpc>
                <a:spcPts val="2610"/>
              </a:lnSpc>
            </a:pPr>
            <a:r>
              <a:rPr sz="2600" spc="-15" dirty="0">
                <a:latin typeface="Georgia"/>
                <a:cs typeface="Georgia"/>
              </a:rPr>
              <a:t>1.200.000 </a:t>
            </a:r>
            <a:r>
              <a:rPr sz="2600" spc="-10" dirty="0">
                <a:latin typeface="Georgia"/>
                <a:cs typeface="Georgia"/>
              </a:rPr>
              <a:t>a.C. </a:t>
            </a:r>
            <a:r>
              <a:rPr sz="2600" spc="-5" dirty="0">
                <a:latin typeface="Georgia"/>
                <a:cs typeface="Georgia"/>
              </a:rPr>
              <a:t>Sólo </a:t>
            </a:r>
            <a:r>
              <a:rPr sz="2600" spc="-10" dirty="0">
                <a:latin typeface="Georgia"/>
                <a:cs typeface="Georgia"/>
              </a:rPr>
              <a:t>se</a:t>
            </a:r>
            <a:r>
              <a:rPr sz="2600" spc="125" dirty="0">
                <a:latin typeface="Georgia"/>
                <a:cs typeface="Georgia"/>
              </a:rPr>
              <a:t> </a:t>
            </a:r>
            <a:r>
              <a:rPr sz="2600" spc="-10" dirty="0">
                <a:latin typeface="Georgia"/>
                <a:cs typeface="Georgia"/>
              </a:rPr>
              <a:t>han</a:t>
            </a:r>
            <a:endParaRPr sz="2600">
              <a:latin typeface="Georgia"/>
              <a:cs typeface="Georgia"/>
            </a:endParaRPr>
          </a:p>
          <a:p>
            <a:pPr marL="268605" marR="5080">
              <a:lnSpc>
                <a:spcPct val="90000"/>
              </a:lnSpc>
              <a:spcBef>
                <a:spcPts val="155"/>
              </a:spcBef>
            </a:pPr>
            <a:r>
              <a:rPr sz="2600" spc="-10" dirty="0">
                <a:latin typeface="Georgia"/>
                <a:cs typeface="Georgia"/>
              </a:rPr>
              <a:t>encontrado restos en Europa  (Atapuerca, </a:t>
            </a:r>
            <a:r>
              <a:rPr sz="2600" spc="-5" dirty="0">
                <a:latin typeface="Georgia"/>
                <a:cs typeface="Georgia"/>
              </a:rPr>
              <a:t>Burgos). En su  </a:t>
            </a:r>
            <a:r>
              <a:rPr sz="2600" spc="-10" dirty="0">
                <a:latin typeface="Georgia"/>
                <a:cs typeface="Georgia"/>
              </a:rPr>
              <a:t>aspecto mezclaba </a:t>
            </a:r>
            <a:r>
              <a:rPr sz="2600" spc="-15" dirty="0">
                <a:latin typeface="Georgia"/>
                <a:cs typeface="Georgia"/>
              </a:rPr>
              <a:t>caracteres  </a:t>
            </a:r>
            <a:r>
              <a:rPr sz="2600" spc="-5" dirty="0">
                <a:latin typeface="Georgia"/>
                <a:cs typeface="Georgia"/>
              </a:rPr>
              <a:t>similares a </a:t>
            </a:r>
            <a:r>
              <a:rPr sz="2600" spc="-10" dirty="0">
                <a:latin typeface="Georgia"/>
                <a:cs typeface="Georgia"/>
              </a:rPr>
              <a:t>los del ser humano  </a:t>
            </a:r>
            <a:r>
              <a:rPr sz="2600" spc="-15" dirty="0">
                <a:latin typeface="Georgia"/>
                <a:cs typeface="Georgia"/>
              </a:rPr>
              <a:t>actual </a:t>
            </a:r>
            <a:r>
              <a:rPr sz="2600" spc="-5" dirty="0">
                <a:latin typeface="Georgia"/>
                <a:cs typeface="Georgia"/>
              </a:rPr>
              <a:t>y </a:t>
            </a:r>
            <a:r>
              <a:rPr sz="2600" spc="-15" dirty="0">
                <a:latin typeface="Georgia"/>
                <a:cs typeface="Georgia"/>
              </a:rPr>
              <a:t>otros </a:t>
            </a:r>
            <a:r>
              <a:rPr sz="2600" spc="-10" dirty="0">
                <a:latin typeface="Georgia"/>
                <a:cs typeface="Georgia"/>
              </a:rPr>
              <a:t>más </a:t>
            </a:r>
            <a:r>
              <a:rPr sz="2600" spc="-5" dirty="0">
                <a:latin typeface="Georgia"/>
                <a:cs typeface="Georgia"/>
              </a:rPr>
              <a:t>antiguos. Es  la </a:t>
            </a:r>
            <a:r>
              <a:rPr sz="2600" spc="-10" dirty="0">
                <a:latin typeface="Georgia"/>
                <a:cs typeface="Georgia"/>
              </a:rPr>
              <a:t>especie de </a:t>
            </a:r>
            <a:r>
              <a:rPr sz="2600" spc="-5" dirty="0">
                <a:latin typeface="Georgia"/>
                <a:cs typeface="Georgia"/>
              </a:rPr>
              <a:t>la </a:t>
            </a:r>
            <a:r>
              <a:rPr sz="2600" spc="-10" dirty="0">
                <a:latin typeface="Georgia"/>
                <a:cs typeface="Georgia"/>
              </a:rPr>
              <a:t>que proceden  los Neandertales </a:t>
            </a:r>
            <a:r>
              <a:rPr sz="2600" spc="-5" dirty="0">
                <a:latin typeface="Georgia"/>
                <a:cs typeface="Georgia"/>
              </a:rPr>
              <a:t>y </a:t>
            </a:r>
            <a:r>
              <a:rPr sz="2600" spc="-10" dirty="0">
                <a:latin typeface="Georgia"/>
                <a:cs typeface="Georgia"/>
              </a:rPr>
              <a:t>los Sapiens  </a:t>
            </a:r>
            <a:r>
              <a:rPr sz="2600" spc="-5" dirty="0">
                <a:latin typeface="Georgia"/>
                <a:cs typeface="Georgia"/>
              </a:rPr>
              <a:t>Sapiens.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43626" y="2357373"/>
            <a:ext cx="3059176" cy="2040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43750" y="4500626"/>
            <a:ext cx="1547749" cy="19438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43626" y="4500626"/>
            <a:ext cx="1446656" cy="19287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4690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2. LA</a:t>
            </a:r>
            <a:r>
              <a:rPr sz="4000" spc="-340" dirty="0"/>
              <a:t> </a:t>
            </a:r>
            <a:r>
              <a:rPr sz="4000" spc="-25" dirty="0"/>
              <a:t>PREHISTORIA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6999605" cy="211836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¿Qué </a:t>
            </a:r>
            <a:r>
              <a:rPr sz="2800" b="1" spc="5" dirty="0">
                <a:latin typeface="Georgia"/>
                <a:cs typeface="Georgia"/>
              </a:rPr>
              <a:t>es </a:t>
            </a:r>
            <a:r>
              <a:rPr sz="2800" b="1" dirty="0">
                <a:latin typeface="Georgia"/>
                <a:cs typeface="Georgia"/>
              </a:rPr>
              <a:t>la</a:t>
            </a:r>
            <a:r>
              <a:rPr sz="2800" b="1" spc="-70" dirty="0">
                <a:latin typeface="Georgia"/>
                <a:cs typeface="Georgia"/>
              </a:rPr>
              <a:t> </a:t>
            </a:r>
            <a:r>
              <a:rPr sz="2800" b="1" dirty="0">
                <a:latin typeface="Georgia"/>
                <a:cs typeface="Georgia"/>
              </a:rPr>
              <a:t>Prehistoria?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Es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el período de tiempo que 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va desde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la  aparición 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del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hombre (5.000.000 </a:t>
            </a:r>
            <a:r>
              <a:rPr sz="2600" b="1" spc="-15" dirty="0">
                <a:solidFill>
                  <a:srgbClr val="438085"/>
                </a:solidFill>
                <a:latin typeface="Georgia"/>
                <a:cs typeface="Georgia"/>
              </a:rPr>
              <a:t>a.C. 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aprox.) </a:t>
            </a:r>
            <a:r>
              <a:rPr sz="2600" b="1" spc="-15" dirty="0">
                <a:solidFill>
                  <a:srgbClr val="438085"/>
                </a:solidFill>
                <a:latin typeface="Georgia"/>
                <a:cs typeface="Georgia"/>
              </a:rPr>
              <a:t>hasta 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el descubrimiento de </a:t>
            </a:r>
            <a:r>
              <a:rPr sz="2600" b="1" spc="-15" dirty="0">
                <a:solidFill>
                  <a:srgbClr val="438085"/>
                </a:solidFill>
                <a:latin typeface="Georgia"/>
                <a:cs typeface="Georgia"/>
              </a:rPr>
              <a:t>la 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escritura </a:t>
            </a:r>
            <a:r>
              <a:rPr sz="2600" b="1" spc="-15" dirty="0">
                <a:solidFill>
                  <a:srgbClr val="438085"/>
                </a:solidFill>
                <a:latin typeface="Georgia"/>
                <a:cs typeface="Georgia"/>
              </a:rPr>
              <a:t>(3300 a.C.</a:t>
            </a:r>
            <a:r>
              <a:rPr sz="2600" b="1" spc="160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aprox.)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.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09826" y="4502086"/>
            <a:ext cx="1110863" cy="2167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21964" y="5533644"/>
            <a:ext cx="2235708" cy="1645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63873" y="5541898"/>
            <a:ext cx="2160905" cy="95885"/>
          </a:xfrm>
          <a:custGeom>
            <a:avLst/>
            <a:gdLst/>
            <a:ahLst/>
            <a:cxnLst/>
            <a:rect l="l" t="t" r="r" b="b"/>
            <a:pathLst>
              <a:path w="2160904" h="95885">
                <a:moveTo>
                  <a:pt x="2065401" y="0"/>
                </a:moveTo>
                <a:lnTo>
                  <a:pt x="2065401" y="95313"/>
                </a:lnTo>
                <a:lnTo>
                  <a:pt x="2128901" y="63563"/>
                </a:lnTo>
                <a:lnTo>
                  <a:pt x="2081276" y="63563"/>
                </a:lnTo>
                <a:lnTo>
                  <a:pt x="2081276" y="31750"/>
                </a:lnTo>
                <a:lnTo>
                  <a:pt x="2128816" y="31750"/>
                </a:lnTo>
                <a:lnTo>
                  <a:pt x="2065401" y="0"/>
                </a:lnTo>
                <a:close/>
              </a:path>
              <a:path w="2160904" h="95885">
                <a:moveTo>
                  <a:pt x="2065401" y="31750"/>
                </a:moveTo>
                <a:lnTo>
                  <a:pt x="0" y="31750"/>
                </a:lnTo>
                <a:lnTo>
                  <a:pt x="0" y="63563"/>
                </a:lnTo>
                <a:lnTo>
                  <a:pt x="2065401" y="63563"/>
                </a:lnTo>
                <a:lnTo>
                  <a:pt x="2065401" y="31750"/>
                </a:lnTo>
                <a:close/>
              </a:path>
              <a:path w="2160904" h="95885">
                <a:moveTo>
                  <a:pt x="2128816" y="31750"/>
                </a:moveTo>
                <a:lnTo>
                  <a:pt x="2081276" y="31750"/>
                </a:lnTo>
                <a:lnTo>
                  <a:pt x="2081276" y="63563"/>
                </a:lnTo>
                <a:lnTo>
                  <a:pt x="2128901" y="63563"/>
                </a:lnTo>
                <a:lnTo>
                  <a:pt x="2160651" y="47688"/>
                </a:lnTo>
                <a:lnTo>
                  <a:pt x="2128816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56325" y="4616386"/>
            <a:ext cx="2447925" cy="1906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6035" y="457200"/>
            <a:ext cx="279971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0" dirty="0">
                <a:latin typeface="Trebuchet MS"/>
                <a:cs typeface="Trebuchet MS"/>
              </a:rPr>
              <a:t>Sabías</a:t>
            </a:r>
            <a:r>
              <a:rPr sz="4000" b="0" spc="-125" dirty="0">
                <a:latin typeface="Trebuchet MS"/>
                <a:cs typeface="Trebuchet MS"/>
              </a:rPr>
              <a:t> </a:t>
            </a:r>
            <a:r>
              <a:rPr sz="4000" b="0" dirty="0">
                <a:latin typeface="Trebuchet MS"/>
                <a:cs typeface="Trebuchet MS"/>
              </a:rPr>
              <a:t>que…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5972" y="2228544"/>
            <a:ext cx="5072380" cy="40589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8605" indent="-256540">
              <a:lnSpc>
                <a:spcPts val="335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spc="-5" dirty="0">
                <a:latin typeface="Georgia"/>
                <a:cs typeface="Georgia"/>
              </a:rPr>
              <a:t>El </a:t>
            </a:r>
            <a:r>
              <a:rPr sz="2800" b="1" dirty="0">
                <a:latin typeface="Georgia"/>
                <a:cs typeface="Georgia"/>
              </a:rPr>
              <a:t>Homo</a:t>
            </a:r>
            <a:r>
              <a:rPr sz="2800" b="1" spc="-45" dirty="0">
                <a:latin typeface="Georgia"/>
                <a:cs typeface="Georgia"/>
              </a:rPr>
              <a:t> </a:t>
            </a:r>
            <a:r>
              <a:rPr sz="2800" b="1" dirty="0">
                <a:latin typeface="Georgia"/>
                <a:cs typeface="Georgia"/>
              </a:rPr>
              <a:t>antecessor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90000"/>
              </a:lnSpc>
              <a:spcBef>
                <a:spcPts val="30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Uno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de los descubrimientos  arqueológicos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más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importantes de los últimos  años es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el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realizado en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la sierra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Atapuerca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(Burgos).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Allí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se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han encontrado fósiles  humanos de hasta 1.200.000  años de antigüedad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que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pertenecen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al </a:t>
            </a:r>
            <a:r>
              <a:rPr sz="2600" i="1" spc="-10" dirty="0">
                <a:solidFill>
                  <a:srgbClr val="438085"/>
                </a:solidFill>
                <a:latin typeface="Georgia"/>
                <a:cs typeface="Georgia"/>
              </a:rPr>
              <a:t>Homo  </a:t>
            </a:r>
            <a:r>
              <a:rPr sz="2600" i="1" spc="-5" dirty="0">
                <a:solidFill>
                  <a:srgbClr val="438085"/>
                </a:solidFill>
                <a:latin typeface="Georgia"/>
                <a:cs typeface="Georgia"/>
              </a:rPr>
              <a:t>antecessor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.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57875" y="2295550"/>
            <a:ext cx="2857500" cy="4276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1975" y="616154"/>
            <a:ext cx="76815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3. </a:t>
            </a:r>
            <a:r>
              <a:rPr sz="4000" spc="-5" dirty="0"/>
              <a:t>EVOLUCIÓN </a:t>
            </a:r>
            <a:r>
              <a:rPr sz="4000" spc="5" dirty="0"/>
              <a:t>DEL </a:t>
            </a:r>
            <a:r>
              <a:rPr sz="4000" spc="-5" dirty="0"/>
              <a:t>SER</a:t>
            </a:r>
            <a:r>
              <a:rPr sz="4000" spc="-240" dirty="0"/>
              <a:t> </a:t>
            </a:r>
            <a:r>
              <a:rPr sz="4000" spc="-5" dirty="0"/>
              <a:t>HUMANO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8544"/>
            <a:ext cx="5500370" cy="391223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268605" marR="30480" indent="-256540">
              <a:lnSpc>
                <a:spcPts val="3020"/>
              </a:lnSpc>
              <a:spcBef>
                <a:spcPts val="495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i="1" dirty="0">
                <a:latin typeface="Georgia"/>
                <a:cs typeface="Georgia"/>
              </a:rPr>
              <a:t>Homo </a:t>
            </a:r>
            <a:r>
              <a:rPr sz="2800" b="1" i="1" spc="-5" dirty="0">
                <a:latin typeface="Georgia"/>
                <a:cs typeface="Georgia"/>
              </a:rPr>
              <a:t>Sapiens  </a:t>
            </a:r>
            <a:r>
              <a:rPr sz="2800" b="1" i="1" dirty="0">
                <a:latin typeface="Georgia"/>
                <a:cs typeface="Georgia"/>
              </a:rPr>
              <a:t>Neanderthalensis</a:t>
            </a:r>
            <a:r>
              <a:rPr sz="2800" dirty="0">
                <a:latin typeface="Georgia"/>
                <a:cs typeface="Georgia"/>
              </a:rPr>
              <a:t>. Vivió</a:t>
            </a:r>
            <a:r>
              <a:rPr sz="2800" spc="-13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entre</a:t>
            </a:r>
            <a:endParaRPr sz="2800">
              <a:latin typeface="Georgia"/>
              <a:cs typeface="Georgia"/>
            </a:endParaRPr>
          </a:p>
          <a:p>
            <a:pPr marL="268605" marR="5080">
              <a:lnSpc>
                <a:spcPts val="3020"/>
              </a:lnSpc>
              <a:spcBef>
                <a:spcPts val="10"/>
              </a:spcBef>
            </a:pPr>
            <a:r>
              <a:rPr sz="2800" dirty="0">
                <a:latin typeface="Georgia"/>
                <a:cs typeface="Georgia"/>
              </a:rPr>
              <a:t>120.000 a.C. </a:t>
            </a:r>
            <a:r>
              <a:rPr sz="2800" spc="5" dirty="0">
                <a:latin typeface="Georgia"/>
                <a:cs typeface="Georgia"/>
              </a:rPr>
              <a:t>y </a:t>
            </a:r>
            <a:r>
              <a:rPr sz="2800" dirty="0">
                <a:latin typeface="Georgia"/>
                <a:cs typeface="Georgia"/>
              </a:rPr>
              <a:t>el </a:t>
            </a:r>
            <a:r>
              <a:rPr sz="2800" spc="5" dirty="0">
                <a:latin typeface="Georgia"/>
                <a:cs typeface="Georgia"/>
              </a:rPr>
              <a:t>35.000 </a:t>
            </a:r>
            <a:r>
              <a:rPr sz="2800" dirty="0">
                <a:latin typeface="Georgia"/>
                <a:cs typeface="Georgia"/>
              </a:rPr>
              <a:t>a.C.  aprox. No </a:t>
            </a:r>
            <a:r>
              <a:rPr sz="2800" spc="-5" dirty="0">
                <a:latin typeface="Georgia"/>
                <a:cs typeface="Georgia"/>
              </a:rPr>
              <a:t>es nuestro</a:t>
            </a:r>
            <a:r>
              <a:rPr sz="2800" spc="-50" dirty="0">
                <a:latin typeface="Georgia"/>
                <a:cs typeface="Georgia"/>
              </a:rPr>
              <a:t> </a:t>
            </a:r>
            <a:r>
              <a:rPr sz="2800" spc="-5" dirty="0">
                <a:latin typeface="Georgia"/>
                <a:cs typeface="Georgia"/>
              </a:rPr>
              <a:t>antepasado.</a:t>
            </a:r>
            <a:endParaRPr sz="2800">
              <a:latin typeface="Georgia"/>
              <a:cs typeface="Georgia"/>
            </a:endParaRPr>
          </a:p>
          <a:p>
            <a:pPr marL="268605" marR="503555">
              <a:lnSpc>
                <a:spcPts val="3020"/>
              </a:lnSpc>
              <a:spcBef>
                <a:spcPts val="10"/>
              </a:spcBef>
            </a:pPr>
            <a:r>
              <a:rPr sz="2800" spc="5" dirty="0">
                <a:latin typeface="Georgia"/>
                <a:cs typeface="Georgia"/>
              </a:rPr>
              <a:t>Su </a:t>
            </a:r>
            <a:r>
              <a:rPr sz="2800" dirty="0">
                <a:latin typeface="Georgia"/>
                <a:cs typeface="Georgia"/>
              </a:rPr>
              <a:t>nombre procede del </a:t>
            </a:r>
            <a:r>
              <a:rPr sz="2800" spc="-10" dirty="0">
                <a:latin typeface="Georgia"/>
                <a:cs typeface="Georgia"/>
              </a:rPr>
              <a:t>valle  </a:t>
            </a:r>
            <a:r>
              <a:rPr sz="2800" dirty="0">
                <a:latin typeface="Georgia"/>
                <a:cs typeface="Georgia"/>
              </a:rPr>
              <a:t>alemán </a:t>
            </a:r>
            <a:r>
              <a:rPr sz="2800" spc="-5" dirty="0">
                <a:latin typeface="Georgia"/>
                <a:cs typeface="Georgia"/>
              </a:rPr>
              <a:t>donde </a:t>
            </a:r>
            <a:r>
              <a:rPr sz="2800" spc="5" dirty="0">
                <a:latin typeface="Georgia"/>
                <a:cs typeface="Georgia"/>
              </a:rPr>
              <a:t>se </a:t>
            </a:r>
            <a:r>
              <a:rPr sz="2800" dirty="0">
                <a:latin typeface="Georgia"/>
                <a:cs typeface="Georgia"/>
              </a:rPr>
              <a:t>encontró</a:t>
            </a:r>
            <a:r>
              <a:rPr sz="2800" spc="-17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sus</a:t>
            </a:r>
            <a:endParaRPr sz="2800">
              <a:latin typeface="Georgia"/>
              <a:cs typeface="Georgia"/>
            </a:endParaRPr>
          </a:p>
          <a:p>
            <a:pPr marL="268605" marR="243204">
              <a:lnSpc>
                <a:spcPts val="3030"/>
              </a:lnSpc>
            </a:pPr>
            <a:r>
              <a:rPr sz="2800" dirty="0">
                <a:latin typeface="Georgia"/>
                <a:cs typeface="Georgia"/>
              </a:rPr>
              <a:t>restos </a:t>
            </a:r>
            <a:r>
              <a:rPr sz="2800" spc="5" dirty="0">
                <a:latin typeface="Georgia"/>
                <a:cs typeface="Georgia"/>
              </a:rPr>
              <a:t>(Neander). </a:t>
            </a:r>
            <a:r>
              <a:rPr sz="2800" spc="-5" dirty="0">
                <a:latin typeface="Georgia"/>
                <a:cs typeface="Georgia"/>
              </a:rPr>
              <a:t>Tenía un  </a:t>
            </a:r>
            <a:r>
              <a:rPr sz="2800" dirty="0">
                <a:latin typeface="Georgia"/>
                <a:cs typeface="Georgia"/>
              </a:rPr>
              <a:t>aspecto similar </a:t>
            </a:r>
            <a:r>
              <a:rPr sz="2800" spc="5" dirty="0">
                <a:latin typeface="Georgia"/>
                <a:cs typeface="Georgia"/>
              </a:rPr>
              <a:t>a </a:t>
            </a:r>
            <a:r>
              <a:rPr sz="2800" dirty="0">
                <a:latin typeface="Georgia"/>
                <a:cs typeface="Georgia"/>
              </a:rPr>
              <a:t>nosotros,</a:t>
            </a:r>
            <a:r>
              <a:rPr sz="2800" spc="-150" dirty="0">
                <a:latin typeface="Georgia"/>
                <a:cs typeface="Georgia"/>
              </a:rPr>
              <a:t> </a:t>
            </a:r>
            <a:r>
              <a:rPr sz="2800" spc="5" dirty="0">
                <a:latin typeface="Georgia"/>
                <a:cs typeface="Georgia"/>
              </a:rPr>
              <a:t>pero  era </a:t>
            </a:r>
            <a:r>
              <a:rPr sz="2800" dirty="0">
                <a:latin typeface="Georgia"/>
                <a:cs typeface="Georgia"/>
              </a:rPr>
              <a:t>más </a:t>
            </a:r>
            <a:r>
              <a:rPr sz="2800" spc="-5" dirty="0">
                <a:latin typeface="Georgia"/>
                <a:cs typeface="Georgia"/>
              </a:rPr>
              <a:t>fuerte </a:t>
            </a:r>
            <a:r>
              <a:rPr sz="2800" dirty="0">
                <a:latin typeface="Georgia"/>
                <a:cs typeface="Georgia"/>
              </a:rPr>
              <a:t>y su</a:t>
            </a:r>
            <a:r>
              <a:rPr sz="2800" spc="-135" dirty="0">
                <a:latin typeface="Georgia"/>
                <a:cs typeface="Georgia"/>
              </a:rPr>
              <a:t> </a:t>
            </a:r>
            <a:r>
              <a:rPr sz="2800" spc="5" dirty="0">
                <a:latin typeface="Georgia"/>
                <a:cs typeface="Georgia"/>
              </a:rPr>
              <a:t>cerebro</a:t>
            </a:r>
            <a:endParaRPr sz="2800">
              <a:latin typeface="Georgia"/>
              <a:cs typeface="Georgia"/>
            </a:endParaRPr>
          </a:p>
          <a:p>
            <a:pPr marL="268605">
              <a:lnSpc>
                <a:spcPts val="2970"/>
              </a:lnSpc>
            </a:pPr>
            <a:r>
              <a:rPr sz="2800" spc="5" dirty="0">
                <a:latin typeface="Georgia"/>
                <a:cs typeface="Georgia"/>
              </a:rPr>
              <a:t>estaba menos</a:t>
            </a:r>
            <a:r>
              <a:rPr sz="2800" spc="-145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desarrollado.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5126" y="2357424"/>
            <a:ext cx="2486025" cy="38844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609600"/>
            <a:ext cx="76815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3. </a:t>
            </a:r>
            <a:r>
              <a:rPr sz="4000" spc="-5" dirty="0"/>
              <a:t>EVOLUCIÓN </a:t>
            </a:r>
            <a:r>
              <a:rPr sz="4000" spc="5" dirty="0"/>
              <a:t>DEL </a:t>
            </a:r>
            <a:r>
              <a:rPr sz="4000" spc="-5" dirty="0"/>
              <a:t>SER</a:t>
            </a:r>
            <a:r>
              <a:rPr sz="4000" spc="-240" dirty="0"/>
              <a:t> </a:t>
            </a:r>
            <a:r>
              <a:rPr sz="4000" spc="-5" dirty="0"/>
              <a:t>HUMANO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8544"/>
            <a:ext cx="4204970" cy="391223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268605" marR="5080" indent="-256540">
              <a:lnSpc>
                <a:spcPct val="90000"/>
              </a:lnSpc>
              <a:spcBef>
                <a:spcPts val="445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i="1" dirty="0">
                <a:latin typeface="Georgia"/>
                <a:cs typeface="Georgia"/>
              </a:rPr>
              <a:t>Homo </a:t>
            </a:r>
            <a:r>
              <a:rPr sz="2800" b="1" i="1" spc="-5" dirty="0">
                <a:latin typeface="Georgia"/>
                <a:cs typeface="Georgia"/>
              </a:rPr>
              <a:t>Sapiens  </a:t>
            </a:r>
            <a:r>
              <a:rPr sz="2800" b="1" i="1" dirty="0">
                <a:latin typeface="Georgia"/>
                <a:cs typeface="Georgia"/>
              </a:rPr>
              <a:t>Neanderthalensis</a:t>
            </a:r>
            <a:r>
              <a:rPr sz="2800" dirty="0">
                <a:latin typeface="Georgia"/>
                <a:cs typeface="Georgia"/>
              </a:rPr>
              <a:t>.  Fabricaba herramientas  perfectas </a:t>
            </a:r>
            <a:r>
              <a:rPr sz="2800" spc="5" dirty="0">
                <a:latin typeface="Georgia"/>
                <a:cs typeface="Georgia"/>
              </a:rPr>
              <a:t>(pero</a:t>
            </a:r>
            <a:r>
              <a:rPr sz="2800" spc="-165" dirty="0">
                <a:latin typeface="Georgia"/>
                <a:cs typeface="Georgia"/>
              </a:rPr>
              <a:t> </a:t>
            </a:r>
            <a:r>
              <a:rPr sz="2800" spc="5" dirty="0">
                <a:latin typeface="Georgia"/>
                <a:cs typeface="Georgia"/>
              </a:rPr>
              <a:t>pesadas),  </a:t>
            </a:r>
            <a:r>
              <a:rPr sz="2800" spc="-5" dirty="0">
                <a:latin typeface="Georgia"/>
                <a:cs typeface="Georgia"/>
              </a:rPr>
              <a:t>conocía </a:t>
            </a:r>
            <a:r>
              <a:rPr sz="2800" spc="5" dirty="0">
                <a:latin typeface="Georgia"/>
                <a:cs typeface="Georgia"/>
              </a:rPr>
              <a:t>el </a:t>
            </a:r>
            <a:r>
              <a:rPr sz="2800" dirty="0">
                <a:latin typeface="Georgia"/>
                <a:cs typeface="Georgia"/>
              </a:rPr>
              <a:t>fuego y </a:t>
            </a:r>
            <a:r>
              <a:rPr sz="2800" spc="-5" dirty="0">
                <a:latin typeface="Georgia"/>
                <a:cs typeface="Georgia"/>
              </a:rPr>
              <a:t>fue </a:t>
            </a:r>
            <a:r>
              <a:rPr sz="2800" spc="5" dirty="0">
                <a:latin typeface="Georgia"/>
                <a:cs typeface="Georgia"/>
              </a:rPr>
              <a:t>el  </a:t>
            </a:r>
            <a:r>
              <a:rPr sz="2800" dirty="0">
                <a:latin typeface="Georgia"/>
                <a:cs typeface="Georgia"/>
              </a:rPr>
              <a:t>primero </a:t>
            </a:r>
            <a:r>
              <a:rPr sz="2800" spc="-5" dirty="0">
                <a:latin typeface="Georgia"/>
                <a:cs typeface="Georgia"/>
              </a:rPr>
              <a:t>que </a:t>
            </a:r>
            <a:r>
              <a:rPr sz="2800" dirty="0">
                <a:latin typeface="Georgia"/>
                <a:cs typeface="Georgia"/>
              </a:rPr>
              <a:t>comenzó </a:t>
            </a:r>
            <a:r>
              <a:rPr sz="2800" spc="5" dirty="0">
                <a:latin typeface="Georgia"/>
                <a:cs typeface="Georgia"/>
              </a:rPr>
              <a:t>a  </a:t>
            </a:r>
            <a:r>
              <a:rPr sz="2800" dirty="0">
                <a:latin typeface="Georgia"/>
                <a:cs typeface="Georgia"/>
              </a:rPr>
              <a:t>enterrar a sus muertos.  Surge </a:t>
            </a:r>
            <a:r>
              <a:rPr sz="2800" spc="5" dirty="0">
                <a:latin typeface="Georgia"/>
                <a:cs typeface="Georgia"/>
              </a:rPr>
              <a:t>en </a:t>
            </a:r>
            <a:r>
              <a:rPr sz="2800" spc="-5" dirty="0">
                <a:latin typeface="Georgia"/>
                <a:cs typeface="Georgia"/>
              </a:rPr>
              <a:t>Europa </a:t>
            </a:r>
            <a:r>
              <a:rPr sz="2800" spc="5" dirty="0">
                <a:latin typeface="Georgia"/>
                <a:cs typeface="Georgia"/>
              </a:rPr>
              <a:t>y </a:t>
            </a:r>
            <a:r>
              <a:rPr sz="2800" spc="-5" dirty="0">
                <a:latin typeface="Georgia"/>
                <a:cs typeface="Georgia"/>
              </a:rPr>
              <a:t>se  </a:t>
            </a:r>
            <a:r>
              <a:rPr sz="2800" dirty="0">
                <a:latin typeface="Georgia"/>
                <a:cs typeface="Georgia"/>
              </a:rPr>
              <a:t>desplazará </a:t>
            </a:r>
            <a:r>
              <a:rPr sz="2800" spc="-5" dirty="0">
                <a:latin typeface="Georgia"/>
                <a:cs typeface="Georgia"/>
              </a:rPr>
              <a:t>hacia África </a:t>
            </a:r>
            <a:r>
              <a:rPr sz="2800" dirty="0">
                <a:latin typeface="Georgia"/>
                <a:cs typeface="Georgia"/>
              </a:rPr>
              <a:t>y  Asia.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00751" y="2357501"/>
            <a:ext cx="3173349" cy="25466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Trebuchet MS"/>
                <a:cs typeface="Trebuchet MS"/>
              </a:rPr>
              <a:t>¿Cómo </a:t>
            </a:r>
            <a:r>
              <a:rPr b="0" dirty="0">
                <a:latin typeface="Trebuchet MS"/>
                <a:cs typeface="Trebuchet MS"/>
              </a:rPr>
              <a:t>se </a:t>
            </a:r>
            <a:r>
              <a:rPr b="0" spc="-10" dirty="0">
                <a:latin typeface="Trebuchet MS"/>
                <a:cs typeface="Trebuchet MS"/>
              </a:rPr>
              <a:t>extinguieron los  </a:t>
            </a:r>
            <a:r>
              <a:rPr b="0" spc="-5" dirty="0">
                <a:latin typeface="Trebuchet MS"/>
                <a:cs typeface="Trebuchet MS"/>
              </a:rPr>
              <a:t>Neandertales?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5135245" cy="30918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8605" marR="57785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sz="2800" spc="-5" dirty="0">
                <a:latin typeface="Georgia"/>
                <a:cs typeface="Georgia"/>
              </a:rPr>
              <a:t>Algunos científicos </a:t>
            </a:r>
            <a:r>
              <a:rPr sz="2800" dirty="0">
                <a:latin typeface="Georgia"/>
                <a:cs typeface="Georgia"/>
              </a:rPr>
              <a:t>sostienen  </a:t>
            </a:r>
            <a:r>
              <a:rPr sz="2800" spc="-5" dirty="0">
                <a:latin typeface="Georgia"/>
                <a:cs typeface="Georgia"/>
              </a:rPr>
              <a:t>que los Homo </a:t>
            </a:r>
            <a:r>
              <a:rPr sz="2800" spc="5" dirty="0">
                <a:latin typeface="Georgia"/>
                <a:cs typeface="Georgia"/>
              </a:rPr>
              <a:t>Sapiens</a:t>
            </a:r>
            <a:r>
              <a:rPr sz="2800" spc="-110" dirty="0">
                <a:latin typeface="Georgia"/>
                <a:cs typeface="Georgia"/>
              </a:rPr>
              <a:t> </a:t>
            </a:r>
            <a:r>
              <a:rPr sz="2800" spc="5" dirty="0">
                <a:latin typeface="Georgia"/>
                <a:cs typeface="Georgia"/>
              </a:rPr>
              <a:t>Sapiens  </a:t>
            </a:r>
            <a:r>
              <a:rPr sz="2800" spc="-5" dirty="0">
                <a:latin typeface="Georgia"/>
                <a:cs typeface="Georgia"/>
              </a:rPr>
              <a:t>les quitaron </a:t>
            </a:r>
            <a:r>
              <a:rPr sz="2800" dirty="0">
                <a:latin typeface="Georgia"/>
                <a:cs typeface="Georgia"/>
              </a:rPr>
              <a:t>sus terrenos </a:t>
            </a:r>
            <a:r>
              <a:rPr sz="2800" spc="-5" dirty="0">
                <a:latin typeface="Georgia"/>
                <a:cs typeface="Georgia"/>
              </a:rPr>
              <a:t>de  caza.</a:t>
            </a:r>
            <a:endParaRPr sz="2800">
              <a:latin typeface="Georgia"/>
              <a:cs typeface="Georgia"/>
            </a:endParaRPr>
          </a:p>
          <a:p>
            <a:pPr marL="268605" marR="5080" indent="-256540">
              <a:lnSpc>
                <a:spcPct val="100000"/>
              </a:lnSpc>
              <a:spcBef>
                <a:spcPts val="29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sz="2800" dirty="0">
                <a:latin typeface="Georgia"/>
                <a:cs typeface="Georgia"/>
              </a:rPr>
              <a:t>Otros </a:t>
            </a:r>
            <a:r>
              <a:rPr sz="2800" spc="-5" dirty="0">
                <a:latin typeface="Georgia"/>
                <a:cs typeface="Georgia"/>
              </a:rPr>
              <a:t>dicen que </a:t>
            </a:r>
            <a:r>
              <a:rPr sz="2800" dirty="0">
                <a:latin typeface="Georgia"/>
                <a:cs typeface="Georgia"/>
              </a:rPr>
              <a:t>tuvieron</a:t>
            </a:r>
            <a:r>
              <a:rPr sz="2800" spc="-90" dirty="0">
                <a:latin typeface="Georgia"/>
                <a:cs typeface="Georgia"/>
              </a:rPr>
              <a:t> </a:t>
            </a:r>
            <a:r>
              <a:rPr sz="2800" spc="-5" dirty="0">
                <a:latin typeface="Georgia"/>
                <a:cs typeface="Georgia"/>
              </a:rPr>
              <a:t>algún  fallo </a:t>
            </a:r>
            <a:r>
              <a:rPr sz="2800" dirty="0">
                <a:latin typeface="Georgia"/>
                <a:cs typeface="Georgia"/>
              </a:rPr>
              <a:t>genético.</a:t>
            </a:r>
            <a:endParaRPr sz="2800">
              <a:latin typeface="Georgia"/>
              <a:cs typeface="Georgia"/>
            </a:endParaRPr>
          </a:p>
          <a:p>
            <a:pPr marL="268605" indent="-256540">
              <a:lnSpc>
                <a:spcPct val="100000"/>
              </a:lnSpc>
              <a:spcBef>
                <a:spcPts val="32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sz="2800" u="heavy" dirty="0">
                <a:solidFill>
                  <a:srgbClr val="67AEBC"/>
                </a:solidFill>
                <a:uFill>
                  <a:solidFill>
                    <a:srgbClr val="67AEBC"/>
                  </a:solidFill>
                </a:uFill>
                <a:latin typeface="Georgia"/>
                <a:cs typeface="Georgia"/>
                <a:hlinkClick r:id="rId2"/>
              </a:rPr>
              <a:t>Video </a:t>
            </a:r>
            <a:r>
              <a:rPr sz="2800" u="heavy" spc="-5" dirty="0">
                <a:solidFill>
                  <a:srgbClr val="67AEBC"/>
                </a:solidFill>
                <a:uFill>
                  <a:solidFill>
                    <a:srgbClr val="67AEBC"/>
                  </a:solidFill>
                </a:uFill>
                <a:latin typeface="Georgia"/>
                <a:cs typeface="Georgia"/>
                <a:hlinkClick r:id="rId2"/>
              </a:rPr>
              <a:t>extinción</a:t>
            </a:r>
            <a:r>
              <a:rPr sz="2800" u="heavy" spc="-70" dirty="0">
                <a:solidFill>
                  <a:srgbClr val="67AEBC"/>
                </a:solidFill>
                <a:uFill>
                  <a:solidFill>
                    <a:srgbClr val="67AEBC"/>
                  </a:solidFill>
                </a:uFill>
                <a:latin typeface="Georgia"/>
                <a:cs typeface="Georgia"/>
                <a:hlinkClick r:id="rId2"/>
              </a:rPr>
              <a:t> </a:t>
            </a:r>
            <a:r>
              <a:rPr sz="2800" u="heavy" dirty="0">
                <a:solidFill>
                  <a:srgbClr val="67AEBC"/>
                </a:solidFill>
                <a:uFill>
                  <a:solidFill>
                    <a:srgbClr val="67AEBC"/>
                  </a:solidFill>
                </a:uFill>
                <a:latin typeface="Georgia"/>
                <a:cs typeface="Georgia"/>
                <a:hlinkClick r:id="rId2"/>
              </a:rPr>
              <a:t>Neandertal</a:t>
            </a:r>
            <a:r>
              <a:rPr sz="2800" dirty="0">
                <a:latin typeface="Georgia"/>
                <a:cs typeface="Georgia"/>
              </a:rPr>
              <a:t>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00750" y="2339720"/>
            <a:ext cx="2714625" cy="43087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Trebuchet MS"/>
                <a:cs typeface="Trebuchet MS"/>
              </a:rPr>
              <a:t>¿Se mezclaron </a:t>
            </a:r>
            <a:r>
              <a:rPr b="0" spc="-10" dirty="0">
                <a:latin typeface="Trebuchet MS"/>
                <a:cs typeface="Trebuchet MS"/>
              </a:rPr>
              <a:t>los </a:t>
            </a:r>
            <a:r>
              <a:rPr b="0" spc="-5" dirty="0">
                <a:latin typeface="Trebuchet MS"/>
                <a:cs typeface="Trebuchet MS"/>
              </a:rPr>
              <a:t>Neandertales </a:t>
            </a:r>
            <a:r>
              <a:rPr b="0" spc="-10" dirty="0">
                <a:latin typeface="Trebuchet MS"/>
                <a:cs typeface="Trebuchet MS"/>
              </a:rPr>
              <a:t>con los  </a:t>
            </a:r>
            <a:r>
              <a:rPr b="0" dirty="0">
                <a:latin typeface="Trebuchet MS"/>
                <a:cs typeface="Trebuchet MS"/>
              </a:rPr>
              <a:t>Sapiens</a:t>
            </a:r>
            <a:r>
              <a:rPr b="0" spc="-45" dirty="0">
                <a:latin typeface="Trebuchet MS"/>
                <a:cs typeface="Trebuchet MS"/>
              </a:rPr>
              <a:t> </a:t>
            </a:r>
            <a:r>
              <a:rPr b="0" dirty="0">
                <a:latin typeface="Trebuchet MS"/>
                <a:cs typeface="Trebuchet MS"/>
              </a:rPr>
              <a:t>Sapiens?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4754245" cy="347852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8605" marR="570865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sz="2800" spc="-5" dirty="0">
                <a:latin typeface="Georgia"/>
                <a:cs typeface="Georgia"/>
              </a:rPr>
              <a:t>Algunos científicos dicen  que</a:t>
            </a:r>
            <a:r>
              <a:rPr sz="2800" spc="-3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no.</a:t>
            </a:r>
            <a:endParaRPr sz="2800">
              <a:latin typeface="Georgia"/>
              <a:cs typeface="Georgia"/>
            </a:endParaRPr>
          </a:p>
          <a:p>
            <a:pPr marL="268605" marR="5080" indent="-256540">
              <a:lnSpc>
                <a:spcPct val="100000"/>
              </a:lnSpc>
              <a:spcBef>
                <a:spcPts val="29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sz="2800" dirty="0">
                <a:latin typeface="Georgia"/>
                <a:cs typeface="Georgia"/>
              </a:rPr>
              <a:t>Otros </a:t>
            </a:r>
            <a:r>
              <a:rPr sz="2800" spc="-5" dirty="0">
                <a:latin typeface="Georgia"/>
                <a:cs typeface="Georgia"/>
              </a:rPr>
              <a:t>dicen que </a:t>
            </a:r>
            <a:r>
              <a:rPr sz="2800" dirty="0">
                <a:latin typeface="Georgia"/>
                <a:cs typeface="Georgia"/>
              </a:rPr>
              <a:t>dos </a:t>
            </a:r>
            <a:r>
              <a:rPr sz="2800" spc="5" dirty="0">
                <a:latin typeface="Georgia"/>
                <a:cs typeface="Georgia"/>
              </a:rPr>
              <a:t>genes  </a:t>
            </a:r>
            <a:r>
              <a:rPr sz="2800" dirty="0">
                <a:latin typeface="Georgia"/>
                <a:cs typeface="Georgia"/>
              </a:rPr>
              <a:t>(FOXP² </a:t>
            </a:r>
            <a:r>
              <a:rPr sz="2800" spc="5" dirty="0">
                <a:latin typeface="Georgia"/>
                <a:cs typeface="Georgia"/>
              </a:rPr>
              <a:t>Y </a:t>
            </a:r>
            <a:r>
              <a:rPr sz="2800" spc="-5" dirty="0">
                <a:latin typeface="Georgia"/>
                <a:cs typeface="Georgia"/>
              </a:rPr>
              <a:t>EL </a:t>
            </a:r>
            <a:r>
              <a:rPr sz="2800" dirty="0">
                <a:latin typeface="Georgia"/>
                <a:cs typeface="Georgia"/>
              </a:rPr>
              <a:t>MCR¹),  </a:t>
            </a:r>
            <a:r>
              <a:rPr sz="2800" spc="-5" dirty="0">
                <a:latin typeface="Georgia"/>
                <a:cs typeface="Georgia"/>
              </a:rPr>
              <a:t>relacionados </a:t>
            </a:r>
            <a:r>
              <a:rPr sz="2800" dirty="0">
                <a:latin typeface="Georgia"/>
                <a:cs typeface="Georgia"/>
              </a:rPr>
              <a:t>con </a:t>
            </a:r>
            <a:r>
              <a:rPr sz="2800" spc="5" dirty="0">
                <a:latin typeface="Georgia"/>
                <a:cs typeface="Georgia"/>
              </a:rPr>
              <a:t>el  </a:t>
            </a:r>
            <a:r>
              <a:rPr sz="2800" dirty="0">
                <a:latin typeface="Georgia"/>
                <a:cs typeface="Georgia"/>
              </a:rPr>
              <a:t>lenguaje, </a:t>
            </a:r>
            <a:r>
              <a:rPr sz="2800" spc="5" dirty="0">
                <a:latin typeface="Georgia"/>
                <a:cs typeface="Georgia"/>
              </a:rPr>
              <a:t>el </a:t>
            </a:r>
            <a:r>
              <a:rPr sz="2800" spc="-5" dirty="0">
                <a:latin typeface="Georgia"/>
                <a:cs typeface="Georgia"/>
              </a:rPr>
              <a:t>pelo </a:t>
            </a:r>
            <a:r>
              <a:rPr sz="2800" dirty="0">
                <a:latin typeface="Georgia"/>
                <a:cs typeface="Georgia"/>
              </a:rPr>
              <a:t>rojo </a:t>
            </a:r>
            <a:r>
              <a:rPr sz="2800" spc="5" dirty="0">
                <a:latin typeface="Georgia"/>
                <a:cs typeface="Georgia"/>
              </a:rPr>
              <a:t>y </a:t>
            </a:r>
            <a:r>
              <a:rPr sz="2800" spc="-5" dirty="0">
                <a:latin typeface="Georgia"/>
                <a:cs typeface="Georgia"/>
              </a:rPr>
              <a:t>la  </a:t>
            </a:r>
            <a:r>
              <a:rPr sz="2800" dirty="0">
                <a:latin typeface="Georgia"/>
                <a:cs typeface="Georgia"/>
              </a:rPr>
              <a:t>piel sonrosada </a:t>
            </a:r>
            <a:r>
              <a:rPr sz="2800" spc="5" dirty="0">
                <a:latin typeface="Georgia"/>
                <a:cs typeface="Georgia"/>
              </a:rPr>
              <a:t>son </a:t>
            </a:r>
            <a:r>
              <a:rPr sz="2800" dirty="0">
                <a:latin typeface="Georgia"/>
                <a:cs typeface="Georgia"/>
              </a:rPr>
              <a:t>de</a:t>
            </a:r>
            <a:r>
              <a:rPr sz="2800" spc="-165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origen  neandertal.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00751" y="2286000"/>
            <a:ext cx="3190875" cy="434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76815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3. </a:t>
            </a:r>
            <a:r>
              <a:rPr sz="4000" spc="-5" dirty="0"/>
              <a:t>EVOLUCIÓN </a:t>
            </a:r>
            <a:r>
              <a:rPr sz="4000" spc="5" dirty="0"/>
              <a:t>DEL </a:t>
            </a:r>
            <a:r>
              <a:rPr sz="4000" spc="-5" dirty="0"/>
              <a:t>SER</a:t>
            </a:r>
            <a:r>
              <a:rPr sz="4000" spc="-240" dirty="0"/>
              <a:t> </a:t>
            </a:r>
            <a:r>
              <a:rPr sz="4000" spc="-5" dirty="0"/>
              <a:t>HUMANO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645972" y="2228544"/>
            <a:ext cx="5356860" cy="429577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268605" marR="5080" indent="-256540">
              <a:lnSpc>
                <a:spcPct val="90000"/>
              </a:lnSpc>
              <a:spcBef>
                <a:spcPts val="445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i="1" dirty="0">
                <a:latin typeface="Georgia"/>
                <a:cs typeface="Georgia"/>
              </a:rPr>
              <a:t>Homo Sapiens Sapiens</a:t>
            </a:r>
            <a:r>
              <a:rPr sz="2800" dirty="0">
                <a:latin typeface="Georgia"/>
                <a:cs typeface="Georgia"/>
              </a:rPr>
              <a:t>. </a:t>
            </a:r>
            <a:r>
              <a:rPr sz="2800" spc="-5" dirty="0">
                <a:latin typeface="Georgia"/>
                <a:cs typeface="Georgia"/>
              </a:rPr>
              <a:t>Es  </a:t>
            </a:r>
            <a:r>
              <a:rPr sz="2800" spc="5" dirty="0">
                <a:latin typeface="Georgia"/>
                <a:cs typeface="Georgia"/>
              </a:rPr>
              <a:t>el ser </a:t>
            </a:r>
            <a:r>
              <a:rPr sz="2800" dirty="0">
                <a:latin typeface="Georgia"/>
                <a:cs typeface="Georgia"/>
              </a:rPr>
              <a:t>humano </a:t>
            </a:r>
            <a:r>
              <a:rPr sz="2800" spc="-5" dirty="0">
                <a:latin typeface="Georgia"/>
                <a:cs typeface="Georgia"/>
              </a:rPr>
              <a:t>actual, </a:t>
            </a:r>
            <a:r>
              <a:rPr sz="2800" dirty="0">
                <a:latin typeface="Georgia"/>
                <a:cs typeface="Georgia"/>
              </a:rPr>
              <a:t>poblamos  </a:t>
            </a:r>
            <a:r>
              <a:rPr sz="2800" spc="-5" dirty="0">
                <a:latin typeface="Georgia"/>
                <a:cs typeface="Georgia"/>
              </a:rPr>
              <a:t>la </a:t>
            </a:r>
            <a:r>
              <a:rPr sz="2800" dirty="0">
                <a:latin typeface="Georgia"/>
                <a:cs typeface="Georgia"/>
              </a:rPr>
              <a:t>Tierra desde </a:t>
            </a:r>
            <a:r>
              <a:rPr sz="2800" spc="5" dirty="0">
                <a:latin typeface="Georgia"/>
                <a:cs typeface="Georgia"/>
              </a:rPr>
              <a:t>el 40.000 </a:t>
            </a:r>
            <a:r>
              <a:rPr sz="2800" dirty="0">
                <a:latin typeface="Georgia"/>
                <a:cs typeface="Georgia"/>
              </a:rPr>
              <a:t>a.C.  </a:t>
            </a:r>
            <a:r>
              <a:rPr sz="2800" spc="-5" dirty="0">
                <a:latin typeface="Georgia"/>
                <a:cs typeface="Georgia"/>
              </a:rPr>
              <a:t>Convivió </a:t>
            </a:r>
            <a:r>
              <a:rPr sz="2800" dirty="0">
                <a:latin typeface="Georgia"/>
                <a:cs typeface="Georgia"/>
              </a:rPr>
              <a:t>con </a:t>
            </a:r>
            <a:r>
              <a:rPr sz="2800" spc="5" dirty="0">
                <a:latin typeface="Georgia"/>
                <a:cs typeface="Georgia"/>
              </a:rPr>
              <a:t>el </a:t>
            </a:r>
            <a:r>
              <a:rPr sz="2800" dirty="0">
                <a:latin typeface="Georgia"/>
                <a:cs typeface="Georgia"/>
              </a:rPr>
              <a:t>Neandertal y  ayudó a </a:t>
            </a:r>
            <a:r>
              <a:rPr sz="2800" spc="-5" dirty="0">
                <a:latin typeface="Georgia"/>
                <a:cs typeface="Georgia"/>
              </a:rPr>
              <a:t>la extinción </a:t>
            </a:r>
            <a:r>
              <a:rPr sz="2800" dirty="0">
                <a:latin typeface="Georgia"/>
                <a:cs typeface="Georgia"/>
              </a:rPr>
              <a:t>del mismo.  </a:t>
            </a:r>
            <a:r>
              <a:rPr sz="2800" spc="-5" dirty="0">
                <a:latin typeface="Georgia"/>
                <a:cs typeface="Georgia"/>
              </a:rPr>
              <a:t>Es </a:t>
            </a:r>
            <a:r>
              <a:rPr sz="2800" spc="5" dirty="0">
                <a:latin typeface="Georgia"/>
                <a:cs typeface="Georgia"/>
              </a:rPr>
              <a:t>el </a:t>
            </a:r>
            <a:r>
              <a:rPr sz="2800" spc="-5" dirty="0">
                <a:latin typeface="Georgia"/>
                <a:cs typeface="Georgia"/>
              </a:rPr>
              <a:t>que </a:t>
            </a:r>
            <a:r>
              <a:rPr sz="2800" dirty="0">
                <a:latin typeface="Georgia"/>
                <a:cs typeface="Georgia"/>
              </a:rPr>
              <a:t>tiene </a:t>
            </a:r>
            <a:r>
              <a:rPr sz="2800" spc="-5" dirty="0">
                <a:latin typeface="Georgia"/>
                <a:cs typeface="Georgia"/>
              </a:rPr>
              <a:t>la </a:t>
            </a:r>
            <a:r>
              <a:rPr sz="2800" dirty="0">
                <a:latin typeface="Georgia"/>
                <a:cs typeface="Georgia"/>
              </a:rPr>
              <a:t>mayor  </a:t>
            </a:r>
            <a:r>
              <a:rPr sz="2800" spc="-5" dirty="0">
                <a:latin typeface="Georgia"/>
                <a:cs typeface="Georgia"/>
              </a:rPr>
              <a:t>capacidad craneal </a:t>
            </a:r>
            <a:r>
              <a:rPr sz="2800" dirty="0">
                <a:latin typeface="Georgia"/>
                <a:cs typeface="Georgia"/>
              </a:rPr>
              <a:t>e inteligencia.  Elaboraba </a:t>
            </a:r>
            <a:r>
              <a:rPr sz="2800" spc="-5" dirty="0">
                <a:latin typeface="Georgia"/>
                <a:cs typeface="Georgia"/>
              </a:rPr>
              <a:t>útiles sofisticados,  </a:t>
            </a:r>
            <a:r>
              <a:rPr sz="2800" spc="5" dirty="0">
                <a:latin typeface="Georgia"/>
                <a:cs typeface="Georgia"/>
              </a:rPr>
              <a:t>sabía encender </a:t>
            </a:r>
            <a:r>
              <a:rPr sz="2800" dirty="0">
                <a:latin typeface="Georgia"/>
                <a:cs typeface="Georgia"/>
              </a:rPr>
              <a:t>fuego y realizó  obras de arte. </a:t>
            </a:r>
            <a:r>
              <a:rPr sz="2800" spc="-5" dirty="0">
                <a:latin typeface="Georgia"/>
                <a:cs typeface="Georgia"/>
              </a:rPr>
              <a:t>Pobló todos </a:t>
            </a:r>
            <a:r>
              <a:rPr sz="2800" spc="-10" dirty="0">
                <a:latin typeface="Georgia"/>
                <a:cs typeface="Georgia"/>
              </a:rPr>
              <a:t>los  </a:t>
            </a:r>
            <a:r>
              <a:rPr sz="2800" spc="-5" dirty="0">
                <a:latin typeface="Georgia"/>
                <a:cs typeface="Georgia"/>
              </a:rPr>
              <a:t>continentes.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35751" y="2357501"/>
            <a:ext cx="2579624" cy="28218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592201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0" dirty="0">
                <a:latin typeface="Trebuchet MS"/>
                <a:cs typeface="Trebuchet MS"/>
              </a:rPr>
              <a:t>Expansión del ser</a:t>
            </a:r>
            <a:r>
              <a:rPr sz="4000" b="0" spc="-165" dirty="0">
                <a:latin typeface="Trebuchet MS"/>
                <a:cs typeface="Trebuchet MS"/>
              </a:rPr>
              <a:t> </a:t>
            </a:r>
            <a:r>
              <a:rPr sz="4000" b="0" dirty="0">
                <a:latin typeface="Trebuchet MS"/>
                <a:cs typeface="Trebuchet MS"/>
              </a:rPr>
              <a:t>humano</a:t>
            </a:r>
            <a:endParaRPr sz="40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14412" y="2000258"/>
            <a:ext cx="6786626" cy="47753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592201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0" dirty="0">
                <a:latin typeface="Trebuchet MS"/>
                <a:cs typeface="Trebuchet MS"/>
              </a:rPr>
              <a:t>Expansión del ser</a:t>
            </a:r>
            <a:r>
              <a:rPr sz="4000" b="0" spc="-165" dirty="0">
                <a:latin typeface="Trebuchet MS"/>
                <a:cs typeface="Trebuchet MS"/>
              </a:rPr>
              <a:t> </a:t>
            </a:r>
            <a:r>
              <a:rPr sz="4000" b="0" dirty="0">
                <a:latin typeface="Trebuchet MS"/>
                <a:cs typeface="Trebuchet MS"/>
              </a:rPr>
              <a:t>humano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727" y="2047392"/>
            <a:ext cx="9077784" cy="46677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176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4. EL</a:t>
            </a:r>
            <a:r>
              <a:rPr sz="4000" spc="-275" dirty="0"/>
              <a:t> </a:t>
            </a:r>
            <a:r>
              <a:rPr sz="4000" spc="-30" dirty="0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5540375" cy="92900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¿Cómo </a:t>
            </a:r>
            <a:r>
              <a:rPr sz="2800" b="1" spc="5" dirty="0">
                <a:latin typeface="Georgia"/>
                <a:cs typeface="Georgia"/>
              </a:rPr>
              <a:t>era </a:t>
            </a:r>
            <a:r>
              <a:rPr sz="2800" b="1" dirty="0">
                <a:latin typeface="Georgia"/>
                <a:cs typeface="Georgia"/>
              </a:rPr>
              <a:t>el </a:t>
            </a:r>
            <a:r>
              <a:rPr sz="2800" b="1" spc="5" dirty="0">
                <a:latin typeface="Georgia"/>
                <a:cs typeface="Georgia"/>
              </a:rPr>
              <a:t>medio</a:t>
            </a:r>
            <a:r>
              <a:rPr sz="2800" b="1" spc="-185" dirty="0">
                <a:latin typeface="Georgia"/>
                <a:cs typeface="Georgia"/>
              </a:rPr>
              <a:t> </a:t>
            </a:r>
            <a:r>
              <a:rPr sz="2800" b="1" spc="5" dirty="0">
                <a:latin typeface="Georgia"/>
                <a:cs typeface="Georgia"/>
              </a:rPr>
              <a:t>natural?</a:t>
            </a:r>
            <a:endParaRPr sz="2800">
              <a:latin typeface="Georgia"/>
              <a:cs typeface="Georgia"/>
            </a:endParaRPr>
          </a:p>
          <a:p>
            <a:pPr marL="31432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El </a:t>
            </a:r>
            <a:r>
              <a:rPr sz="2600" b="1" spc="-15" dirty="0">
                <a:solidFill>
                  <a:srgbClr val="438085"/>
                </a:solidFill>
                <a:latin typeface="Georgia"/>
                <a:cs typeface="Georgia"/>
              </a:rPr>
              <a:t>clima 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era muy</a:t>
            </a:r>
            <a:r>
              <a:rPr sz="2600" b="1" spc="60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frío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176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4. EL</a:t>
            </a:r>
            <a:r>
              <a:rPr sz="4000" spc="-275" dirty="0"/>
              <a:t> </a:t>
            </a:r>
            <a:r>
              <a:rPr sz="4000" spc="-30" dirty="0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314565" cy="172212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¿De qué</a:t>
            </a:r>
            <a:r>
              <a:rPr sz="2800" b="1" spc="-70" dirty="0">
                <a:latin typeface="Georgia"/>
                <a:cs typeface="Georgia"/>
              </a:rPr>
              <a:t> </a:t>
            </a:r>
            <a:r>
              <a:rPr sz="2800" b="1" dirty="0">
                <a:latin typeface="Georgia"/>
                <a:cs typeface="Georgia"/>
              </a:rPr>
              <a:t>vivían?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De la </a:t>
            </a:r>
            <a:r>
              <a:rPr sz="2600" b="1" spc="-15" dirty="0">
                <a:solidFill>
                  <a:srgbClr val="438085"/>
                </a:solidFill>
                <a:latin typeface="Georgia"/>
                <a:cs typeface="Georgia"/>
              </a:rPr>
              <a:t>caza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recolección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frutos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silvestres.  Eran 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depredadores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,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es decir, consumen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sin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reponer los recursos de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la</a:t>
            </a:r>
            <a:r>
              <a:rPr sz="2600" spc="95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naturaleza.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00498" y="3957663"/>
            <a:ext cx="3810000" cy="2543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72057" y="4000462"/>
            <a:ext cx="2814193" cy="2500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4249" y="470673"/>
            <a:ext cx="510730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0" spc="-5" dirty="0">
                <a:latin typeface="Trebuchet MS"/>
                <a:cs typeface="Trebuchet MS"/>
              </a:rPr>
              <a:t>¿Qué </a:t>
            </a:r>
            <a:r>
              <a:rPr sz="4000" b="0" dirty="0">
                <a:latin typeface="Trebuchet MS"/>
                <a:cs typeface="Trebuchet MS"/>
              </a:rPr>
              <a:t>es la</a:t>
            </a:r>
            <a:r>
              <a:rPr sz="4000" b="0" spc="-70" dirty="0">
                <a:latin typeface="Trebuchet MS"/>
                <a:cs typeface="Trebuchet MS"/>
              </a:rPr>
              <a:t> </a:t>
            </a:r>
            <a:r>
              <a:rPr sz="4000" b="0" spc="-15" dirty="0">
                <a:latin typeface="Trebuchet MS"/>
                <a:cs typeface="Trebuchet MS"/>
              </a:rPr>
              <a:t>Prehistoria?</a:t>
            </a:r>
            <a:endParaRPr sz="40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5972" y="2216353"/>
            <a:ext cx="3784600" cy="374459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268605" marR="5080" indent="-256540">
              <a:lnSpc>
                <a:spcPct val="80000"/>
              </a:lnSpc>
              <a:spcBef>
                <a:spcPts val="575"/>
              </a:spcBef>
              <a:buClr>
                <a:srgbClr val="9F4DA2"/>
              </a:buClr>
              <a:buChar char="•"/>
              <a:tabLst>
                <a:tab pos="268605" algn="l"/>
                <a:tab pos="269240" algn="l"/>
              </a:tabLst>
            </a:pPr>
            <a:r>
              <a:rPr sz="2000" spc="-5" dirty="0">
                <a:latin typeface="Georgia"/>
                <a:cs typeface="Georgia"/>
              </a:rPr>
              <a:t>Las dos grandes </a:t>
            </a:r>
            <a:r>
              <a:rPr sz="2000" spc="-10" dirty="0">
                <a:latin typeface="Georgia"/>
                <a:cs typeface="Georgia"/>
              </a:rPr>
              <a:t>divisiones </a:t>
            </a:r>
            <a:r>
              <a:rPr sz="2000" spc="-15" dirty="0">
                <a:latin typeface="Georgia"/>
                <a:cs typeface="Georgia"/>
              </a:rPr>
              <a:t>que  </a:t>
            </a:r>
            <a:r>
              <a:rPr sz="2000" spc="-10" dirty="0">
                <a:latin typeface="Georgia"/>
                <a:cs typeface="Georgia"/>
              </a:rPr>
              <a:t>engloban el </a:t>
            </a:r>
            <a:r>
              <a:rPr sz="2000" spc="-5" dirty="0">
                <a:latin typeface="Georgia"/>
                <a:cs typeface="Georgia"/>
              </a:rPr>
              <a:t>pasado de la vida  </a:t>
            </a:r>
            <a:r>
              <a:rPr sz="2000" spc="-10" dirty="0">
                <a:latin typeface="Georgia"/>
                <a:cs typeface="Georgia"/>
              </a:rPr>
              <a:t>humana </a:t>
            </a:r>
            <a:r>
              <a:rPr sz="2000" spc="-5" dirty="0">
                <a:latin typeface="Georgia"/>
                <a:cs typeface="Georgia"/>
              </a:rPr>
              <a:t>son </a:t>
            </a:r>
            <a:r>
              <a:rPr sz="2000" spc="-10" dirty="0">
                <a:latin typeface="Georgia"/>
                <a:cs typeface="Georgia"/>
              </a:rPr>
              <a:t>la Prehistoria </a:t>
            </a:r>
            <a:r>
              <a:rPr sz="2000" spc="-5" dirty="0">
                <a:latin typeface="Georgia"/>
                <a:cs typeface="Georgia"/>
              </a:rPr>
              <a:t>y la  </a:t>
            </a:r>
            <a:r>
              <a:rPr sz="2000" spc="-10" dirty="0">
                <a:latin typeface="Georgia"/>
                <a:cs typeface="Georgia"/>
              </a:rPr>
              <a:t>Historia. </a:t>
            </a:r>
            <a:r>
              <a:rPr sz="2000" spc="-5" dirty="0">
                <a:latin typeface="Georgia"/>
                <a:cs typeface="Georgia"/>
              </a:rPr>
              <a:t>La </a:t>
            </a:r>
            <a:r>
              <a:rPr sz="2000" spc="-10" dirty="0">
                <a:latin typeface="Georgia"/>
                <a:cs typeface="Georgia"/>
              </a:rPr>
              <a:t>Prehistoria cubre  </a:t>
            </a:r>
            <a:r>
              <a:rPr sz="2000" spc="-5" dirty="0">
                <a:latin typeface="Georgia"/>
                <a:cs typeface="Georgia"/>
              </a:rPr>
              <a:t>aproximadamente 4’5 millones  de años del </a:t>
            </a:r>
            <a:r>
              <a:rPr sz="2000" spc="-10" dirty="0">
                <a:latin typeface="Georgia"/>
                <a:cs typeface="Georgia"/>
              </a:rPr>
              <a:t>pasado </a:t>
            </a:r>
            <a:r>
              <a:rPr sz="2000" spc="-5" dirty="0">
                <a:latin typeface="Georgia"/>
                <a:cs typeface="Georgia"/>
              </a:rPr>
              <a:t>de </a:t>
            </a:r>
            <a:r>
              <a:rPr sz="2000" spc="-10" dirty="0">
                <a:latin typeface="Georgia"/>
                <a:cs typeface="Georgia"/>
              </a:rPr>
              <a:t>la  humanidad. Esta enorme etapa  </a:t>
            </a:r>
            <a:r>
              <a:rPr sz="2000" spc="-5" dirty="0">
                <a:latin typeface="Georgia"/>
                <a:cs typeface="Georgia"/>
              </a:rPr>
              <a:t>abarca </a:t>
            </a:r>
            <a:r>
              <a:rPr sz="2000" spc="-10" dirty="0">
                <a:latin typeface="Georgia"/>
                <a:cs typeface="Georgia"/>
              </a:rPr>
              <a:t>el desarrollo </a:t>
            </a:r>
            <a:r>
              <a:rPr sz="2000" spc="-5" dirty="0">
                <a:latin typeface="Georgia"/>
                <a:cs typeface="Georgia"/>
              </a:rPr>
              <a:t>de los  </a:t>
            </a:r>
            <a:r>
              <a:rPr sz="2000" spc="-10" dirty="0">
                <a:latin typeface="Georgia"/>
                <a:cs typeface="Georgia"/>
              </a:rPr>
              <a:t>primeras </a:t>
            </a:r>
            <a:r>
              <a:rPr sz="2000" spc="-5" dirty="0">
                <a:latin typeface="Georgia"/>
                <a:cs typeface="Georgia"/>
              </a:rPr>
              <a:t>sociedades humanas,  desde la </a:t>
            </a:r>
            <a:r>
              <a:rPr sz="2000" spc="-10" dirty="0">
                <a:latin typeface="Georgia"/>
                <a:cs typeface="Georgia"/>
              </a:rPr>
              <a:t>aparición </a:t>
            </a:r>
            <a:r>
              <a:rPr sz="2000" spc="-5" dirty="0">
                <a:latin typeface="Georgia"/>
                <a:cs typeface="Georgia"/>
              </a:rPr>
              <a:t>de los  </a:t>
            </a:r>
            <a:r>
              <a:rPr sz="2000" spc="-10" dirty="0">
                <a:latin typeface="Georgia"/>
                <a:cs typeface="Georgia"/>
              </a:rPr>
              <a:t>primeros homínidos </a:t>
            </a:r>
            <a:r>
              <a:rPr sz="2000" spc="-5" dirty="0">
                <a:latin typeface="Georgia"/>
                <a:cs typeface="Georgia"/>
              </a:rPr>
              <a:t>(hace 5  millones de años) hasta la  </a:t>
            </a:r>
            <a:r>
              <a:rPr sz="2000" spc="-10" dirty="0">
                <a:latin typeface="Georgia"/>
                <a:cs typeface="Georgia"/>
              </a:rPr>
              <a:t>invención </a:t>
            </a:r>
            <a:r>
              <a:rPr sz="2000" spc="-5" dirty="0">
                <a:latin typeface="Georgia"/>
                <a:cs typeface="Georgia"/>
              </a:rPr>
              <a:t>y </a:t>
            </a:r>
            <a:r>
              <a:rPr sz="2000" spc="-10" dirty="0">
                <a:latin typeface="Georgia"/>
                <a:cs typeface="Georgia"/>
              </a:rPr>
              <a:t>difusión </a:t>
            </a:r>
            <a:r>
              <a:rPr sz="2000" spc="-5" dirty="0">
                <a:latin typeface="Georgia"/>
                <a:cs typeface="Georgia"/>
              </a:rPr>
              <a:t>de </a:t>
            </a:r>
            <a:r>
              <a:rPr sz="2000" spc="-10" dirty="0">
                <a:latin typeface="Georgia"/>
                <a:cs typeface="Georgia"/>
              </a:rPr>
              <a:t>la  </a:t>
            </a:r>
            <a:r>
              <a:rPr sz="2000" spc="-5" dirty="0">
                <a:latin typeface="Georgia"/>
                <a:cs typeface="Georgia"/>
              </a:rPr>
              <a:t>escritura </a:t>
            </a:r>
            <a:r>
              <a:rPr sz="2000" spc="-10" dirty="0">
                <a:latin typeface="Georgia"/>
                <a:cs typeface="Georgia"/>
              </a:rPr>
              <a:t>(hacia el </a:t>
            </a:r>
            <a:r>
              <a:rPr sz="2000" spc="-5" dirty="0">
                <a:latin typeface="Georgia"/>
                <a:cs typeface="Georgia"/>
              </a:rPr>
              <a:t>año 3300  </a:t>
            </a:r>
            <a:r>
              <a:rPr sz="2000" spc="-10" dirty="0">
                <a:latin typeface="Georgia"/>
                <a:cs typeface="Georgia"/>
              </a:rPr>
              <a:t>a.C.).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54246" y="2328974"/>
            <a:ext cx="3975834" cy="3739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176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4. EL</a:t>
            </a:r>
            <a:r>
              <a:rPr sz="4000" spc="-275" dirty="0"/>
              <a:t> </a:t>
            </a:r>
            <a:r>
              <a:rPr sz="4000" spc="-30" dirty="0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025005" cy="172212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¿Dónde</a:t>
            </a:r>
            <a:r>
              <a:rPr sz="2800" b="1" spc="-65" dirty="0">
                <a:latin typeface="Georgia"/>
                <a:cs typeface="Georgia"/>
              </a:rPr>
              <a:t> </a:t>
            </a:r>
            <a:r>
              <a:rPr sz="2800" b="1" dirty="0">
                <a:latin typeface="Georgia"/>
                <a:cs typeface="Georgia"/>
              </a:rPr>
              <a:t>vivían?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Se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desplazaban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en busca del alimento (eran  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nómadas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).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Habitaban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en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cuevas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o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al aire  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libre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.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69050" y="3571875"/>
            <a:ext cx="6417825" cy="30697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176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4. EL</a:t>
            </a:r>
            <a:r>
              <a:rPr sz="4000" spc="-275" dirty="0"/>
              <a:t> </a:t>
            </a:r>
            <a:r>
              <a:rPr sz="4000" spc="-30" dirty="0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5596890" cy="330771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¿Cómo </a:t>
            </a:r>
            <a:r>
              <a:rPr sz="2800" b="1" spc="5" dirty="0">
                <a:latin typeface="Georgia"/>
                <a:cs typeface="Georgia"/>
              </a:rPr>
              <a:t>era </a:t>
            </a:r>
            <a:r>
              <a:rPr sz="2800" b="1" dirty="0">
                <a:latin typeface="Georgia"/>
                <a:cs typeface="Georgia"/>
              </a:rPr>
              <a:t>la</a:t>
            </a:r>
            <a:r>
              <a:rPr sz="2800" b="1" spc="-114" dirty="0">
                <a:latin typeface="Georgia"/>
                <a:cs typeface="Georgia"/>
              </a:rPr>
              <a:t> </a:t>
            </a:r>
            <a:r>
              <a:rPr sz="2800" b="1" dirty="0">
                <a:latin typeface="Georgia"/>
                <a:cs typeface="Georgia"/>
              </a:rPr>
              <a:t>sociedad?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Vivían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en pequeños grupos con  lazos familiares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llamados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hordas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,  varias de ellas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conformaban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una 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tribu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.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Ocupaban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un lugar  importante los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guerreros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, el 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sabio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(el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más anciano)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el 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hechicero</a:t>
            </a:r>
            <a:r>
              <a:rPr sz="2600" b="1" spc="10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(curandero).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00876" y="2714612"/>
            <a:ext cx="2164460" cy="3219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176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4. EL</a:t>
            </a:r>
            <a:r>
              <a:rPr sz="4000" spc="-275" dirty="0"/>
              <a:t> </a:t>
            </a:r>
            <a:r>
              <a:rPr sz="4000" spc="-30" dirty="0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5175250" cy="330771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¿Cómo </a:t>
            </a:r>
            <a:r>
              <a:rPr sz="2800" b="1" spc="5" dirty="0">
                <a:latin typeface="Georgia"/>
                <a:cs typeface="Georgia"/>
              </a:rPr>
              <a:t>era </a:t>
            </a:r>
            <a:r>
              <a:rPr sz="2800" b="1" dirty="0">
                <a:latin typeface="Georgia"/>
                <a:cs typeface="Georgia"/>
              </a:rPr>
              <a:t>la</a:t>
            </a:r>
            <a:r>
              <a:rPr sz="2800" b="1" spc="-120" dirty="0">
                <a:latin typeface="Georgia"/>
                <a:cs typeface="Georgia"/>
              </a:rPr>
              <a:t> </a:t>
            </a:r>
            <a:r>
              <a:rPr sz="2800" b="1" dirty="0">
                <a:latin typeface="Georgia"/>
                <a:cs typeface="Georgia"/>
              </a:rPr>
              <a:t>sociedad?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La 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mujer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el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hombre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tenían  papeles diferentes, las primeras  permanecían en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cueva, 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recolectaban frutos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cuidaban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de los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hijos;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los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segundos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se 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ocupaban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de la defensa de la  tribu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la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caza de</a:t>
            </a:r>
            <a:r>
              <a:rPr sz="2600" spc="20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animales.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72378" y="2786126"/>
            <a:ext cx="2642997" cy="2571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2974" y="714374"/>
            <a:ext cx="6749033" cy="61436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176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4. EL</a:t>
            </a:r>
            <a:r>
              <a:rPr sz="4000" spc="-275" dirty="0"/>
              <a:t> </a:t>
            </a:r>
            <a:r>
              <a:rPr sz="4000" spc="-30" dirty="0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8544"/>
            <a:ext cx="4528185" cy="4024629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268605" marR="5080" indent="-256540">
              <a:lnSpc>
                <a:spcPct val="90000"/>
              </a:lnSpc>
              <a:spcBef>
                <a:spcPts val="445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sz="2800" dirty="0">
                <a:latin typeface="Georgia"/>
                <a:cs typeface="Georgia"/>
              </a:rPr>
              <a:t>Cuando </a:t>
            </a:r>
            <a:r>
              <a:rPr sz="2800" spc="5" dirty="0">
                <a:latin typeface="Georgia"/>
                <a:cs typeface="Georgia"/>
              </a:rPr>
              <a:t>el ser </a:t>
            </a:r>
            <a:r>
              <a:rPr sz="2800" dirty="0">
                <a:latin typeface="Georgia"/>
                <a:cs typeface="Georgia"/>
              </a:rPr>
              <a:t>humano  </a:t>
            </a:r>
            <a:r>
              <a:rPr sz="2800" spc="-5" dirty="0">
                <a:latin typeface="Georgia"/>
                <a:cs typeface="Georgia"/>
              </a:rPr>
              <a:t>llegó </a:t>
            </a:r>
            <a:r>
              <a:rPr sz="2800" dirty="0">
                <a:latin typeface="Georgia"/>
                <a:cs typeface="Georgia"/>
              </a:rPr>
              <a:t>a zonas </a:t>
            </a:r>
            <a:r>
              <a:rPr sz="2800" spc="-5" dirty="0">
                <a:latin typeface="Georgia"/>
                <a:cs typeface="Georgia"/>
              </a:rPr>
              <a:t>frías</a:t>
            </a:r>
            <a:r>
              <a:rPr sz="2800" spc="-95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(Europa,  Asia), comenzó </a:t>
            </a:r>
            <a:r>
              <a:rPr sz="2800" spc="5" dirty="0">
                <a:latin typeface="Georgia"/>
                <a:cs typeface="Georgia"/>
              </a:rPr>
              <a:t>a </a:t>
            </a:r>
            <a:r>
              <a:rPr sz="2800" dirty="0">
                <a:latin typeface="Georgia"/>
                <a:cs typeface="Georgia"/>
              </a:rPr>
              <a:t>coser  pieles de</a:t>
            </a:r>
            <a:r>
              <a:rPr sz="2800" spc="-75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animales.</a:t>
            </a:r>
            <a:endParaRPr sz="2800">
              <a:latin typeface="Georgia"/>
              <a:cs typeface="Georgia"/>
            </a:endParaRPr>
          </a:p>
          <a:p>
            <a:pPr marL="268605" marR="243840" indent="-256540">
              <a:lnSpc>
                <a:spcPts val="3030"/>
              </a:lnSpc>
              <a:spcBef>
                <a:spcPts val="33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sz="2800" dirty="0">
                <a:latin typeface="Georgia"/>
                <a:cs typeface="Georgia"/>
              </a:rPr>
              <a:t>Usaban agujas de hueso</a:t>
            </a:r>
            <a:r>
              <a:rPr sz="2800" spc="-204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y  tendones de</a:t>
            </a:r>
            <a:r>
              <a:rPr sz="2800" spc="-9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animales.</a:t>
            </a:r>
            <a:endParaRPr sz="2800">
              <a:latin typeface="Georgia"/>
              <a:cs typeface="Georgia"/>
            </a:endParaRPr>
          </a:p>
          <a:p>
            <a:pPr marL="268605" marR="1325245" indent="-256540">
              <a:lnSpc>
                <a:spcPts val="3030"/>
              </a:lnSpc>
              <a:spcBef>
                <a:spcPts val="305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sz="2800" spc="5" dirty="0">
                <a:latin typeface="Georgia"/>
                <a:cs typeface="Georgia"/>
              </a:rPr>
              <a:t>Se </a:t>
            </a:r>
            <a:r>
              <a:rPr sz="2800" dirty="0">
                <a:latin typeface="Georgia"/>
                <a:cs typeface="Georgia"/>
              </a:rPr>
              <a:t>han</a:t>
            </a:r>
            <a:r>
              <a:rPr sz="2800" spc="-16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encontrado  collares.</a:t>
            </a:r>
            <a:endParaRPr sz="2800">
              <a:latin typeface="Georgia"/>
              <a:cs typeface="Georgia"/>
            </a:endParaRPr>
          </a:p>
          <a:p>
            <a:pPr marL="268605" marR="215900" indent="-256540">
              <a:lnSpc>
                <a:spcPts val="3030"/>
              </a:lnSpc>
              <a:spcBef>
                <a:spcPts val="275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sz="2800" spc="5" dirty="0">
                <a:latin typeface="Georgia"/>
                <a:cs typeface="Georgia"/>
              </a:rPr>
              <a:t>Se </a:t>
            </a:r>
            <a:r>
              <a:rPr sz="2800" dirty="0">
                <a:latin typeface="Georgia"/>
                <a:cs typeface="Georgia"/>
              </a:rPr>
              <a:t>pintaban </a:t>
            </a:r>
            <a:r>
              <a:rPr sz="2800" spc="5" dirty="0">
                <a:latin typeface="Georgia"/>
                <a:cs typeface="Georgia"/>
              </a:rPr>
              <a:t>el </a:t>
            </a:r>
            <a:r>
              <a:rPr sz="2800" dirty="0">
                <a:latin typeface="Georgia"/>
                <a:cs typeface="Georgia"/>
              </a:rPr>
              <a:t>cuerpo</a:t>
            </a:r>
            <a:r>
              <a:rPr sz="2800" spc="-190" dirty="0">
                <a:latin typeface="Georgia"/>
                <a:cs typeface="Georgia"/>
              </a:rPr>
              <a:t> </a:t>
            </a:r>
            <a:r>
              <a:rPr sz="2800" spc="-5" dirty="0">
                <a:latin typeface="Georgia"/>
                <a:cs typeface="Georgia"/>
              </a:rPr>
              <a:t>con  </a:t>
            </a:r>
            <a:r>
              <a:rPr sz="2800" dirty="0">
                <a:latin typeface="Georgia"/>
                <a:cs typeface="Georgia"/>
              </a:rPr>
              <a:t>tierra</a:t>
            </a:r>
            <a:r>
              <a:rPr sz="2800" spc="-35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roja.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86375" y="2286000"/>
            <a:ext cx="3405124" cy="4243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86375" y="2286000"/>
            <a:ext cx="3405504" cy="4243705"/>
          </a:xfrm>
          <a:custGeom>
            <a:avLst/>
            <a:gdLst/>
            <a:ahLst/>
            <a:cxnLst/>
            <a:rect l="l" t="t" r="r" b="b"/>
            <a:pathLst>
              <a:path w="3405504" h="4243705">
                <a:moveTo>
                  <a:pt x="0" y="567563"/>
                </a:moveTo>
                <a:lnTo>
                  <a:pt x="2083" y="518594"/>
                </a:lnTo>
                <a:lnTo>
                  <a:pt x="8220" y="470781"/>
                </a:lnTo>
                <a:lnTo>
                  <a:pt x="18239" y="424296"/>
                </a:lnTo>
                <a:lnTo>
                  <a:pt x="31971" y="379307"/>
                </a:lnTo>
                <a:lnTo>
                  <a:pt x="49246" y="335985"/>
                </a:lnTo>
                <a:lnTo>
                  <a:pt x="69891" y="294502"/>
                </a:lnTo>
                <a:lnTo>
                  <a:pt x="93738" y="255026"/>
                </a:lnTo>
                <a:lnTo>
                  <a:pt x="120616" y="217730"/>
                </a:lnTo>
                <a:lnTo>
                  <a:pt x="150354" y="182782"/>
                </a:lnTo>
                <a:lnTo>
                  <a:pt x="182782" y="150354"/>
                </a:lnTo>
                <a:lnTo>
                  <a:pt x="217730" y="120616"/>
                </a:lnTo>
                <a:lnTo>
                  <a:pt x="255026" y="93738"/>
                </a:lnTo>
                <a:lnTo>
                  <a:pt x="294502" y="69891"/>
                </a:lnTo>
                <a:lnTo>
                  <a:pt x="335985" y="49246"/>
                </a:lnTo>
                <a:lnTo>
                  <a:pt x="379307" y="31971"/>
                </a:lnTo>
                <a:lnTo>
                  <a:pt x="424296" y="18239"/>
                </a:lnTo>
                <a:lnTo>
                  <a:pt x="470781" y="8220"/>
                </a:lnTo>
                <a:lnTo>
                  <a:pt x="518594" y="2083"/>
                </a:lnTo>
                <a:lnTo>
                  <a:pt x="567563" y="0"/>
                </a:lnTo>
                <a:lnTo>
                  <a:pt x="2837688" y="0"/>
                </a:lnTo>
                <a:lnTo>
                  <a:pt x="2886655" y="2083"/>
                </a:lnTo>
                <a:lnTo>
                  <a:pt x="2934465" y="8220"/>
                </a:lnTo>
                <a:lnTo>
                  <a:pt x="2980946" y="18239"/>
                </a:lnTo>
                <a:lnTo>
                  <a:pt x="3025929" y="31971"/>
                </a:lnTo>
                <a:lnTo>
                  <a:pt x="3069243" y="49246"/>
                </a:lnTo>
                <a:lnTo>
                  <a:pt x="3110718" y="69891"/>
                </a:lnTo>
                <a:lnTo>
                  <a:pt x="3150185" y="93738"/>
                </a:lnTo>
                <a:lnTo>
                  <a:pt x="3187472" y="120616"/>
                </a:lnTo>
                <a:lnTo>
                  <a:pt x="3222409" y="150354"/>
                </a:lnTo>
                <a:lnTo>
                  <a:pt x="3254827" y="182782"/>
                </a:lnTo>
                <a:lnTo>
                  <a:pt x="3284556" y="217730"/>
                </a:lnTo>
                <a:lnTo>
                  <a:pt x="3311424" y="255026"/>
                </a:lnTo>
                <a:lnTo>
                  <a:pt x="3335262" y="294502"/>
                </a:lnTo>
                <a:lnTo>
                  <a:pt x="3355899" y="335985"/>
                </a:lnTo>
                <a:lnTo>
                  <a:pt x="3373166" y="379307"/>
                </a:lnTo>
                <a:lnTo>
                  <a:pt x="3386892" y="424296"/>
                </a:lnTo>
                <a:lnTo>
                  <a:pt x="3396907" y="470781"/>
                </a:lnTo>
                <a:lnTo>
                  <a:pt x="3403041" y="518594"/>
                </a:lnTo>
                <a:lnTo>
                  <a:pt x="3405124" y="567563"/>
                </a:lnTo>
                <a:lnTo>
                  <a:pt x="3405124" y="3675837"/>
                </a:lnTo>
                <a:lnTo>
                  <a:pt x="3403041" y="3724805"/>
                </a:lnTo>
                <a:lnTo>
                  <a:pt x="3396907" y="3772617"/>
                </a:lnTo>
                <a:lnTo>
                  <a:pt x="3386892" y="3819102"/>
                </a:lnTo>
                <a:lnTo>
                  <a:pt x="3373166" y="3864090"/>
                </a:lnTo>
                <a:lnTo>
                  <a:pt x="3355899" y="3907410"/>
                </a:lnTo>
                <a:lnTo>
                  <a:pt x="3335262" y="3948892"/>
                </a:lnTo>
                <a:lnTo>
                  <a:pt x="3311424" y="3988365"/>
                </a:lnTo>
                <a:lnTo>
                  <a:pt x="3284556" y="4025660"/>
                </a:lnTo>
                <a:lnTo>
                  <a:pt x="3254827" y="4060605"/>
                </a:lnTo>
                <a:lnTo>
                  <a:pt x="3222409" y="4093031"/>
                </a:lnTo>
                <a:lnTo>
                  <a:pt x="3187472" y="4122768"/>
                </a:lnTo>
                <a:lnTo>
                  <a:pt x="3150185" y="4149643"/>
                </a:lnTo>
                <a:lnTo>
                  <a:pt x="3110718" y="4173488"/>
                </a:lnTo>
                <a:lnTo>
                  <a:pt x="3069243" y="4194133"/>
                </a:lnTo>
                <a:lnTo>
                  <a:pt x="3025929" y="4211405"/>
                </a:lnTo>
                <a:lnTo>
                  <a:pt x="2980946" y="4225136"/>
                </a:lnTo>
                <a:lnTo>
                  <a:pt x="2934465" y="4235155"/>
                </a:lnTo>
                <a:lnTo>
                  <a:pt x="2886655" y="4241291"/>
                </a:lnTo>
                <a:lnTo>
                  <a:pt x="2837688" y="4243374"/>
                </a:lnTo>
                <a:lnTo>
                  <a:pt x="567563" y="4243374"/>
                </a:lnTo>
                <a:lnTo>
                  <a:pt x="518594" y="4241291"/>
                </a:lnTo>
                <a:lnTo>
                  <a:pt x="470781" y="4235155"/>
                </a:lnTo>
                <a:lnTo>
                  <a:pt x="424296" y="4225136"/>
                </a:lnTo>
                <a:lnTo>
                  <a:pt x="379307" y="4211405"/>
                </a:lnTo>
                <a:lnTo>
                  <a:pt x="335985" y="4194133"/>
                </a:lnTo>
                <a:lnTo>
                  <a:pt x="294502" y="4173488"/>
                </a:lnTo>
                <a:lnTo>
                  <a:pt x="255026" y="4149643"/>
                </a:lnTo>
                <a:lnTo>
                  <a:pt x="217730" y="4122768"/>
                </a:lnTo>
                <a:lnTo>
                  <a:pt x="182782" y="4093031"/>
                </a:lnTo>
                <a:lnTo>
                  <a:pt x="150354" y="4060605"/>
                </a:lnTo>
                <a:lnTo>
                  <a:pt x="120616" y="4025660"/>
                </a:lnTo>
                <a:lnTo>
                  <a:pt x="93738" y="3988365"/>
                </a:lnTo>
                <a:lnTo>
                  <a:pt x="69891" y="3948892"/>
                </a:lnTo>
                <a:lnTo>
                  <a:pt x="49246" y="3907410"/>
                </a:lnTo>
                <a:lnTo>
                  <a:pt x="31971" y="3864090"/>
                </a:lnTo>
                <a:lnTo>
                  <a:pt x="18239" y="3819102"/>
                </a:lnTo>
                <a:lnTo>
                  <a:pt x="8220" y="3772617"/>
                </a:lnTo>
                <a:lnTo>
                  <a:pt x="2083" y="3724805"/>
                </a:lnTo>
                <a:lnTo>
                  <a:pt x="0" y="3675837"/>
                </a:lnTo>
                <a:lnTo>
                  <a:pt x="0" y="567563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176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4. EL</a:t>
            </a:r>
            <a:r>
              <a:rPr sz="4000" spc="-275" dirty="0"/>
              <a:t> </a:t>
            </a:r>
            <a:r>
              <a:rPr sz="4000" spc="-30" dirty="0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388859" cy="177101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sz="2800" spc="5" dirty="0">
                <a:latin typeface="Georgia"/>
                <a:cs typeface="Georgia"/>
              </a:rPr>
              <a:t>La esperanza </a:t>
            </a:r>
            <a:r>
              <a:rPr sz="2800" dirty="0">
                <a:latin typeface="Georgia"/>
                <a:cs typeface="Georgia"/>
              </a:rPr>
              <a:t>de </a:t>
            </a:r>
            <a:r>
              <a:rPr sz="2800" spc="-5" dirty="0">
                <a:latin typeface="Georgia"/>
                <a:cs typeface="Georgia"/>
              </a:rPr>
              <a:t>vida </a:t>
            </a:r>
            <a:r>
              <a:rPr sz="2800" dirty="0">
                <a:latin typeface="Georgia"/>
                <a:cs typeface="Georgia"/>
              </a:rPr>
              <a:t>del </a:t>
            </a:r>
            <a:r>
              <a:rPr sz="2800" spc="-5" dirty="0">
                <a:latin typeface="Georgia"/>
                <a:cs typeface="Georgia"/>
              </a:rPr>
              <a:t>Paleolítico </a:t>
            </a:r>
            <a:r>
              <a:rPr sz="2800" spc="5" dirty="0">
                <a:latin typeface="Georgia"/>
                <a:cs typeface="Georgia"/>
              </a:rPr>
              <a:t>era </a:t>
            </a:r>
            <a:r>
              <a:rPr sz="2800" dirty="0">
                <a:latin typeface="Georgia"/>
                <a:cs typeface="Georgia"/>
              </a:rPr>
              <a:t>de</a:t>
            </a:r>
            <a:r>
              <a:rPr sz="2800" spc="-195" dirty="0">
                <a:latin typeface="Georgia"/>
                <a:cs typeface="Georgia"/>
              </a:rPr>
              <a:t> </a:t>
            </a:r>
            <a:r>
              <a:rPr sz="2800" spc="-5" dirty="0">
                <a:latin typeface="Georgia"/>
                <a:cs typeface="Georgia"/>
              </a:rPr>
              <a:t>20  </a:t>
            </a:r>
            <a:r>
              <a:rPr sz="2800" dirty="0">
                <a:latin typeface="Georgia"/>
                <a:cs typeface="Georgia"/>
              </a:rPr>
              <a:t>años.</a:t>
            </a:r>
            <a:endParaRPr sz="2800">
              <a:latin typeface="Georgia"/>
              <a:cs typeface="Georgia"/>
            </a:endParaRPr>
          </a:p>
          <a:p>
            <a:pPr marL="268605" marR="283845" indent="-256540">
              <a:lnSpc>
                <a:spcPct val="100000"/>
              </a:lnSpc>
              <a:spcBef>
                <a:spcPts val="29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sz="2800" spc="-5" dirty="0">
                <a:latin typeface="Georgia"/>
                <a:cs typeface="Georgia"/>
              </a:rPr>
              <a:t>Cualquier infección </a:t>
            </a:r>
            <a:r>
              <a:rPr sz="2800" dirty="0">
                <a:latin typeface="Georgia"/>
                <a:cs typeface="Georgia"/>
              </a:rPr>
              <a:t>o enfermedad grave</a:t>
            </a:r>
            <a:r>
              <a:rPr sz="2800" spc="-120" dirty="0">
                <a:latin typeface="Georgia"/>
                <a:cs typeface="Georgia"/>
              </a:rPr>
              <a:t> </a:t>
            </a:r>
            <a:r>
              <a:rPr sz="2800" spc="5" dirty="0">
                <a:latin typeface="Georgia"/>
                <a:cs typeface="Georgia"/>
              </a:rPr>
              <a:t>era  </a:t>
            </a:r>
            <a:r>
              <a:rPr sz="2800" spc="-5" dirty="0">
                <a:latin typeface="Georgia"/>
                <a:cs typeface="Georgia"/>
              </a:rPr>
              <a:t>mortal.</a:t>
            </a:r>
            <a:endParaRPr sz="2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176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4. EL</a:t>
            </a:r>
            <a:r>
              <a:rPr sz="4000" spc="-275" dirty="0"/>
              <a:t> </a:t>
            </a:r>
            <a:r>
              <a:rPr sz="4000" spc="-30" dirty="0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6946900" cy="92900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¿En qué</a:t>
            </a:r>
            <a:r>
              <a:rPr sz="2800" b="1" spc="-45" dirty="0">
                <a:latin typeface="Georgia"/>
                <a:cs typeface="Georgia"/>
              </a:rPr>
              <a:t> </a:t>
            </a:r>
            <a:r>
              <a:rPr sz="2800" b="1" dirty="0">
                <a:latin typeface="Georgia"/>
                <a:cs typeface="Georgia"/>
              </a:rPr>
              <a:t>creían?</a:t>
            </a:r>
            <a:endParaRPr sz="2800">
              <a:latin typeface="Georgia"/>
              <a:cs typeface="Georgia"/>
            </a:endParaRPr>
          </a:p>
          <a:p>
            <a:pPr marL="31432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Adoraban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las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fuerzas 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la</a:t>
            </a:r>
            <a:r>
              <a:rPr sz="2600" b="1" spc="160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naturaleza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.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29000" y="3428962"/>
            <a:ext cx="4316349" cy="2929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176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4. EL</a:t>
            </a:r>
            <a:r>
              <a:rPr sz="4000" spc="-275" dirty="0"/>
              <a:t> </a:t>
            </a:r>
            <a:r>
              <a:rPr sz="4000" spc="-30" dirty="0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736205" cy="33362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8605" marR="725805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¿Qué conocimientos técnicos </a:t>
            </a:r>
            <a:r>
              <a:rPr sz="2800" b="1" spc="5" dirty="0">
                <a:latin typeface="Georgia"/>
                <a:cs typeface="Georgia"/>
              </a:rPr>
              <a:t>se  </a:t>
            </a:r>
            <a:r>
              <a:rPr sz="2800" b="1" spc="-5" dirty="0">
                <a:latin typeface="Georgia"/>
                <a:cs typeface="Georgia"/>
              </a:rPr>
              <a:t>desarrollaron </a:t>
            </a:r>
            <a:r>
              <a:rPr sz="2800" b="1" spc="5" dirty="0">
                <a:latin typeface="Georgia"/>
                <a:cs typeface="Georgia"/>
              </a:rPr>
              <a:t>durante </a:t>
            </a:r>
            <a:r>
              <a:rPr sz="2800" b="1" dirty="0">
                <a:latin typeface="Georgia"/>
                <a:cs typeface="Georgia"/>
              </a:rPr>
              <a:t>el</a:t>
            </a:r>
            <a:r>
              <a:rPr sz="2800" b="1" spc="-155" dirty="0">
                <a:latin typeface="Georgia"/>
                <a:cs typeface="Georgia"/>
              </a:rPr>
              <a:t> </a:t>
            </a:r>
            <a:r>
              <a:rPr sz="2800" b="1" spc="-5" dirty="0">
                <a:latin typeface="Georgia"/>
                <a:cs typeface="Georgia"/>
              </a:rPr>
              <a:t>Paleolítico?</a:t>
            </a:r>
            <a:endParaRPr sz="2800">
              <a:latin typeface="Georgia"/>
              <a:cs typeface="Georgia"/>
            </a:endParaRPr>
          </a:p>
          <a:p>
            <a:pPr marL="560705" marR="147955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Los conocimientos técnicos que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se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desarrollaron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durante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el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Paleolítico</a:t>
            </a:r>
            <a:r>
              <a:rPr sz="2600" spc="80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fueron:</a:t>
            </a:r>
            <a:endParaRPr sz="26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31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El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manejo de los diferentes materiales que tenían 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su alcance como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maderas,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huesos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piedras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que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aprendieron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tallar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(bifaces)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para hacer útiles 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armas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</a:t>
            </a:r>
            <a:r>
              <a:rPr sz="2600" spc="30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herramientas.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2389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3200" b="0" spc="-10" dirty="0">
                <a:latin typeface="Trebuchet MS"/>
                <a:cs typeface="Trebuchet MS"/>
              </a:rPr>
              <a:t>Fabricación de </a:t>
            </a:r>
            <a:r>
              <a:rPr sz="3200" b="0" spc="-5" dirty="0">
                <a:latin typeface="Trebuchet MS"/>
                <a:cs typeface="Trebuchet MS"/>
              </a:rPr>
              <a:t>herramientas en </a:t>
            </a:r>
            <a:r>
              <a:rPr sz="3200" b="0" dirty="0">
                <a:latin typeface="Trebuchet MS"/>
                <a:cs typeface="Trebuchet MS"/>
              </a:rPr>
              <a:t>el  </a:t>
            </a:r>
            <a:r>
              <a:rPr sz="3200" b="0" spc="-25" dirty="0">
                <a:latin typeface="Trebuchet MS"/>
                <a:cs typeface="Trebuchet MS"/>
              </a:rPr>
              <a:t>Paleolítico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27" y="2285961"/>
            <a:ext cx="8192134" cy="4332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Trebuchet MS"/>
                <a:cs typeface="Trebuchet MS"/>
              </a:rPr>
              <a:t>Fabricación </a:t>
            </a:r>
            <a:r>
              <a:rPr b="0" dirty="0">
                <a:latin typeface="Trebuchet MS"/>
                <a:cs typeface="Trebuchet MS"/>
              </a:rPr>
              <a:t>de </a:t>
            </a:r>
            <a:r>
              <a:rPr b="0" spc="-5" dirty="0">
                <a:latin typeface="Trebuchet MS"/>
                <a:cs typeface="Trebuchet MS"/>
              </a:rPr>
              <a:t>herramientas en</a:t>
            </a:r>
            <a:r>
              <a:rPr b="0" spc="-105" dirty="0">
                <a:latin typeface="Trebuchet MS"/>
                <a:cs typeface="Trebuchet MS"/>
              </a:rPr>
              <a:t> </a:t>
            </a:r>
            <a:r>
              <a:rPr b="0" spc="-5" dirty="0">
                <a:latin typeface="Trebuchet MS"/>
                <a:cs typeface="Trebuchet MS"/>
              </a:rPr>
              <a:t>el  </a:t>
            </a:r>
            <a:r>
              <a:rPr b="0" spc="-20" dirty="0">
                <a:latin typeface="Trebuchet MS"/>
                <a:cs typeface="Trebuchet MS"/>
              </a:rPr>
              <a:t>Paleolítico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3900170" cy="39300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sz="2800" spc="-5" dirty="0">
                <a:latin typeface="Georgia"/>
                <a:cs typeface="Georgia"/>
              </a:rPr>
              <a:t>Al principio </a:t>
            </a:r>
            <a:r>
              <a:rPr sz="2800" dirty="0">
                <a:latin typeface="Georgia"/>
                <a:cs typeface="Georgia"/>
              </a:rPr>
              <a:t>fabricaban  herramientas </a:t>
            </a:r>
            <a:r>
              <a:rPr sz="2800" spc="-5" dirty="0">
                <a:latin typeface="Georgia"/>
                <a:cs typeface="Georgia"/>
              </a:rPr>
              <a:t>de  piedra:</a:t>
            </a:r>
            <a:endParaRPr sz="2800">
              <a:latin typeface="Georgia"/>
              <a:cs typeface="Georgia"/>
            </a:endParaRPr>
          </a:p>
          <a:p>
            <a:pPr marL="314325">
              <a:lnSpc>
                <a:spcPct val="100000"/>
              </a:lnSpc>
              <a:spcBef>
                <a:spcPts val="300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Bifaces.</a:t>
            </a:r>
            <a:endParaRPr sz="2600">
              <a:latin typeface="Georgia"/>
              <a:cs typeface="Georgia"/>
            </a:endParaRPr>
          </a:p>
          <a:p>
            <a:pPr marL="314325">
              <a:lnSpc>
                <a:spcPct val="100000"/>
              </a:lnSpc>
              <a:spcBef>
                <a:spcPts val="310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Cuchillos.</a:t>
            </a:r>
            <a:endParaRPr sz="2600">
              <a:latin typeface="Georgia"/>
              <a:cs typeface="Georgia"/>
            </a:endParaRPr>
          </a:p>
          <a:p>
            <a:pPr marL="314325">
              <a:lnSpc>
                <a:spcPct val="100000"/>
              </a:lnSpc>
              <a:spcBef>
                <a:spcPts val="290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Puntas de</a:t>
            </a:r>
            <a:r>
              <a:rPr sz="2600" spc="20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flecha.</a:t>
            </a:r>
            <a:endParaRPr sz="2600">
              <a:latin typeface="Georgia"/>
              <a:cs typeface="Georgia"/>
            </a:endParaRPr>
          </a:p>
          <a:p>
            <a:pPr marL="268605" marR="325120" indent="-256540">
              <a:lnSpc>
                <a:spcPct val="100000"/>
              </a:lnSpc>
              <a:spcBef>
                <a:spcPts val="309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sz="2800" spc="5" dirty="0">
                <a:latin typeface="Georgia"/>
                <a:cs typeface="Georgia"/>
              </a:rPr>
              <a:t>Luego, </a:t>
            </a:r>
            <a:r>
              <a:rPr sz="2800" spc="-5" dirty="0">
                <a:latin typeface="Georgia"/>
                <a:cs typeface="Georgia"/>
              </a:rPr>
              <a:t>las</a:t>
            </a:r>
            <a:r>
              <a:rPr sz="2800" spc="-140" dirty="0">
                <a:latin typeface="Georgia"/>
                <a:cs typeface="Georgia"/>
              </a:rPr>
              <a:t> </a:t>
            </a:r>
            <a:r>
              <a:rPr sz="2800" spc="-5" dirty="0">
                <a:latin typeface="Georgia"/>
                <a:cs typeface="Georgia"/>
              </a:rPr>
              <a:t>fabricaron  </a:t>
            </a:r>
            <a:r>
              <a:rPr sz="2800" spc="5" dirty="0">
                <a:latin typeface="Georgia"/>
                <a:cs typeface="Georgia"/>
              </a:rPr>
              <a:t>en </a:t>
            </a:r>
            <a:r>
              <a:rPr sz="2800" dirty="0">
                <a:latin typeface="Georgia"/>
                <a:cs typeface="Georgia"/>
              </a:rPr>
              <a:t>hueso: </a:t>
            </a:r>
            <a:r>
              <a:rPr sz="2800" spc="5" dirty="0">
                <a:latin typeface="Georgia"/>
                <a:cs typeface="Georgia"/>
              </a:rPr>
              <a:t>arpones </a:t>
            </a:r>
            <a:r>
              <a:rPr sz="2800" dirty="0">
                <a:latin typeface="Georgia"/>
                <a:cs typeface="Georgia"/>
              </a:rPr>
              <a:t>y  </a:t>
            </a:r>
            <a:r>
              <a:rPr sz="2800" spc="5" dirty="0">
                <a:latin typeface="Georgia"/>
                <a:cs typeface="Georgia"/>
              </a:rPr>
              <a:t>azagayas.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43501" y="2286000"/>
            <a:ext cx="1771523" cy="22146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3501" y="2286000"/>
            <a:ext cx="1771650" cy="2214880"/>
          </a:xfrm>
          <a:custGeom>
            <a:avLst/>
            <a:gdLst/>
            <a:ahLst/>
            <a:cxnLst/>
            <a:rect l="l" t="t" r="r" b="b"/>
            <a:pathLst>
              <a:path w="1771650" h="2214879">
                <a:moveTo>
                  <a:pt x="0" y="295275"/>
                </a:moveTo>
                <a:lnTo>
                  <a:pt x="3861" y="247381"/>
                </a:lnTo>
                <a:lnTo>
                  <a:pt x="15041" y="201948"/>
                </a:lnTo>
                <a:lnTo>
                  <a:pt x="32935" y="159582"/>
                </a:lnTo>
                <a:lnTo>
                  <a:pt x="56936" y="120892"/>
                </a:lnTo>
                <a:lnTo>
                  <a:pt x="86439" y="86487"/>
                </a:lnTo>
                <a:lnTo>
                  <a:pt x="120837" y="56973"/>
                </a:lnTo>
                <a:lnTo>
                  <a:pt x="159526" y="32959"/>
                </a:lnTo>
                <a:lnTo>
                  <a:pt x="201899" y="15054"/>
                </a:lnTo>
                <a:lnTo>
                  <a:pt x="247350" y="3864"/>
                </a:lnTo>
                <a:lnTo>
                  <a:pt x="295275" y="0"/>
                </a:lnTo>
                <a:lnTo>
                  <a:pt x="1476248" y="0"/>
                </a:lnTo>
                <a:lnTo>
                  <a:pt x="1524172" y="3864"/>
                </a:lnTo>
                <a:lnTo>
                  <a:pt x="1569623" y="15054"/>
                </a:lnTo>
                <a:lnTo>
                  <a:pt x="1611996" y="32959"/>
                </a:lnTo>
                <a:lnTo>
                  <a:pt x="1650685" y="56973"/>
                </a:lnTo>
                <a:lnTo>
                  <a:pt x="1685083" y="86487"/>
                </a:lnTo>
                <a:lnTo>
                  <a:pt x="1714586" y="120892"/>
                </a:lnTo>
                <a:lnTo>
                  <a:pt x="1738587" y="159582"/>
                </a:lnTo>
                <a:lnTo>
                  <a:pt x="1756481" y="201948"/>
                </a:lnTo>
                <a:lnTo>
                  <a:pt x="1767661" y="247381"/>
                </a:lnTo>
                <a:lnTo>
                  <a:pt x="1771523" y="295275"/>
                </a:lnTo>
                <a:lnTo>
                  <a:pt x="1771523" y="1919351"/>
                </a:lnTo>
                <a:lnTo>
                  <a:pt x="1767661" y="1967244"/>
                </a:lnTo>
                <a:lnTo>
                  <a:pt x="1756481" y="2012677"/>
                </a:lnTo>
                <a:lnTo>
                  <a:pt x="1738587" y="2055043"/>
                </a:lnTo>
                <a:lnTo>
                  <a:pt x="1714586" y="2093733"/>
                </a:lnTo>
                <a:lnTo>
                  <a:pt x="1685083" y="2128139"/>
                </a:lnTo>
                <a:lnTo>
                  <a:pt x="1650685" y="2157652"/>
                </a:lnTo>
                <a:lnTo>
                  <a:pt x="1611996" y="2181666"/>
                </a:lnTo>
                <a:lnTo>
                  <a:pt x="1569623" y="2199571"/>
                </a:lnTo>
                <a:lnTo>
                  <a:pt x="1524172" y="2210761"/>
                </a:lnTo>
                <a:lnTo>
                  <a:pt x="1476248" y="2214626"/>
                </a:lnTo>
                <a:lnTo>
                  <a:pt x="295275" y="2214626"/>
                </a:lnTo>
                <a:lnTo>
                  <a:pt x="247350" y="2210761"/>
                </a:lnTo>
                <a:lnTo>
                  <a:pt x="201899" y="2199571"/>
                </a:lnTo>
                <a:lnTo>
                  <a:pt x="159526" y="2181666"/>
                </a:lnTo>
                <a:lnTo>
                  <a:pt x="120837" y="2157652"/>
                </a:lnTo>
                <a:lnTo>
                  <a:pt x="86439" y="2128139"/>
                </a:lnTo>
                <a:lnTo>
                  <a:pt x="56936" y="2093733"/>
                </a:lnTo>
                <a:lnTo>
                  <a:pt x="32935" y="2055043"/>
                </a:lnTo>
                <a:lnTo>
                  <a:pt x="15041" y="2012677"/>
                </a:lnTo>
                <a:lnTo>
                  <a:pt x="3861" y="1967244"/>
                </a:lnTo>
                <a:lnTo>
                  <a:pt x="0" y="1919351"/>
                </a:lnTo>
                <a:lnTo>
                  <a:pt x="0" y="29527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00876" y="2357373"/>
            <a:ext cx="2166874" cy="2143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00876" y="2357373"/>
            <a:ext cx="2167255" cy="2143760"/>
          </a:xfrm>
          <a:custGeom>
            <a:avLst/>
            <a:gdLst/>
            <a:ahLst/>
            <a:cxnLst/>
            <a:rect l="l" t="t" r="r" b="b"/>
            <a:pathLst>
              <a:path w="2167254" h="2143760">
                <a:moveTo>
                  <a:pt x="0" y="357250"/>
                </a:moveTo>
                <a:lnTo>
                  <a:pt x="3260" y="308789"/>
                </a:lnTo>
                <a:lnTo>
                  <a:pt x="12757" y="262304"/>
                </a:lnTo>
                <a:lnTo>
                  <a:pt x="28065" y="218223"/>
                </a:lnTo>
                <a:lnTo>
                  <a:pt x="48758" y="176972"/>
                </a:lnTo>
                <a:lnTo>
                  <a:pt x="74412" y="138976"/>
                </a:lnTo>
                <a:lnTo>
                  <a:pt x="104600" y="104663"/>
                </a:lnTo>
                <a:lnTo>
                  <a:pt x="138897" y="74459"/>
                </a:lnTo>
                <a:lnTo>
                  <a:pt x="176878" y="48791"/>
                </a:lnTo>
                <a:lnTo>
                  <a:pt x="218116" y="28084"/>
                </a:lnTo>
                <a:lnTo>
                  <a:pt x="262187" y="12766"/>
                </a:lnTo>
                <a:lnTo>
                  <a:pt x="308665" y="3262"/>
                </a:lnTo>
                <a:lnTo>
                  <a:pt x="357124" y="0"/>
                </a:lnTo>
                <a:lnTo>
                  <a:pt x="1809750" y="0"/>
                </a:lnTo>
                <a:lnTo>
                  <a:pt x="1858111" y="3262"/>
                </a:lnTo>
                <a:lnTo>
                  <a:pt x="1904613" y="12766"/>
                </a:lnTo>
                <a:lnTo>
                  <a:pt x="1948703" y="28084"/>
                </a:lnTo>
                <a:lnTo>
                  <a:pt x="1989958" y="48791"/>
                </a:lnTo>
                <a:lnTo>
                  <a:pt x="2027951" y="74459"/>
                </a:lnTo>
                <a:lnTo>
                  <a:pt x="2062257" y="104663"/>
                </a:lnTo>
                <a:lnTo>
                  <a:pt x="2092452" y="138976"/>
                </a:lnTo>
                <a:lnTo>
                  <a:pt x="2118110" y="176972"/>
                </a:lnTo>
                <a:lnTo>
                  <a:pt x="2138807" y="218223"/>
                </a:lnTo>
                <a:lnTo>
                  <a:pt x="2154116" y="262304"/>
                </a:lnTo>
                <a:lnTo>
                  <a:pt x="2163613" y="308789"/>
                </a:lnTo>
                <a:lnTo>
                  <a:pt x="2166874" y="357250"/>
                </a:lnTo>
                <a:lnTo>
                  <a:pt x="2166874" y="1786001"/>
                </a:lnTo>
                <a:lnTo>
                  <a:pt x="2163613" y="1834462"/>
                </a:lnTo>
                <a:lnTo>
                  <a:pt x="2154116" y="1880947"/>
                </a:lnTo>
                <a:lnTo>
                  <a:pt x="2138808" y="1925028"/>
                </a:lnTo>
                <a:lnTo>
                  <a:pt x="2118115" y="1966279"/>
                </a:lnTo>
                <a:lnTo>
                  <a:pt x="2092461" y="2004275"/>
                </a:lnTo>
                <a:lnTo>
                  <a:pt x="2062273" y="2038588"/>
                </a:lnTo>
                <a:lnTo>
                  <a:pt x="2027976" y="2068792"/>
                </a:lnTo>
                <a:lnTo>
                  <a:pt x="1989995" y="2094460"/>
                </a:lnTo>
                <a:lnTo>
                  <a:pt x="1948757" y="2115167"/>
                </a:lnTo>
                <a:lnTo>
                  <a:pt x="1904686" y="2130485"/>
                </a:lnTo>
                <a:lnTo>
                  <a:pt x="1858208" y="2139989"/>
                </a:lnTo>
                <a:lnTo>
                  <a:pt x="1809750" y="2143252"/>
                </a:lnTo>
                <a:lnTo>
                  <a:pt x="357124" y="2143252"/>
                </a:lnTo>
                <a:lnTo>
                  <a:pt x="308665" y="2139989"/>
                </a:lnTo>
                <a:lnTo>
                  <a:pt x="262187" y="2130485"/>
                </a:lnTo>
                <a:lnTo>
                  <a:pt x="218116" y="2115167"/>
                </a:lnTo>
                <a:lnTo>
                  <a:pt x="176878" y="2094460"/>
                </a:lnTo>
                <a:lnTo>
                  <a:pt x="138897" y="2068792"/>
                </a:lnTo>
                <a:lnTo>
                  <a:pt x="104600" y="2038588"/>
                </a:lnTo>
                <a:lnTo>
                  <a:pt x="74412" y="2004275"/>
                </a:lnTo>
                <a:lnTo>
                  <a:pt x="48758" y="1966279"/>
                </a:lnTo>
                <a:lnTo>
                  <a:pt x="28065" y="1925028"/>
                </a:lnTo>
                <a:lnTo>
                  <a:pt x="12757" y="1880947"/>
                </a:lnTo>
                <a:lnTo>
                  <a:pt x="3260" y="1834462"/>
                </a:lnTo>
                <a:lnTo>
                  <a:pt x="0" y="1786001"/>
                </a:lnTo>
                <a:lnTo>
                  <a:pt x="0" y="35725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43501" y="4714875"/>
            <a:ext cx="4024249" cy="14287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43501" y="4714875"/>
            <a:ext cx="4024629" cy="1429385"/>
          </a:xfrm>
          <a:custGeom>
            <a:avLst/>
            <a:gdLst/>
            <a:ahLst/>
            <a:cxnLst/>
            <a:rect l="l" t="t" r="r" b="b"/>
            <a:pathLst>
              <a:path w="4024629" h="1429385">
                <a:moveTo>
                  <a:pt x="0" y="238125"/>
                </a:moveTo>
                <a:lnTo>
                  <a:pt x="4835" y="190153"/>
                </a:lnTo>
                <a:lnTo>
                  <a:pt x="18704" y="145464"/>
                </a:lnTo>
                <a:lnTo>
                  <a:pt x="40652" y="105016"/>
                </a:lnTo>
                <a:lnTo>
                  <a:pt x="69723" y="69770"/>
                </a:lnTo>
                <a:lnTo>
                  <a:pt x="104961" y="40685"/>
                </a:lnTo>
                <a:lnTo>
                  <a:pt x="145411" y="18722"/>
                </a:lnTo>
                <a:lnTo>
                  <a:pt x="190117" y="4840"/>
                </a:lnTo>
                <a:lnTo>
                  <a:pt x="238125" y="0"/>
                </a:lnTo>
                <a:lnTo>
                  <a:pt x="3786124" y="0"/>
                </a:lnTo>
                <a:lnTo>
                  <a:pt x="3834095" y="4840"/>
                </a:lnTo>
                <a:lnTo>
                  <a:pt x="3878784" y="18722"/>
                </a:lnTo>
                <a:lnTo>
                  <a:pt x="3919232" y="40685"/>
                </a:lnTo>
                <a:lnTo>
                  <a:pt x="3954478" y="69770"/>
                </a:lnTo>
                <a:lnTo>
                  <a:pt x="3983563" y="105016"/>
                </a:lnTo>
                <a:lnTo>
                  <a:pt x="4005526" y="145464"/>
                </a:lnTo>
                <a:lnTo>
                  <a:pt x="4019408" y="190153"/>
                </a:lnTo>
                <a:lnTo>
                  <a:pt x="4024249" y="238125"/>
                </a:lnTo>
                <a:lnTo>
                  <a:pt x="4024249" y="1190637"/>
                </a:lnTo>
                <a:lnTo>
                  <a:pt x="4019408" y="1238630"/>
                </a:lnTo>
                <a:lnTo>
                  <a:pt x="4005526" y="1283330"/>
                </a:lnTo>
                <a:lnTo>
                  <a:pt x="3983563" y="1323779"/>
                </a:lnTo>
                <a:lnTo>
                  <a:pt x="3954478" y="1359020"/>
                </a:lnTo>
                <a:lnTo>
                  <a:pt x="3919232" y="1388096"/>
                </a:lnTo>
                <a:lnTo>
                  <a:pt x="3878784" y="1410050"/>
                </a:lnTo>
                <a:lnTo>
                  <a:pt x="3834095" y="1423925"/>
                </a:lnTo>
                <a:lnTo>
                  <a:pt x="3786124" y="1428762"/>
                </a:lnTo>
                <a:lnTo>
                  <a:pt x="238125" y="1428762"/>
                </a:lnTo>
                <a:lnTo>
                  <a:pt x="190117" y="1423925"/>
                </a:lnTo>
                <a:lnTo>
                  <a:pt x="145411" y="1410050"/>
                </a:lnTo>
                <a:lnTo>
                  <a:pt x="104961" y="1388096"/>
                </a:lnTo>
                <a:lnTo>
                  <a:pt x="69723" y="1359020"/>
                </a:lnTo>
                <a:lnTo>
                  <a:pt x="40652" y="1323779"/>
                </a:lnTo>
                <a:lnTo>
                  <a:pt x="18704" y="1283330"/>
                </a:lnTo>
                <a:lnTo>
                  <a:pt x="4835" y="1238630"/>
                </a:lnTo>
                <a:lnTo>
                  <a:pt x="0" y="1190637"/>
                </a:lnTo>
                <a:lnTo>
                  <a:pt x="0" y="2381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4690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2. LA</a:t>
            </a:r>
            <a:r>
              <a:rPr sz="4000" spc="-340" dirty="0"/>
              <a:t> </a:t>
            </a:r>
            <a:r>
              <a:rPr sz="4000" spc="-25" dirty="0"/>
              <a:t>PREHISTORIA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900034" cy="211836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¿Qué conocemos </a:t>
            </a:r>
            <a:r>
              <a:rPr sz="2800" b="1" spc="5" dirty="0">
                <a:latin typeface="Georgia"/>
                <a:cs typeface="Georgia"/>
              </a:rPr>
              <a:t>de esta</a:t>
            </a:r>
            <a:r>
              <a:rPr sz="2800" b="1" spc="-130" dirty="0">
                <a:latin typeface="Georgia"/>
                <a:cs typeface="Georgia"/>
              </a:rPr>
              <a:t> </a:t>
            </a:r>
            <a:r>
              <a:rPr sz="2800" b="1" dirty="0">
                <a:latin typeface="Georgia"/>
                <a:cs typeface="Georgia"/>
              </a:rPr>
              <a:t>época?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Todo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lo que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sabemos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sólo lo 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conocemos por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los  restos materiales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que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se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han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encontrado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(esqueletos, utensilios, herramientas, etc.). Estos  restos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son 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estudiados por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los</a:t>
            </a:r>
            <a:r>
              <a:rPr sz="2600" b="1" spc="114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arqueólogos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.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2974" y="4559300"/>
            <a:ext cx="2662174" cy="2038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00500" y="4941951"/>
            <a:ext cx="1966849" cy="1404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15126" y="4508436"/>
            <a:ext cx="2411476" cy="1903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176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4. EL</a:t>
            </a:r>
            <a:r>
              <a:rPr sz="4000" spc="-275" dirty="0"/>
              <a:t> </a:t>
            </a:r>
            <a:r>
              <a:rPr sz="4000" spc="-30" dirty="0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391400" cy="21069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8605" marR="380365" indent="-256540" algn="just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¿Qué conocimientos técnicos </a:t>
            </a:r>
            <a:r>
              <a:rPr sz="2800" b="1" spc="5" dirty="0">
                <a:latin typeface="Georgia"/>
                <a:cs typeface="Georgia"/>
              </a:rPr>
              <a:t>se  </a:t>
            </a:r>
            <a:r>
              <a:rPr sz="2800" b="1" spc="-5" dirty="0">
                <a:latin typeface="Georgia"/>
                <a:cs typeface="Georgia"/>
              </a:rPr>
              <a:t>desarrollaron </a:t>
            </a:r>
            <a:r>
              <a:rPr sz="2800" b="1" spc="5" dirty="0">
                <a:latin typeface="Georgia"/>
                <a:cs typeface="Georgia"/>
              </a:rPr>
              <a:t>durante </a:t>
            </a:r>
            <a:r>
              <a:rPr sz="2800" b="1" dirty="0">
                <a:latin typeface="Georgia"/>
                <a:cs typeface="Georgia"/>
              </a:rPr>
              <a:t>el</a:t>
            </a:r>
            <a:r>
              <a:rPr sz="2800" b="1" spc="-155" dirty="0">
                <a:latin typeface="Georgia"/>
                <a:cs typeface="Georgia"/>
              </a:rPr>
              <a:t> </a:t>
            </a:r>
            <a:r>
              <a:rPr sz="2800" b="1" spc="-5" dirty="0">
                <a:latin typeface="Georgia"/>
                <a:cs typeface="Georgia"/>
              </a:rPr>
              <a:t>Paleolítico?</a:t>
            </a:r>
            <a:endParaRPr sz="2800">
              <a:latin typeface="Georgia"/>
              <a:cs typeface="Georgia"/>
            </a:endParaRPr>
          </a:p>
          <a:p>
            <a:pPr marL="560705" marR="5080" indent="-247015" algn="just">
              <a:lnSpc>
                <a:spcPct val="100000"/>
              </a:lnSpc>
              <a:spcBef>
                <a:spcPts val="295"/>
              </a:spcBef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Manejo, uso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producción del fuego.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Lo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usaban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para calentarse, luz, cocinar, ahuyentar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cazar  animales.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5421" y="481063"/>
            <a:ext cx="469963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0" spc="-5" dirty="0">
                <a:latin typeface="Trebuchet MS"/>
                <a:cs typeface="Trebuchet MS"/>
              </a:rPr>
              <a:t>El </a:t>
            </a:r>
            <a:r>
              <a:rPr sz="4000" b="0" dirty="0">
                <a:latin typeface="Trebuchet MS"/>
                <a:cs typeface="Trebuchet MS"/>
              </a:rPr>
              <a:t>dominio del</a:t>
            </a:r>
            <a:r>
              <a:rPr sz="4000" b="0" spc="-185" dirty="0">
                <a:latin typeface="Trebuchet MS"/>
                <a:cs typeface="Trebuchet MS"/>
              </a:rPr>
              <a:t> </a:t>
            </a:r>
            <a:r>
              <a:rPr sz="4000" b="0" spc="5" dirty="0">
                <a:latin typeface="Trebuchet MS"/>
                <a:cs typeface="Trebuchet MS"/>
              </a:rPr>
              <a:t>fuego</a:t>
            </a:r>
            <a:endParaRPr sz="40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5972" y="2207209"/>
            <a:ext cx="5083810" cy="385127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268605" marR="5080" indent="-256540">
              <a:lnSpc>
                <a:spcPct val="80000"/>
              </a:lnSpc>
              <a:spcBef>
                <a:spcPts val="635"/>
              </a:spcBef>
              <a:buClr>
                <a:srgbClr val="9F4DA2"/>
              </a:buClr>
              <a:buChar char="•"/>
              <a:tabLst>
                <a:tab pos="268605" algn="l"/>
                <a:tab pos="269240" algn="l"/>
              </a:tabLst>
            </a:pPr>
            <a:r>
              <a:rPr sz="2200" dirty="0">
                <a:latin typeface="Georgia"/>
                <a:cs typeface="Georgia"/>
              </a:rPr>
              <a:t>Hace </a:t>
            </a:r>
            <a:r>
              <a:rPr sz="2200" spc="-5" dirty="0">
                <a:latin typeface="Georgia"/>
                <a:cs typeface="Georgia"/>
              </a:rPr>
              <a:t>aproximadamente medio </a:t>
            </a:r>
            <a:r>
              <a:rPr sz="2200" dirty="0">
                <a:latin typeface="Georgia"/>
                <a:cs typeface="Georgia"/>
              </a:rPr>
              <a:t>millón  de </a:t>
            </a:r>
            <a:r>
              <a:rPr sz="2200" spc="-5" dirty="0">
                <a:latin typeface="Georgia"/>
                <a:cs typeface="Georgia"/>
              </a:rPr>
              <a:t>años, </a:t>
            </a:r>
            <a:r>
              <a:rPr sz="2200" dirty="0">
                <a:latin typeface="Georgia"/>
                <a:cs typeface="Georgia"/>
              </a:rPr>
              <a:t>los </a:t>
            </a:r>
            <a:r>
              <a:rPr sz="2200" spc="-5" dirty="0">
                <a:latin typeface="Georgia"/>
                <a:cs typeface="Georgia"/>
              </a:rPr>
              <a:t>seres </a:t>
            </a:r>
            <a:r>
              <a:rPr sz="2200" dirty="0">
                <a:latin typeface="Georgia"/>
                <a:cs typeface="Georgia"/>
              </a:rPr>
              <a:t>humanos lograron  controlar </a:t>
            </a:r>
            <a:r>
              <a:rPr sz="2200" spc="-5" dirty="0">
                <a:latin typeface="Georgia"/>
                <a:cs typeface="Georgia"/>
              </a:rPr>
              <a:t>el </a:t>
            </a:r>
            <a:r>
              <a:rPr sz="2200" dirty="0">
                <a:latin typeface="Georgia"/>
                <a:cs typeface="Georgia"/>
              </a:rPr>
              <a:t>fuego, </a:t>
            </a:r>
            <a:r>
              <a:rPr sz="2200" spc="-5" dirty="0">
                <a:latin typeface="Georgia"/>
                <a:cs typeface="Georgia"/>
              </a:rPr>
              <a:t>lo que </a:t>
            </a:r>
            <a:r>
              <a:rPr sz="2200" spc="5" dirty="0">
                <a:latin typeface="Georgia"/>
                <a:cs typeface="Georgia"/>
              </a:rPr>
              <a:t>supuso </a:t>
            </a:r>
            <a:r>
              <a:rPr sz="2200" spc="-5" dirty="0">
                <a:latin typeface="Georgia"/>
                <a:cs typeface="Georgia"/>
              </a:rPr>
              <a:t>un  </a:t>
            </a:r>
            <a:r>
              <a:rPr sz="2200" dirty="0">
                <a:latin typeface="Georgia"/>
                <a:cs typeface="Georgia"/>
              </a:rPr>
              <a:t>cambio </a:t>
            </a:r>
            <a:r>
              <a:rPr sz="2200" spc="-5" dirty="0">
                <a:latin typeface="Georgia"/>
                <a:cs typeface="Georgia"/>
              </a:rPr>
              <a:t>fundamental </a:t>
            </a:r>
            <a:r>
              <a:rPr sz="2200" dirty="0">
                <a:latin typeface="Georgia"/>
                <a:cs typeface="Georgia"/>
              </a:rPr>
              <a:t>para su </a:t>
            </a:r>
            <a:r>
              <a:rPr sz="2200" spc="5" dirty="0">
                <a:latin typeface="Georgia"/>
                <a:cs typeface="Georgia"/>
              </a:rPr>
              <a:t>forma </a:t>
            </a:r>
            <a:r>
              <a:rPr sz="2200" dirty="0">
                <a:latin typeface="Georgia"/>
                <a:cs typeface="Georgia"/>
              </a:rPr>
              <a:t>de  vida. Gracias </a:t>
            </a:r>
            <a:r>
              <a:rPr sz="2200" spc="-5" dirty="0">
                <a:latin typeface="Georgia"/>
                <a:cs typeface="Georgia"/>
              </a:rPr>
              <a:t>al </a:t>
            </a:r>
            <a:r>
              <a:rPr sz="2200" dirty="0">
                <a:latin typeface="Georgia"/>
                <a:cs typeface="Georgia"/>
              </a:rPr>
              <a:t>fuego, consiguieron  adaptarse mejor </a:t>
            </a:r>
            <a:r>
              <a:rPr sz="2200" spc="5" dirty="0">
                <a:latin typeface="Georgia"/>
                <a:cs typeface="Georgia"/>
              </a:rPr>
              <a:t>a </a:t>
            </a:r>
            <a:r>
              <a:rPr sz="2200" dirty="0">
                <a:latin typeface="Georgia"/>
                <a:cs typeface="Georgia"/>
              </a:rPr>
              <a:t>los </a:t>
            </a:r>
            <a:r>
              <a:rPr sz="2200" spc="-5" dirty="0">
                <a:latin typeface="Georgia"/>
                <a:cs typeface="Georgia"/>
              </a:rPr>
              <a:t>climas </a:t>
            </a:r>
            <a:r>
              <a:rPr sz="2200" dirty="0">
                <a:latin typeface="Georgia"/>
                <a:cs typeface="Georgia"/>
              </a:rPr>
              <a:t>fríos </a:t>
            </a:r>
            <a:r>
              <a:rPr sz="2200" spc="5" dirty="0">
                <a:latin typeface="Georgia"/>
                <a:cs typeface="Georgia"/>
              </a:rPr>
              <a:t>y  </a:t>
            </a:r>
            <a:r>
              <a:rPr sz="2200" dirty="0">
                <a:latin typeface="Georgia"/>
                <a:cs typeface="Georgia"/>
              </a:rPr>
              <a:t>comenzaron a cocinar los </a:t>
            </a:r>
            <a:r>
              <a:rPr sz="2200" spc="-5" dirty="0">
                <a:latin typeface="Georgia"/>
                <a:cs typeface="Georgia"/>
              </a:rPr>
              <a:t>alimentos.</a:t>
            </a:r>
            <a:r>
              <a:rPr sz="2200" spc="-180" dirty="0">
                <a:latin typeface="Georgia"/>
                <a:cs typeface="Georgia"/>
              </a:rPr>
              <a:t> </a:t>
            </a:r>
            <a:r>
              <a:rPr sz="2200" spc="-5" dirty="0">
                <a:latin typeface="Georgia"/>
                <a:cs typeface="Georgia"/>
              </a:rPr>
              <a:t>El  </a:t>
            </a:r>
            <a:r>
              <a:rPr sz="2200" dirty="0">
                <a:latin typeface="Georgia"/>
                <a:cs typeface="Georgia"/>
              </a:rPr>
              <a:t>control del </a:t>
            </a:r>
            <a:r>
              <a:rPr sz="2200" spc="-5" dirty="0">
                <a:latin typeface="Georgia"/>
                <a:cs typeface="Georgia"/>
              </a:rPr>
              <a:t>fuego </a:t>
            </a:r>
            <a:r>
              <a:rPr sz="2200" dirty="0">
                <a:latin typeface="Georgia"/>
                <a:cs typeface="Georgia"/>
              </a:rPr>
              <a:t>también </a:t>
            </a:r>
            <a:r>
              <a:rPr sz="2200" spc="-10" dirty="0">
                <a:latin typeface="Georgia"/>
                <a:cs typeface="Georgia"/>
              </a:rPr>
              <a:t>les </a:t>
            </a:r>
            <a:r>
              <a:rPr sz="2200" dirty="0">
                <a:latin typeface="Georgia"/>
                <a:cs typeface="Georgia"/>
              </a:rPr>
              <a:t>permitió  </a:t>
            </a:r>
            <a:r>
              <a:rPr sz="2200" spc="-5" dirty="0">
                <a:latin typeface="Georgia"/>
                <a:cs typeface="Georgia"/>
              </a:rPr>
              <a:t>aumentar </a:t>
            </a:r>
            <a:r>
              <a:rPr sz="2200" dirty="0">
                <a:latin typeface="Georgia"/>
                <a:cs typeface="Georgia"/>
              </a:rPr>
              <a:t>su poder </a:t>
            </a:r>
            <a:r>
              <a:rPr sz="2200" spc="5" dirty="0">
                <a:latin typeface="Georgia"/>
                <a:cs typeface="Georgia"/>
              </a:rPr>
              <a:t>sobre otros  </a:t>
            </a:r>
            <a:r>
              <a:rPr sz="2200" spc="-5" dirty="0">
                <a:latin typeface="Georgia"/>
                <a:cs typeface="Georgia"/>
              </a:rPr>
              <a:t>animales. </a:t>
            </a:r>
            <a:r>
              <a:rPr sz="2200" dirty="0">
                <a:latin typeface="Georgia"/>
                <a:cs typeface="Georgia"/>
              </a:rPr>
              <a:t>Con </a:t>
            </a:r>
            <a:r>
              <a:rPr sz="2200" spc="-5" dirty="0">
                <a:latin typeface="Georgia"/>
                <a:cs typeface="Georgia"/>
              </a:rPr>
              <a:t>él ahuyentaban </a:t>
            </a:r>
            <a:r>
              <a:rPr sz="2200" dirty="0">
                <a:latin typeface="Georgia"/>
                <a:cs typeface="Georgia"/>
              </a:rPr>
              <a:t>a </a:t>
            </a:r>
            <a:r>
              <a:rPr sz="2200" spc="-5" dirty="0">
                <a:latin typeface="Georgia"/>
                <a:cs typeface="Georgia"/>
              </a:rPr>
              <a:t>las  </a:t>
            </a:r>
            <a:r>
              <a:rPr sz="2200" dirty="0">
                <a:latin typeface="Georgia"/>
                <a:cs typeface="Georgia"/>
              </a:rPr>
              <a:t>fieras peligrosas </a:t>
            </a:r>
            <a:r>
              <a:rPr sz="2200" spc="5" dirty="0">
                <a:latin typeface="Georgia"/>
                <a:cs typeface="Georgia"/>
              </a:rPr>
              <a:t>y </a:t>
            </a:r>
            <a:r>
              <a:rPr sz="2200" dirty="0">
                <a:latin typeface="Georgia"/>
                <a:cs typeface="Georgia"/>
              </a:rPr>
              <a:t>podían </a:t>
            </a:r>
            <a:r>
              <a:rPr sz="2200" spc="-5" dirty="0">
                <a:latin typeface="Georgia"/>
                <a:cs typeface="Georgia"/>
              </a:rPr>
              <a:t>cazar  grandes animales, </a:t>
            </a:r>
            <a:r>
              <a:rPr sz="2200" dirty="0">
                <a:latin typeface="Georgia"/>
                <a:cs typeface="Georgia"/>
              </a:rPr>
              <a:t>como los </a:t>
            </a:r>
            <a:r>
              <a:rPr sz="2200" spc="-10" dirty="0">
                <a:latin typeface="Georgia"/>
                <a:cs typeface="Georgia"/>
              </a:rPr>
              <a:t>elefantes </a:t>
            </a:r>
            <a:r>
              <a:rPr sz="2200" dirty="0">
                <a:latin typeface="Georgia"/>
                <a:cs typeface="Georgia"/>
              </a:rPr>
              <a:t>o  los mamuts, a los </a:t>
            </a:r>
            <a:r>
              <a:rPr sz="2200" spc="-5" dirty="0">
                <a:latin typeface="Georgia"/>
                <a:cs typeface="Georgia"/>
              </a:rPr>
              <a:t>que </a:t>
            </a:r>
            <a:r>
              <a:rPr sz="2200" dirty="0">
                <a:latin typeface="Georgia"/>
                <a:cs typeface="Georgia"/>
              </a:rPr>
              <a:t>asustaban </a:t>
            </a:r>
            <a:r>
              <a:rPr sz="2200" spc="5" dirty="0">
                <a:latin typeface="Georgia"/>
                <a:cs typeface="Georgia"/>
              </a:rPr>
              <a:t>con  </a:t>
            </a:r>
            <a:r>
              <a:rPr sz="2200" dirty="0">
                <a:latin typeface="Georgia"/>
                <a:cs typeface="Georgia"/>
              </a:rPr>
              <a:t>fuego </a:t>
            </a:r>
            <a:r>
              <a:rPr sz="2200" spc="5" dirty="0">
                <a:latin typeface="Georgia"/>
                <a:cs typeface="Georgia"/>
              </a:rPr>
              <a:t>y </a:t>
            </a:r>
            <a:r>
              <a:rPr sz="2200" dirty="0">
                <a:latin typeface="Georgia"/>
                <a:cs typeface="Georgia"/>
              </a:rPr>
              <a:t>obligaban </a:t>
            </a:r>
            <a:r>
              <a:rPr sz="2200" spc="5" dirty="0">
                <a:latin typeface="Georgia"/>
                <a:cs typeface="Georgia"/>
              </a:rPr>
              <a:t>a </a:t>
            </a:r>
            <a:r>
              <a:rPr sz="2200" spc="-5" dirty="0">
                <a:latin typeface="Georgia"/>
                <a:cs typeface="Georgia"/>
              </a:rPr>
              <a:t>caer en</a:t>
            </a:r>
            <a:r>
              <a:rPr sz="2200" spc="-130" dirty="0">
                <a:latin typeface="Georgia"/>
                <a:cs typeface="Georgia"/>
              </a:rPr>
              <a:t> </a:t>
            </a:r>
            <a:r>
              <a:rPr sz="2200" dirty="0">
                <a:latin typeface="Georgia"/>
                <a:cs typeface="Georgia"/>
              </a:rPr>
              <a:t>trampas.</a:t>
            </a:r>
          </a:p>
        </p:txBody>
      </p:sp>
      <p:sp>
        <p:nvSpPr>
          <p:cNvPr id="4" name="object 4"/>
          <p:cNvSpPr/>
          <p:nvPr/>
        </p:nvSpPr>
        <p:spPr>
          <a:xfrm>
            <a:off x="5834126" y="2325751"/>
            <a:ext cx="2809875" cy="2389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176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4. EL</a:t>
            </a:r>
            <a:r>
              <a:rPr sz="4000" spc="-275" dirty="0"/>
              <a:t> </a:t>
            </a:r>
            <a:r>
              <a:rPr sz="4000" spc="-30" dirty="0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762240" cy="21069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8605" marR="75184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¿Qué conocimientos técnicos </a:t>
            </a:r>
            <a:r>
              <a:rPr sz="2800" b="1" spc="5" dirty="0">
                <a:latin typeface="Georgia"/>
                <a:cs typeface="Georgia"/>
              </a:rPr>
              <a:t>se  </a:t>
            </a:r>
            <a:r>
              <a:rPr sz="2800" b="1" spc="-5" dirty="0">
                <a:latin typeface="Georgia"/>
                <a:cs typeface="Georgia"/>
              </a:rPr>
              <a:t>desarrollaron </a:t>
            </a:r>
            <a:r>
              <a:rPr sz="2800" b="1" spc="5" dirty="0">
                <a:latin typeface="Georgia"/>
                <a:cs typeface="Georgia"/>
              </a:rPr>
              <a:t>durante </a:t>
            </a:r>
            <a:r>
              <a:rPr sz="2800" b="1" dirty="0">
                <a:latin typeface="Georgia"/>
                <a:cs typeface="Georgia"/>
              </a:rPr>
              <a:t>el</a:t>
            </a:r>
            <a:r>
              <a:rPr sz="2800" b="1" spc="-155" dirty="0">
                <a:latin typeface="Georgia"/>
                <a:cs typeface="Georgia"/>
              </a:rPr>
              <a:t> </a:t>
            </a:r>
            <a:r>
              <a:rPr sz="2800" b="1" spc="-5" dirty="0">
                <a:latin typeface="Georgia"/>
                <a:cs typeface="Georgia"/>
              </a:rPr>
              <a:t>Paleolítico?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Tratamiento de las pieles para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su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uso. Las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usaban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para cubrirse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o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transportar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almacenar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alimentos.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626467"/>
            <a:ext cx="524573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0" spc="-5" dirty="0">
                <a:latin typeface="Trebuchet MS"/>
                <a:cs typeface="Trebuchet MS"/>
              </a:rPr>
              <a:t>El </a:t>
            </a:r>
            <a:r>
              <a:rPr sz="4000" b="0" dirty="0">
                <a:latin typeface="Trebuchet MS"/>
                <a:cs typeface="Trebuchet MS"/>
              </a:rPr>
              <a:t>trabajo de </a:t>
            </a:r>
            <a:r>
              <a:rPr sz="4000" b="0" spc="-5" dirty="0">
                <a:latin typeface="Trebuchet MS"/>
                <a:cs typeface="Trebuchet MS"/>
              </a:rPr>
              <a:t>las</a:t>
            </a:r>
            <a:r>
              <a:rPr sz="4000" b="0" spc="-160" dirty="0">
                <a:latin typeface="Trebuchet MS"/>
                <a:cs typeface="Trebuchet MS"/>
              </a:rPr>
              <a:t> </a:t>
            </a:r>
            <a:r>
              <a:rPr sz="4000" b="0" spc="-5" dirty="0">
                <a:latin typeface="Trebuchet MS"/>
                <a:cs typeface="Trebuchet MS"/>
              </a:rPr>
              <a:t>pieles</a:t>
            </a:r>
            <a:endParaRPr sz="40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2357399"/>
            <a:ext cx="9144000" cy="32372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176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4. EL</a:t>
            </a:r>
            <a:r>
              <a:rPr sz="4000" spc="-275" dirty="0"/>
              <a:t> </a:t>
            </a:r>
            <a:r>
              <a:rPr sz="4000" spc="-30" dirty="0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830820" cy="330771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¿Cómo </a:t>
            </a:r>
            <a:r>
              <a:rPr sz="2800" b="1" spc="5" dirty="0">
                <a:latin typeface="Georgia"/>
                <a:cs typeface="Georgia"/>
              </a:rPr>
              <a:t>era </a:t>
            </a:r>
            <a:r>
              <a:rPr sz="2800" b="1" dirty="0">
                <a:latin typeface="Georgia"/>
                <a:cs typeface="Georgia"/>
              </a:rPr>
              <a:t>el </a:t>
            </a:r>
            <a:r>
              <a:rPr sz="2800" b="1" spc="5" dirty="0">
                <a:latin typeface="Georgia"/>
                <a:cs typeface="Georgia"/>
              </a:rPr>
              <a:t>arte del</a:t>
            </a:r>
            <a:r>
              <a:rPr sz="2800" b="1" spc="-185" dirty="0">
                <a:latin typeface="Georgia"/>
                <a:cs typeface="Georgia"/>
              </a:rPr>
              <a:t> </a:t>
            </a:r>
            <a:r>
              <a:rPr sz="2800" b="1" spc="-5" dirty="0">
                <a:latin typeface="Georgia"/>
                <a:cs typeface="Georgia"/>
              </a:rPr>
              <a:t>Paleolítico?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Se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pintaban las paredes de las cuevas </a:t>
            </a:r>
            <a:r>
              <a:rPr sz="2600" dirty="0">
                <a:solidFill>
                  <a:srgbClr val="438085"/>
                </a:solidFill>
                <a:latin typeface="Georgia"/>
                <a:cs typeface="Georgia"/>
              </a:rPr>
              <a:t>(</a:t>
            </a:r>
            <a:r>
              <a:rPr sz="2600" b="1" dirty="0">
                <a:solidFill>
                  <a:srgbClr val="438085"/>
                </a:solidFill>
                <a:latin typeface="Georgia"/>
                <a:cs typeface="Georgia"/>
              </a:rPr>
              <a:t>pinturas 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rupestres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) con colores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rojizos,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ocres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negros,  representando figuras de animales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los que se  valoraba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mucho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ya que estos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representaban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la 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supervivencia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porque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eran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alimentación del  grupo.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Son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importantes las pinturas de </a:t>
            </a:r>
            <a:r>
              <a:rPr sz="2600" b="1" spc="-15" dirty="0">
                <a:solidFill>
                  <a:srgbClr val="438085"/>
                </a:solidFill>
                <a:latin typeface="Georgia"/>
                <a:cs typeface="Georgia"/>
              </a:rPr>
              <a:t>Altamira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(Cantabria).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4189729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0" dirty="0">
                <a:latin typeface="Trebuchet MS"/>
                <a:cs typeface="Trebuchet MS"/>
              </a:rPr>
              <a:t>Cueva de</a:t>
            </a:r>
            <a:r>
              <a:rPr sz="4000" b="0" spc="-340" dirty="0">
                <a:latin typeface="Trebuchet MS"/>
                <a:cs typeface="Trebuchet MS"/>
              </a:rPr>
              <a:t> </a:t>
            </a:r>
            <a:r>
              <a:rPr sz="4000" b="0" dirty="0">
                <a:latin typeface="Trebuchet MS"/>
                <a:cs typeface="Trebuchet MS"/>
              </a:rPr>
              <a:t>Altamira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52602" y="2002472"/>
            <a:ext cx="7848473" cy="47078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176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4. EL</a:t>
            </a:r>
            <a:r>
              <a:rPr sz="4000" spc="-275" dirty="0"/>
              <a:t> </a:t>
            </a:r>
            <a:r>
              <a:rPr sz="4000" spc="-30" dirty="0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841615" cy="291084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¿Cómo </a:t>
            </a:r>
            <a:r>
              <a:rPr sz="2800" b="1" spc="5" dirty="0">
                <a:latin typeface="Georgia"/>
                <a:cs typeface="Georgia"/>
              </a:rPr>
              <a:t>era </a:t>
            </a:r>
            <a:r>
              <a:rPr sz="2800" b="1" dirty="0">
                <a:latin typeface="Georgia"/>
                <a:cs typeface="Georgia"/>
              </a:rPr>
              <a:t>el </a:t>
            </a:r>
            <a:r>
              <a:rPr sz="2800" b="1" spc="5" dirty="0">
                <a:latin typeface="Georgia"/>
                <a:cs typeface="Georgia"/>
              </a:rPr>
              <a:t>arte del</a:t>
            </a:r>
            <a:r>
              <a:rPr sz="2800" b="1" spc="-185" dirty="0">
                <a:latin typeface="Georgia"/>
                <a:cs typeface="Georgia"/>
              </a:rPr>
              <a:t> </a:t>
            </a:r>
            <a:r>
              <a:rPr sz="2800" b="1" spc="-5" dirty="0">
                <a:latin typeface="Georgia"/>
                <a:cs typeface="Georgia"/>
              </a:rPr>
              <a:t>Paleolítico?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Se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hacían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imágenes de piedra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hueso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que  representaban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figuras con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atributos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femeninos  muy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exagerados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(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Venus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),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posiblemente se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estaba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destacando en estas representaciones la  importancia que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daban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a la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maternidad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la  fecundidad.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389064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5. EL</a:t>
            </a:r>
            <a:r>
              <a:rPr sz="4000" spc="-275" dirty="0"/>
              <a:t> </a:t>
            </a:r>
            <a:r>
              <a:rPr sz="4000" spc="-5" dirty="0"/>
              <a:t>NEOLÍTICO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788909" cy="291084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¿Qué </a:t>
            </a:r>
            <a:r>
              <a:rPr sz="2800" b="1" spc="5" dirty="0">
                <a:latin typeface="Georgia"/>
                <a:cs typeface="Georgia"/>
              </a:rPr>
              <a:t>es </a:t>
            </a:r>
            <a:r>
              <a:rPr sz="2800" b="1" dirty="0">
                <a:latin typeface="Georgia"/>
                <a:cs typeface="Georgia"/>
              </a:rPr>
              <a:t>el</a:t>
            </a:r>
            <a:r>
              <a:rPr sz="2800" b="1" spc="-70" dirty="0">
                <a:latin typeface="Georgia"/>
                <a:cs typeface="Georgia"/>
              </a:rPr>
              <a:t> </a:t>
            </a:r>
            <a:r>
              <a:rPr sz="2800" b="1" spc="-5" dirty="0">
                <a:latin typeface="Georgia"/>
                <a:cs typeface="Georgia"/>
              </a:rPr>
              <a:t>Neolítico?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Hacia el 7000 a.C., coincidiendo con los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cambios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en el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medio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natural,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se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producen otra serie de  cambios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conocidos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como neolítico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o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revolución  neolítica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.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Este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periodo durará hasta el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3500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a.C.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en que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comienza la Historia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con los primeros  documentos</a:t>
            </a:r>
            <a:r>
              <a:rPr sz="2600" spc="35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escritos.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24803" y="4786376"/>
            <a:ext cx="2219071" cy="1738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389064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5. EL</a:t>
            </a:r>
            <a:r>
              <a:rPr sz="4000" spc="-275" dirty="0"/>
              <a:t> </a:t>
            </a:r>
            <a:r>
              <a:rPr sz="4000" spc="-5" dirty="0"/>
              <a:t>NEOLÍTICO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914640" cy="251460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¿Cómo </a:t>
            </a:r>
            <a:r>
              <a:rPr sz="2800" b="1" spc="5" dirty="0">
                <a:latin typeface="Georgia"/>
                <a:cs typeface="Georgia"/>
              </a:rPr>
              <a:t>era </a:t>
            </a:r>
            <a:r>
              <a:rPr sz="2800" b="1" dirty="0">
                <a:latin typeface="Georgia"/>
                <a:cs typeface="Georgia"/>
              </a:rPr>
              <a:t>el </a:t>
            </a:r>
            <a:r>
              <a:rPr sz="2800" b="1" spc="5" dirty="0">
                <a:latin typeface="Georgia"/>
                <a:cs typeface="Georgia"/>
              </a:rPr>
              <a:t>medio</a:t>
            </a:r>
            <a:r>
              <a:rPr sz="2800" b="1" spc="-145" dirty="0">
                <a:latin typeface="Georgia"/>
                <a:cs typeface="Georgia"/>
              </a:rPr>
              <a:t> </a:t>
            </a:r>
            <a:r>
              <a:rPr sz="2800" b="1" spc="5" dirty="0">
                <a:latin typeface="Georgia"/>
                <a:cs typeface="Georgia"/>
              </a:rPr>
              <a:t>natural?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A finales del Paleolítico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se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produce un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cambio  climático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,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aumentan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las temperaturas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 comienza el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deshielo. Los animales se desplazan al  norte buscando el frío (escaseando)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aparecen 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nuevas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especies</a:t>
            </a:r>
            <a:r>
              <a:rPr sz="2600" b="1" spc="75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vegetales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570536"/>
            <a:ext cx="389064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5. EL</a:t>
            </a:r>
            <a:r>
              <a:rPr sz="4000" spc="-275" dirty="0"/>
              <a:t> </a:t>
            </a:r>
            <a:r>
              <a:rPr sz="4000" spc="-5" dirty="0"/>
              <a:t>NEOLÍTICO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600075" y="1981200"/>
            <a:ext cx="7943850" cy="40589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8605" indent="-256540">
              <a:lnSpc>
                <a:spcPts val="335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¿De qué </a:t>
            </a:r>
            <a:r>
              <a:rPr sz="2800" b="1" spc="-5" dirty="0">
                <a:latin typeface="Georgia"/>
                <a:cs typeface="Georgia"/>
              </a:rPr>
              <a:t>vivían </a:t>
            </a:r>
            <a:r>
              <a:rPr sz="2800" b="1" spc="5" dirty="0">
                <a:latin typeface="Georgia"/>
                <a:cs typeface="Georgia"/>
              </a:rPr>
              <a:t>durante </a:t>
            </a:r>
            <a:r>
              <a:rPr sz="2800" b="1" dirty="0">
                <a:latin typeface="Georgia"/>
                <a:cs typeface="Georgia"/>
              </a:rPr>
              <a:t>el</a:t>
            </a:r>
            <a:r>
              <a:rPr sz="2800" b="1" spc="-170" dirty="0">
                <a:latin typeface="Georgia"/>
                <a:cs typeface="Georgia"/>
              </a:rPr>
              <a:t> </a:t>
            </a:r>
            <a:r>
              <a:rPr sz="2800" b="1" spc="-5" dirty="0">
                <a:latin typeface="Georgia"/>
                <a:cs typeface="Georgia"/>
              </a:rPr>
              <a:t>Neolítico?</a:t>
            </a:r>
            <a:endParaRPr sz="2800" dirty="0">
              <a:latin typeface="Georgia"/>
              <a:cs typeface="Georgia"/>
            </a:endParaRPr>
          </a:p>
          <a:p>
            <a:pPr marL="560705" marR="5080" indent="-247015">
              <a:lnSpc>
                <a:spcPct val="90000"/>
              </a:lnSpc>
              <a:spcBef>
                <a:spcPts val="30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En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el Neolítico, la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mayor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parte de los grupos  humanos ha abandonado su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vida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cazadores  nómadas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para sustituirla por una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existencia  sedentaria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basada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en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el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cultivo 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la tierra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domesticación 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animales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. Los humanos  han dejado de ser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depredadores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partir de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ahora  controlarán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artificialmente la reproducción de las  especies vegetales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animales de las que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obtienen 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su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alimentación, es decir,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se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ha transformado en 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productores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de</a:t>
            </a:r>
            <a:r>
              <a:rPr sz="2600" spc="45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alimentos.</a:t>
            </a:r>
            <a:endParaRPr sz="2600" dirty="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444690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2. LA</a:t>
            </a:r>
            <a:r>
              <a:rPr sz="4000" spc="-340" dirty="0"/>
              <a:t> </a:t>
            </a:r>
            <a:r>
              <a:rPr sz="4000" spc="-25" dirty="0"/>
              <a:t>PREHISTORIA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5936741" y="3442970"/>
            <a:ext cx="1332230" cy="231140"/>
          </a:xfrm>
          <a:custGeom>
            <a:avLst/>
            <a:gdLst/>
            <a:ahLst/>
            <a:cxnLst/>
            <a:rect l="l" t="t" r="r" b="b"/>
            <a:pathLst>
              <a:path w="1332229" h="231139">
                <a:moveTo>
                  <a:pt x="0" y="0"/>
                </a:moveTo>
                <a:lnTo>
                  <a:pt x="0" y="115569"/>
                </a:lnTo>
                <a:lnTo>
                  <a:pt x="1332230" y="115569"/>
                </a:lnTo>
                <a:lnTo>
                  <a:pt x="1332230" y="231139"/>
                </a:lnTo>
              </a:path>
            </a:pathLst>
          </a:custGeom>
          <a:ln w="19050">
            <a:solidFill>
              <a:srgbClr val="494A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36741" y="3442970"/>
            <a:ext cx="0" cy="231140"/>
          </a:xfrm>
          <a:custGeom>
            <a:avLst/>
            <a:gdLst/>
            <a:ahLst/>
            <a:cxnLst/>
            <a:rect l="l" t="t" r="r" b="b"/>
            <a:pathLst>
              <a:path h="231139">
                <a:moveTo>
                  <a:pt x="0" y="0"/>
                </a:moveTo>
                <a:lnTo>
                  <a:pt x="0" y="231139"/>
                </a:lnTo>
              </a:path>
            </a:pathLst>
          </a:custGeom>
          <a:ln w="19050">
            <a:solidFill>
              <a:srgbClr val="494A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04511" y="3442970"/>
            <a:ext cx="1332230" cy="231140"/>
          </a:xfrm>
          <a:custGeom>
            <a:avLst/>
            <a:gdLst/>
            <a:ahLst/>
            <a:cxnLst/>
            <a:rect l="l" t="t" r="r" b="b"/>
            <a:pathLst>
              <a:path w="1332229" h="231139">
                <a:moveTo>
                  <a:pt x="1332229" y="0"/>
                </a:moveTo>
                <a:lnTo>
                  <a:pt x="1332229" y="115569"/>
                </a:lnTo>
                <a:lnTo>
                  <a:pt x="0" y="115569"/>
                </a:lnTo>
                <a:lnTo>
                  <a:pt x="0" y="231139"/>
                </a:lnTo>
              </a:path>
            </a:pathLst>
          </a:custGeom>
          <a:ln w="19050">
            <a:solidFill>
              <a:srgbClr val="494A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71517" y="2661157"/>
            <a:ext cx="1665605" cy="231775"/>
          </a:xfrm>
          <a:custGeom>
            <a:avLst/>
            <a:gdLst/>
            <a:ahLst/>
            <a:cxnLst/>
            <a:rect l="l" t="t" r="r" b="b"/>
            <a:pathLst>
              <a:path w="1665604" h="231775">
                <a:moveTo>
                  <a:pt x="0" y="0"/>
                </a:moveTo>
                <a:lnTo>
                  <a:pt x="0" y="115569"/>
                </a:lnTo>
                <a:lnTo>
                  <a:pt x="1665224" y="115569"/>
                </a:lnTo>
                <a:lnTo>
                  <a:pt x="1665224" y="231266"/>
                </a:lnTo>
              </a:path>
            </a:pathLst>
          </a:custGeom>
          <a:ln w="19049">
            <a:solidFill>
              <a:srgbClr val="4041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06167" y="3442970"/>
            <a:ext cx="666115" cy="231140"/>
          </a:xfrm>
          <a:custGeom>
            <a:avLst/>
            <a:gdLst/>
            <a:ahLst/>
            <a:cxnLst/>
            <a:rect l="l" t="t" r="r" b="b"/>
            <a:pathLst>
              <a:path w="666114" h="231139">
                <a:moveTo>
                  <a:pt x="0" y="0"/>
                </a:moveTo>
                <a:lnTo>
                  <a:pt x="0" y="115569"/>
                </a:lnTo>
                <a:lnTo>
                  <a:pt x="666115" y="115569"/>
                </a:lnTo>
                <a:lnTo>
                  <a:pt x="666115" y="231139"/>
                </a:lnTo>
              </a:path>
            </a:pathLst>
          </a:custGeom>
          <a:ln w="19050">
            <a:solidFill>
              <a:srgbClr val="494A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99616" y="4224654"/>
            <a:ext cx="165100" cy="2070100"/>
          </a:xfrm>
          <a:custGeom>
            <a:avLst/>
            <a:gdLst/>
            <a:ahLst/>
            <a:cxnLst/>
            <a:rect l="l" t="t" r="r" b="b"/>
            <a:pathLst>
              <a:path w="165100" h="2070100">
                <a:moveTo>
                  <a:pt x="0" y="0"/>
                </a:moveTo>
                <a:lnTo>
                  <a:pt x="0" y="2069909"/>
                </a:lnTo>
                <a:lnTo>
                  <a:pt x="165100" y="2069909"/>
                </a:lnTo>
              </a:path>
            </a:pathLst>
          </a:custGeom>
          <a:ln w="19050">
            <a:solidFill>
              <a:srgbClr val="494A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99616" y="4224654"/>
            <a:ext cx="165100" cy="1288415"/>
          </a:xfrm>
          <a:custGeom>
            <a:avLst/>
            <a:gdLst/>
            <a:ahLst/>
            <a:cxnLst/>
            <a:rect l="l" t="t" r="r" b="b"/>
            <a:pathLst>
              <a:path w="165100" h="1288414">
                <a:moveTo>
                  <a:pt x="0" y="0"/>
                </a:moveTo>
                <a:lnTo>
                  <a:pt x="0" y="1288161"/>
                </a:lnTo>
                <a:lnTo>
                  <a:pt x="165100" y="1288161"/>
                </a:lnTo>
              </a:path>
            </a:pathLst>
          </a:custGeom>
          <a:ln w="19050">
            <a:solidFill>
              <a:srgbClr val="494A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99616" y="4224654"/>
            <a:ext cx="165100" cy="506730"/>
          </a:xfrm>
          <a:custGeom>
            <a:avLst/>
            <a:gdLst/>
            <a:ahLst/>
            <a:cxnLst/>
            <a:rect l="l" t="t" r="r" b="b"/>
            <a:pathLst>
              <a:path w="165100" h="506729">
                <a:moveTo>
                  <a:pt x="0" y="0"/>
                </a:moveTo>
                <a:lnTo>
                  <a:pt x="0" y="506476"/>
                </a:lnTo>
                <a:lnTo>
                  <a:pt x="165100" y="506476"/>
                </a:lnTo>
              </a:path>
            </a:pathLst>
          </a:custGeom>
          <a:ln w="19049">
            <a:solidFill>
              <a:srgbClr val="494A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40051" y="3442970"/>
            <a:ext cx="666115" cy="231140"/>
          </a:xfrm>
          <a:custGeom>
            <a:avLst/>
            <a:gdLst/>
            <a:ahLst/>
            <a:cxnLst/>
            <a:rect l="l" t="t" r="r" b="b"/>
            <a:pathLst>
              <a:path w="666114" h="231139">
                <a:moveTo>
                  <a:pt x="666115" y="0"/>
                </a:moveTo>
                <a:lnTo>
                  <a:pt x="666115" y="115569"/>
                </a:lnTo>
                <a:lnTo>
                  <a:pt x="0" y="115569"/>
                </a:lnTo>
                <a:lnTo>
                  <a:pt x="0" y="231139"/>
                </a:lnTo>
              </a:path>
            </a:pathLst>
          </a:custGeom>
          <a:ln w="19050">
            <a:solidFill>
              <a:srgbClr val="494A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06167" y="2661157"/>
            <a:ext cx="1665605" cy="231775"/>
          </a:xfrm>
          <a:custGeom>
            <a:avLst/>
            <a:gdLst/>
            <a:ahLst/>
            <a:cxnLst/>
            <a:rect l="l" t="t" r="r" b="b"/>
            <a:pathLst>
              <a:path w="1665604" h="231775">
                <a:moveTo>
                  <a:pt x="1665223" y="0"/>
                </a:moveTo>
                <a:lnTo>
                  <a:pt x="1665223" y="115569"/>
                </a:lnTo>
                <a:lnTo>
                  <a:pt x="0" y="115569"/>
                </a:lnTo>
                <a:lnTo>
                  <a:pt x="0" y="231266"/>
                </a:lnTo>
              </a:path>
            </a:pathLst>
          </a:custGeom>
          <a:ln w="19049">
            <a:solidFill>
              <a:srgbClr val="4041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20972" y="2110651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4">
                <a:moveTo>
                  <a:pt x="1101026" y="0"/>
                </a:moveTo>
                <a:lnTo>
                  <a:pt x="0" y="0"/>
                </a:lnTo>
                <a:lnTo>
                  <a:pt x="0" y="550506"/>
                </a:lnTo>
                <a:lnTo>
                  <a:pt x="1101026" y="550506"/>
                </a:lnTo>
                <a:lnTo>
                  <a:pt x="1101026" y="0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20972" y="2110651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4">
                <a:moveTo>
                  <a:pt x="0" y="550506"/>
                </a:moveTo>
                <a:lnTo>
                  <a:pt x="1101026" y="550506"/>
                </a:lnTo>
                <a:lnTo>
                  <a:pt x="1101026" y="0"/>
                </a:lnTo>
                <a:lnTo>
                  <a:pt x="0" y="0"/>
                </a:lnTo>
                <a:lnTo>
                  <a:pt x="0" y="55050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720972" y="2110651"/>
            <a:ext cx="1101090" cy="55054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Times New Roman"/>
              <a:cs typeface="Times New Roman"/>
            </a:endParaRPr>
          </a:p>
          <a:p>
            <a:pPr marL="36195">
              <a:lnSpc>
                <a:spcPct val="100000"/>
              </a:lnSpc>
              <a:spcBef>
                <a:spcPts val="5"/>
              </a:spcBef>
            </a:pPr>
            <a:r>
              <a:rPr sz="1200" b="1" spc="-10" dirty="0">
                <a:solidFill>
                  <a:srgbClr val="FFFF00"/>
                </a:solidFill>
                <a:latin typeface="Arial"/>
                <a:cs typeface="Arial"/>
              </a:rPr>
              <a:t>PREHISTORIA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055622" y="2892463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1101026" y="0"/>
                </a:moveTo>
                <a:lnTo>
                  <a:pt x="0" y="0"/>
                </a:lnTo>
                <a:lnTo>
                  <a:pt x="0" y="550506"/>
                </a:lnTo>
                <a:lnTo>
                  <a:pt x="1101026" y="550506"/>
                </a:lnTo>
                <a:lnTo>
                  <a:pt x="1101026" y="0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55622" y="2892463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0" y="550506"/>
                </a:moveTo>
                <a:lnTo>
                  <a:pt x="1101026" y="550506"/>
                </a:lnTo>
                <a:lnTo>
                  <a:pt x="1101026" y="0"/>
                </a:lnTo>
                <a:lnTo>
                  <a:pt x="0" y="0"/>
                </a:lnTo>
                <a:lnTo>
                  <a:pt x="0" y="55050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055622" y="2892463"/>
            <a:ext cx="1101090" cy="55054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267335" marR="216535" indent="-43180">
              <a:lnSpc>
                <a:spcPts val="1370"/>
              </a:lnSpc>
              <a:spcBef>
                <a:spcPts val="830"/>
              </a:spcBef>
            </a:pPr>
            <a:r>
              <a:rPr sz="1200" b="1" spc="-15" dirty="0">
                <a:solidFill>
                  <a:srgbClr val="FFFF00"/>
                </a:solidFill>
                <a:latin typeface="Arial"/>
                <a:cs typeface="Arial"/>
              </a:rPr>
              <a:t>EDAD</a:t>
            </a:r>
            <a:r>
              <a:rPr sz="1200" b="1" spc="-5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00"/>
                </a:solidFill>
                <a:latin typeface="Arial"/>
                <a:cs typeface="Arial"/>
              </a:rPr>
              <a:t>de  </a:t>
            </a:r>
            <a:r>
              <a:rPr sz="1200" b="1" spc="-10" dirty="0">
                <a:solidFill>
                  <a:srgbClr val="FFFF00"/>
                </a:solidFill>
                <a:latin typeface="Arial"/>
                <a:cs typeface="Arial"/>
              </a:rPr>
              <a:t>PIEDRA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389507" y="3674148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1101026" y="0"/>
                </a:moveTo>
                <a:lnTo>
                  <a:pt x="0" y="0"/>
                </a:lnTo>
                <a:lnTo>
                  <a:pt x="0" y="550506"/>
                </a:lnTo>
                <a:lnTo>
                  <a:pt x="1101026" y="550506"/>
                </a:lnTo>
                <a:lnTo>
                  <a:pt x="1101026" y="0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89507" y="3674148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0" y="550506"/>
                </a:moveTo>
                <a:lnTo>
                  <a:pt x="1101026" y="550506"/>
                </a:lnTo>
                <a:lnTo>
                  <a:pt x="1101026" y="0"/>
                </a:lnTo>
                <a:lnTo>
                  <a:pt x="0" y="0"/>
                </a:lnTo>
                <a:lnTo>
                  <a:pt x="0" y="55050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389507" y="3674148"/>
            <a:ext cx="1101090" cy="5505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44450">
              <a:lnSpc>
                <a:spcPct val="100000"/>
              </a:lnSpc>
            </a:pPr>
            <a:r>
              <a:rPr sz="1200" b="1" spc="-15" dirty="0">
                <a:solidFill>
                  <a:srgbClr val="FFFF00"/>
                </a:solidFill>
                <a:latin typeface="Arial"/>
                <a:cs typeface="Arial"/>
              </a:rPr>
              <a:t>PALEOLÍTICO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664716" y="4455833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1101026" y="0"/>
                </a:moveTo>
                <a:lnTo>
                  <a:pt x="0" y="0"/>
                </a:lnTo>
                <a:lnTo>
                  <a:pt x="0" y="550506"/>
                </a:lnTo>
                <a:lnTo>
                  <a:pt x="1101026" y="550506"/>
                </a:lnTo>
                <a:lnTo>
                  <a:pt x="1101026" y="0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64716" y="4455833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0" y="550506"/>
                </a:moveTo>
                <a:lnTo>
                  <a:pt x="1101026" y="550506"/>
                </a:lnTo>
                <a:lnTo>
                  <a:pt x="1101026" y="0"/>
                </a:lnTo>
                <a:lnTo>
                  <a:pt x="0" y="0"/>
                </a:lnTo>
                <a:lnTo>
                  <a:pt x="0" y="55050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664716" y="4455833"/>
            <a:ext cx="1086485" cy="5505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200">
              <a:latin typeface="Times New Roman"/>
              <a:cs typeface="Times New Roman"/>
            </a:endParaRPr>
          </a:p>
          <a:p>
            <a:pPr marL="154305">
              <a:lnSpc>
                <a:spcPct val="100000"/>
              </a:lnSpc>
            </a:pPr>
            <a:r>
              <a:rPr sz="1200" b="1" spc="-10" dirty="0">
                <a:solidFill>
                  <a:srgbClr val="FFFF00"/>
                </a:solidFill>
                <a:latin typeface="Arial"/>
                <a:cs typeface="Arial"/>
              </a:rPr>
              <a:t>SUPERIOR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664716" y="5237581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1101026" y="0"/>
                </a:moveTo>
                <a:lnTo>
                  <a:pt x="0" y="0"/>
                </a:lnTo>
                <a:lnTo>
                  <a:pt x="0" y="550506"/>
                </a:lnTo>
                <a:lnTo>
                  <a:pt x="1101026" y="550506"/>
                </a:lnTo>
                <a:lnTo>
                  <a:pt x="1101026" y="0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64716" y="5237581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0" y="550506"/>
                </a:moveTo>
                <a:lnTo>
                  <a:pt x="1101026" y="550506"/>
                </a:lnTo>
                <a:lnTo>
                  <a:pt x="1101026" y="0"/>
                </a:lnTo>
                <a:lnTo>
                  <a:pt x="0" y="0"/>
                </a:lnTo>
                <a:lnTo>
                  <a:pt x="0" y="55050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664716" y="5237581"/>
            <a:ext cx="1101090" cy="5505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200">
              <a:latin typeface="Times New Roman"/>
              <a:cs typeface="Times New Roman"/>
            </a:endParaRPr>
          </a:p>
          <a:p>
            <a:pPr marL="303530">
              <a:lnSpc>
                <a:spcPct val="100000"/>
              </a:lnSpc>
              <a:spcBef>
                <a:spcPts val="5"/>
              </a:spcBef>
            </a:pPr>
            <a:r>
              <a:rPr sz="1200" b="1" spc="-15" dirty="0">
                <a:solidFill>
                  <a:srgbClr val="FFFF00"/>
                </a:solidFill>
                <a:latin typeface="Arial"/>
                <a:cs typeface="Arial"/>
              </a:rPr>
              <a:t>MEDIO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664716" y="6019317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1101026" y="0"/>
                </a:moveTo>
                <a:lnTo>
                  <a:pt x="0" y="0"/>
                </a:lnTo>
                <a:lnTo>
                  <a:pt x="0" y="550506"/>
                </a:lnTo>
                <a:lnTo>
                  <a:pt x="1101026" y="550506"/>
                </a:lnTo>
                <a:lnTo>
                  <a:pt x="1101026" y="0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64716" y="6019317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0" y="550506"/>
                </a:moveTo>
                <a:lnTo>
                  <a:pt x="1101026" y="550506"/>
                </a:lnTo>
                <a:lnTo>
                  <a:pt x="1101026" y="0"/>
                </a:lnTo>
                <a:lnTo>
                  <a:pt x="0" y="0"/>
                </a:lnTo>
                <a:lnTo>
                  <a:pt x="0" y="55050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664716" y="6019317"/>
            <a:ext cx="1086485" cy="55054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00">
              <a:latin typeface="Times New Roman"/>
              <a:cs typeface="Times New Roman"/>
            </a:endParaRPr>
          </a:p>
          <a:p>
            <a:pPr marL="187960">
              <a:lnSpc>
                <a:spcPct val="100000"/>
              </a:lnSpc>
            </a:pPr>
            <a:r>
              <a:rPr sz="1200" b="1" spc="-10" dirty="0">
                <a:solidFill>
                  <a:srgbClr val="FFFF00"/>
                </a:solidFill>
                <a:latin typeface="Arial"/>
                <a:cs typeface="Arial"/>
              </a:rPr>
              <a:t>INFERIOR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721736" y="3674148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0" y="550506"/>
                </a:moveTo>
                <a:lnTo>
                  <a:pt x="1101026" y="550506"/>
                </a:lnTo>
                <a:lnTo>
                  <a:pt x="1101026" y="0"/>
                </a:lnTo>
                <a:lnTo>
                  <a:pt x="0" y="0"/>
                </a:lnTo>
                <a:lnTo>
                  <a:pt x="0" y="55050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2751073" y="3674148"/>
            <a:ext cx="1071880" cy="550545"/>
          </a:xfrm>
          <a:prstGeom prst="rect">
            <a:avLst/>
          </a:prstGeom>
          <a:solidFill>
            <a:srgbClr val="525389"/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106680">
              <a:lnSpc>
                <a:spcPct val="100000"/>
              </a:lnSpc>
            </a:pPr>
            <a:r>
              <a:rPr sz="1200" b="1" spc="-5" dirty="0">
                <a:solidFill>
                  <a:srgbClr val="FFFF00"/>
                </a:solidFill>
                <a:latin typeface="Arial"/>
                <a:cs typeface="Arial"/>
              </a:rPr>
              <a:t>NEOLITICO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386196" y="2892463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1101026" y="0"/>
                </a:moveTo>
                <a:lnTo>
                  <a:pt x="0" y="0"/>
                </a:lnTo>
                <a:lnTo>
                  <a:pt x="0" y="550506"/>
                </a:lnTo>
                <a:lnTo>
                  <a:pt x="1101026" y="550506"/>
                </a:lnTo>
                <a:lnTo>
                  <a:pt x="1101026" y="0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386196" y="2892463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0" y="550506"/>
                </a:moveTo>
                <a:lnTo>
                  <a:pt x="1101026" y="550506"/>
                </a:lnTo>
                <a:lnTo>
                  <a:pt x="1101026" y="0"/>
                </a:lnTo>
                <a:lnTo>
                  <a:pt x="0" y="0"/>
                </a:lnTo>
                <a:lnTo>
                  <a:pt x="0" y="55050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5386196" y="2892463"/>
            <a:ext cx="1101090" cy="55054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94945" marR="85090" indent="-100965">
              <a:lnSpc>
                <a:spcPts val="1370"/>
              </a:lnSpc>
              <a:spcBef>
                <a:spcPts val="830"/>
              </a:spcBef>
            </a:pPr>
            <a:r>
              <a:rPr sz="1200" b="1" spc="-15" dirty="0">
                <a:solidFill>
                  <a:srgbClr val="FFFF00"/>
                </a:solidFill>
                <a:latin typeface="Arial"/>
                <a:cs typeface="Arial"/>
              </a:rPr>
              <a:t>EDAD </a:t>
            </a:r>
            <a:r>
              <a:rPr sz="1200" b="1" dirty="0">
                <a:solidFill>
                  <a:srgbClr val="FFFF00"/>
                </a:solidFill>
                <a:latin typeface="Arial"/>
                <a:cs typeface="Arial"/>
              </a:rPr>
              <a:t>de</a:t>
            </a:r>
            <a:r>
              <a:rPr sz="1200" b="1" spc="-5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00"/>
                </a:solidFill>
                <a:latin typeface="Arial"/>
                <a:cs typeface="Arial"/>
              </a:rPr>
              <a:t>los  </a:t>
            </a:r>
            <a:r>
              <a:rPr sz="1200" b="1" spc="-20" dirty="0">
                <a:solidFill>
                  <a:srgbClr val="FFFF00"/>
                </a:solidFill>
                <a:latin typeface="Arial"/>
                <a:cs typeface="Arial"/>
              </a:rPr>
              <a:t>METALES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053966" y="3674148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1101026" y="0"/>
                </a:moveTo>
                <a:lnTo>
                  <a:pt x="0" y="0"/>
                </a:lnTo>
                <a:lnTo>
                  <a:pt x="0" y="550506"/>
                </a:lnTo>
                <a:lnTo>
                  <a:pt x="1101026" y="550506"/>
                </a:lnTo>
                <a:lnTo>
                  <a:pt x="1101026" y="0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53966" y="3674148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0" y="550506"/>
                </a:moveTo>
                <a:lnTo>
                  <a:pt x="1101026" y="550506"/>
                </a:lnTo>
                <a:lnTo>
                  <a:pt x="1101026" y="0"/>
                </a:lnTo>
                <a:lnTo>
                  <a:pt x="0" y="0"/>
                </a:lnTo>
                <a:lnTo>
                  <a:pt x="0" y="55050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4053966" y="3674148"/>
            <a:ext cx="1101090" cy="55054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276860" marR="194945" indent="-73660">
              <a:lnSpc>
                <a:spcPts val="1370"/>
              </a:lnSpc>
              <a:spcBef>
                <a:spcPts val="830"/>
              </a:spcBef>
            </a:pPr>
            <a:r>
              <a:rPr sz="1200" b="1" spc="-15" dirty="0">
                <a:solidFill>
                  <a:srgbClr val="FFFF00"/>
                </a:solidFill>
                <a:latin typeface="Arial"/>
                <a:cs typeface="Arial"/>
              </a:rPr>
              <a:t>EDAD</a:t>
            </a:r>
            <a:r>
              <a:rPr sz="1200" b="1" spc="-5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00"/>
                </a:solidFill>
                <a:latin typeface="Arial"/>
                <a:cs typeface="Arial"/>
              </a:rPr>
              <a:t>del  </a:t>
            </a:r>
            <a:r>
              <a:rPr sz="1200" b="1" spc="-5" dirty="0">
                <a:solidFill>
                  <a:srgbClr val="FFFF00"/>
                </a:solidFill>
                <a:latin typeface="Arial"/>
                <a:cs typeface="Arial"/>
              </a:rPr>
              <a:t>COBRE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386196" y="3674148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1101026" y="0"/>
                </a:moveTo>
                <a:lnTo>
                  <a:pt x="0" y="0"/>
                </a:lnTo>
                <a:lnTo>
                  <a:pt x="0" y="550506"/>
                </a:lnTo>
                <a:lnTo>
                  <a:pt x="1101026" y="550506"/>
                </a:lnTo>
                <a:lnTo>
                  <a:pt x="1101026" y="0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386196" y="3674148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0" y="550506"/>
                </a:moveTo>
                <a:lnTo>
                  <a:pt x="1101026" y="550506"/>
                </a:lnTo>
                <a:lnTo>
                  <a:pt x="1101026" y="0"/>
                </a:lnTo>
                <a:lnTo>
                  <a:pt x="0" y="0"/>
                </a:lnTo>
                <a:lnTo>
                  <a:pt x="0" y="55050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5386196" y="3674148"/>
            <a:ext cx="1101090" cy="55054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222250" marR="194310" indent="-18415">
              <a:lnSpc>
                <a:spcPts val="1370"/>
              </a:lnSpc>
              <a:spcBef>
                <a:spcPts val="830"/>
              </a:spcBef>
            </a:pPr>
            <a:r>
              <a:rPr sz="1200" b="1" spc="-15" dirty="0">
                <a:solidFill>
                  <a:srgbClr val="FFFF00"/>
                </a:solidFill>
                <a:latin typeface="Arial"/>
                <a:cs typeface="Arial"/>
              </a:rPr>
              <a:t>EDAD</a:t>
            </a:r>
            <a:r>
              <a:rPr sz="1200" b="1" spc="-5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00"/>
                </a:solidFill>
                <a:latin typeface="Arial"/>
                <a:cs typeface="Arial"/>
              </a:rPr>
              <a:t>del  </a:t>
            </a:r>
            <a:r>
              <a:rPr sz="1200" b="1" spc="-5" dirty="0">
                <a:solidFill>
                  <a:srgbClr val="FFFF00"/>
                </a:solidFill>
                <a:latin typeface="Arial"/>
                <a:cs typeface="Arial"/>
              </a:rPr>
              <a:t>BRONCE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718427" y="3674148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90" h="550545">
                <a:moveTo>
                  <a:pt x="1101026" y="0"/>
                </a:moveTo>
                <a:lnTo>
                  <a:pt x="0" y="0"/>
                </a:lnTo>
                <a:lnTo>
                  <a:pt x="0" y="550506"/>
                </a:lnTo>
                <a:lnTo>
                  <a:pt x="1101026" y="550506"/>
                </a:lnTo>
                <a:lnTo>
                  <a:pt x="1101026" y="0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718427" y="3674148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90" h="550545">
                <a:moveTo>
                  <a:pt x="0" y="550506"/>
                </a:moveTo>
                <a:lnTo>
                  <a:pt x="1101026" y="550506"/>
                </a:lnTo>
                <a:lnTo>
                  <a:pt x="1101026" y="0"/>
                </a:lnTo>
                <a:lnTo>
                  <a:pt x="0" y="0"/>
                </a:lnTo>
                <a:lnTo>
                  <a:pt x="0" y="55050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6718427" y="3674148"/>
            <a:ext cx="1101090" cy="55054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256540" marR="191770" indent="-52069">
              <a:lnSpc>
                <a:spcPts val="1370"/>
              </a:lnSpc>
              <a:spcBef>
                <a:spcPts val="830"/>
              </a:spcBef>
            </a:pPr>
            <a:r>
              <a:rPr sz="1200" b="1" spc="-10" dirty="0">
                <a:solidFill>
                  <a:srgbClr val="FFFF00"/>
                </a:solidFill>
                <a:latin typeface="Arial"/>
                <a:cs typeface="Arial"/>
              </a:rPr>
              <a:t>EDAD</a:t>
            </a:r>
            <a:r>
              <a:rPr sz="1200" b="1" spc="-5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00"/>
                </a:solidFill>
                <a:latin typeface="Arial"/>
                <a:cs typeface="Arial"/>
              </a:rPr>
              <a:t>del  </a:t>
            </a:r>
            <a:r>
              <a:rPr sz="1200" b="1" spc="-10" dirty="0">
                <a:solidFill>
                  <a:srgbClr val="FFFF00"/>
                </a:solidFill>
                <a:latin typeface="Arial"/>
                <a:cs typeface="Arial"/>
              </a:rPr>
              <a:t>HIERRO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533590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0" dirty="0">
                <a:latin typeface="Trebuchet MS"/>
                <a:cs typeface="Trebuchet MS"/>
              </a:rPr>
              <a:t>Expansión del</a:t>
            </a:r>
            <a:r>
              <a:rPr sz="4000" b="0" spc="-180" dirty="0">
                <a:latin typeface="Trebuchet MS"/>
                <a:cs typeface="Trebuchet MS"/>
              </a:rPr>
              <a:t> </a:t>
            </a:r>
            <a:r>
              <a:rPr sz="4000" b="0" spc="5" dirty="0">
                <a:latin typeface="Trebuchet MS"/>
                <a:cs typeface="Trebuchet MS"/>
              </a:rPr>
              <a:t>Neolítico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3480" y="2000250"/>
            <a:ext cx="7559294" cy="4857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378396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0" dirty="0">
                <a:latin typeface="Trebuchet MS"/>
                <a:cs typeface="Trebuchet MS"/>
              </a:rPr>
              <a:t>La vida</a:t>
            </a:r>
            <a:r>
              <a:rPr sz="4000" b="0" spc="-155" dirty="0">
                <a:latin typeface="Trebuchet MS"/>
                <a:cs typeface="Trebuchet MS"/>
              </a:rPr>
              <a:t> </a:t>
            </a:r>
            <a:r>
              <a:rPr sz="4000" b="0" dirty="0">
                <a:latin typeface="Trebuchet MS"/>
                <a:cs typeface="Trebuchet MS"/>
              </a:rPr>
              <a:t>neolítica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1474" y="2000250"/>
            <a:ext cx="4786376" cy="2795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29200" y="3571875"/>
            <a:ext cx="3543300" cy="2790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389064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5. EL</a:t>
            </a:r>
            <a:r>
              <a:rPr sz="4000" spc="-275" dirty="0"/>
              <a:t> </a:t>
            </a:r>
            <a:r>
              <a:rPr sz="4000" spc="-5" dirty="0"/>
              <a:t>NEOLÍTICO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718425" cy="21069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8605" marR="1445895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¿Dónde </a:t>
            </a:r>
            <a:r>
              <a:rPr sz="2800" b="1" spc="5" dirty="0">
                <a:latin typeface="Georgia"/>
                <a:cs typeface="Georgia"/>
              </a:rPr>
              <a:t>se </a:t>
            </a:r>
            <a:r>
              <a:rPr sz="2800" b="1" spc="-5" dirty="0">
                <a:latin typeface="Georgia"/>
                <a:cs typeface="Georgia"/>
              </a:rPr>
              <a:t>localizan </a:t>
            </a:r>
            <a:r>
              <a:rPr sz="2800" b="1" dirty="0">
                <a:latin typeface="Georgia"/>
                <a:cs typeface="Georgia"/>
              </a:rPr>
              <a:t>las</a:t>
            </a:r>
            <a:r>
              <a:rPr sz="2800" b="1" spc="-170" dirty="0">
                <a:latin typeface="Georgia"/>
                <a:cs typeface="Georgia"/>
              </a:rPr>
              <a:t> </a:t>
            </a:r>
            <a:r>
              <a:rPr sz="2800" b="1" spc="5" dirty="0">
                <a:latin typeface="Georgia"/>
                <a:cs typeface="Georgia"/>
              </a:rPr>
              <a:t>primeras  </a:t>
            </a:r>
            <a:r>
              <a:rPr sz="2800" b="1" dirty="0">
                <a:latin typeface="Georgia"/>
                <a:cs typeface="Georgia"/>
              </a:rPr>
              <a:t>comunidades</a:t>
            </a:r>
            <a:r>
              <a:rPr sz="2800" b="1" spc="-90" dirty="0">
                <a:latin typeface="Georgia"/>
                <a:cs typeface="Georgia"/>
              </a:rPr>
              <a:t> </a:t>
            </a:r>
            <a:r>
              <a:rPr sz="2800" b="1" spc="-5" dirty="0">
                <a:latin typeface="Georgia"/>
                <a:cs typeface="Georgia"/>
              </a:rPr>
              <a:t>agrícolas?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Una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de las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áreas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en que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se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produce el  descubrimiento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la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práctica de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agricultura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la  ganadería es el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Próximo</a:t>
            </a:r>
            <a:r>
              <a:rPr sz="2600" b="1" spc="120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Oriente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533590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0" dirty="0">
                <a:latin typeface="Trebuchet MS"/>
                <a:cs typeface="Trebuchet MS"/>
              </a:rPr>
              <a:t>Expansión del</a:t>
            </a:r>
            <a:r>
              <a:rPr sz="4000" b="0" spc="-180" dirty="0">
                <a:latin typeface="Trebuchet MS"/>
                <a:cs typeface="Trebuchet MS"/>
              </a:rPr>
              <a:t> </a:t>
            </a:r>
            <a:r>
              <a:rPr sz="4000" b="0" spc="5" dirty="0">
                <a:latin typeface="Trebuchet MS"/>
                <a:cs typeface="Trebuchet MS"/>
              </a:rPr>
              <a:t>Neolítico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3480" y="2000250"/>
            <a:ext cx="7559294" cy="4857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389064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5. EL</a:t>
            </a:r>
            <a:r>
              <a:rPr sz="4000" spc="-275" dirty="0"/>
              <a:t> </a:t>
            </a:r>
            <a:r>
              <a:rPr sz="4000" spc="-5" dirty="0"/>
              <a:t>NEOLÍTICO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875270" cy="172212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¿Dónde </a:t>
            </a:r>
            <a:r>
              <a:rPr sz="2800" b="1" spc="-5" dirty="0">
                <a:latin typeface="Georgia"/>
                <a:cs typeface="Georgia"/>
              </a:rPr>
              <a:t>vivían </a:t>
            </a:r>
            <a:r>
              <a:rPr sz="2800" b="1" spc="5" dirty="0">
                <a:latin typeface="Georgia"/>
                <a:cs typeface="Georgia"/>
              </a:rPr>
              <a:t>en </a:t>
            </a:r>
            <a:r>
              <a:rPr sz="2800" b="1" dirty="0">
                <a:latin typeface="Georgia"/>
                <a:cs typeface="Georgia"/>
              </a:rPr>
              <a:t>el</a:t>
            </a:r>
            <a:r>
              <a:rPr sz="2800" b="1" spc="-85" dirty="0">
                <a:latin typeface="Georgia"/>
                <a:cs typeface="Georgia"/>
              </a:rPr>
              <a:t> </a:t>
            </a:r>
            <a:r>
              <a:rPr sz="2800" b="1" spc="-5" dirty="0">
                <a:latin typeface="Georgia"/>
                <a:cs typeface="Georgia"/>
              </a:rPr>
              <a:t>Neolítico?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En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poblados 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estables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.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Estos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estaban formados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por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viviendas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circulares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o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rectangulares realizadas  con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parees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barro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tejado de</a:t>
            </a:r>
            <a:r>
              <a:rPr sz="2600" spc="150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ramas.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15001" y="4006850"/>
            <a:ext cx="3429000" cy="256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389064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5. EL</a:t>
            </a:r>
            <a:r>
              <a:rPr sz="4000" spc="-275" dirty="0"/>
              <a:t> </a:t>
            </a:r>
            <a:r>
              <a:rPr sz="4000" spc="-5" dirty="0"/>
              <a:t>NEOLÍTICO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924165" cy="330771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¿Cómo </a:t>
            </a:r>
            <a:r>
              <a:rPr sz="2800" b="1" spc="5" dirty="0">
                <a:latin typeface="Georgia"/>
                <a:cs typeface="Georgia"/>
              </a:rPr>
              <a:t>era </a:t>
            </a:r>
            <a:r>
              <a:rPr sz="2800" b="1" dirty="0">
                <a:latin typeface="Georgia"/>
                <a:cs typeface="Georgia"/>
              </a:rPr>
              <a:t>la</a:t>
            </a:r>
            <a:r>
              <a:rPr sz="2800" b="1" spc="-110" dirty="0">
                <a:latin typeface="Georgia"/>
                <a:cs typeface="Georgia"/>
              </a:rPr>
              <a:t> </a:t>
            </a:r>
            <a:r>
              <a:rPr sz="2800" b="1" dirty="0">
                <a:latin typeface="Georgia"/>
                <a:cs typeface="Georgia"/>
              </a:rPr>
              <a:t>sociedad?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Al haber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más alimentos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aumenta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la población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surgen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diferencias 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entre </a:t>
            </a:r>
            <a:r>
              <a:rPr sz="2600" b="1" spc="-15" dirty="0">
                <a:solidFill>
                  <a:srgbClr val="438085"/>
                </a:solidFill>
                <a:latin typeface="Georgia"/>
                <a:cs typeface="Georgia"/>
              </a:rPr>
              <a:t>las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personas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por la  propiedad, los que controlan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más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o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menos  riquezas, irán dando lugar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grupos más  poderosos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o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más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pobres.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Se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produce una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división  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del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trabajo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: están los agricultores, ganaderos,  cazadores, artesanos,</a:t>
            </a:r>
            <a:r>
              <a:rPr sz="2600" spc="105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etc.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1537" y="1214424"/>
            <a:ext cx="684657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389064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5. EL</a:t>
            </a:r>
            <a:r>
              <a:rPr sz="4000" spc="-275" dirty="0"/>
              <a:t> </a:t>
            </a:r>
            <a:r>
              <a:rPr sz="4000" spc="-5" dirty="0"/>
              <a:t>NEOLÍTICO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572375" cy="251460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¿En qué creían </a:t>
            </a:r>
            <a:r>
              <a:rPr sz="2800" b="1" spc="5" dirty="0">
                <a:latin typeface="Georgia"/>
                <a:cs typeface="Georgia"/>
              </a:rPr>
              <a:t>durante </a:t>
            </a:r>
            <a:r>
              <a:rPr sz="2800" b="1" dirty="0">
                <a:latin typeface="Georgia"/>
                <a:cs typeface="Georgia"/>
              </a:rPr>
              <a:t>el</a:t>
            </a:r>
            <a:r>
              <a:rPr sz="2800" b="1" spc="-185" dirty="0">
                <a:latin typeface="Georgia"/>
                <a:cs typeface="Georgia"/>
              </a:rPr>
              <a:t> </a:t>
            </a:r>
            <a:r>
              <a:rPr sz="2800" b="1" spc="-5" dirty="0">
                <a:latin typeface="Georgia"/>
                <a:cs typeface="Georgia"/>
              </a:rPr>
              <a:t>Neolítico?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Las personas del Neolítico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practicaban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rituales  funerarios en los que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enterraban 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a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sus  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muertos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con ajuares, se hacían 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ídolos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funerarios. A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veces se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hacían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los entierros en los  suelos de sus</a:t>
            </a:r>
            <a:r>
              <a:rPr sz="2600" spc="20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viviendas.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389064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5. EL</a:t>
            </a:r>
            <a:r>
              <a:rPr sz="4000" spc="-275" dirty="0"/>
              <a:t> </a:t>
            </a:r>
            <a:r>
              <a:rPr sz="4000" spc="-5" dirty="0"/>
              <a:t>NEOLÍTICO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01113"/>
            <a:ext cx="7840980" cy="17868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 indent="-256540">
              <a:lnSpc>
                <a:spcPts val="2590"/>
              </a:lnSpc>
              <a:spcBef>
                <a:spcPts val="100"/>
              </a:spcBef>
              <a:buClr>
                <a:srgbClr val="9F4DA2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sz="2400" b="1" spc="-5" dirty="0">
                <a:latin typeface="Georgia"/>
                <a:cs typeface="Georgia"/>
              </a:rPr>
              <a:t>¿Qué técnicas se desarrollan </a:t>
            </a:r>
            <a:r>
              <a:rPr sz="2400" b="1" dirty="0">
                <a:latin typeface="Georgia"/>
                <a:cs typeface="Georgia"/>
              </a:rPr>
              <a:t>durante</a:t>
            </a:r>
            <a:r>
              <a:rPr sz="2400" b="1" spc="-85" dirty="0">
                <a:latin typeface="Georgia"/>
                <a:cs typeface="Georgia"/>
              </a:rPr>
              <a:t> </a:t>
            </a:r>
            <a:r>
              <a:rPr sz="2400" b="1" dirty="0">
                <a:latin typeface="Georgia"/>
                <a:cs typeface="Georgia"/>
              </a:rPr>
              <a:t>el</a:t>
            </a:r>
            <a:endParaRPr sz="2400">
              <a:latin typeface="Georgia"/>
              <a:cs typeface="Georgia"/>
            </a:endParaRPr>
          </a:p>
          <a:p>
            <a:pPr marL="268605">
              <a:lnSpc>
                <a:spcPts val="2475"/>
              </a:lnSpc>
            </a:pPr>
            <a:r>
              <a:rPr sz="2400" b="1" spc="-10" dirty="0">
                <a:latin typeface="Georgia"/>
                <a:cs typeface="Georgia"/>
              </a:rPr>
              <a:t>Neolítico?</a:t>
            </a:r>
            <a:endParaRPr sz="2400">
              <a:latin typeface="Georgia"/>
              <a:cs typeface="Georgia"/>
            </a:endParaRPr>
          </a:p>
          <a:p>
            <a:pPr marL="314325">
              <a:lnSpc>
                <a:spcPts val="2260"/>
              </a:lnSpc>
              <a:tabLst>
                <a:tab pos="560705" algn="l"/>
              </a:tabLst>
            </a:pP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sz="2200" spc="5" dirty="0">
                <a:solidFill>
                  <a:srgbClr val="438085"/>
                </a:solidFill>
                <a:latin typeface="Georgia"/>
                <a:cs typeface="Georgia"/>
              </a:rPr>
              <a:t>Los </a:t>
            </a: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conocimientos técnicos </a:t>
            </a:r>
            <a:r>
              <a:rPr sz="2200" spc="-5" dirty="0">
                <a:solidFill>
                  <a:srgbClr val="438085"/>
                </a:solidFill>
                <a:latin typeface="Georgia"/>
                <a:cs typeface="Georgia"/>
              </a:rPr>
              <a:t>que </a:t>
            </a: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se desarrollaron </a:t>
            </a:r>
            <a:r>
              <a:rPr sz="2200" spc="-5" dirty="0">
                <a:solidFill>
                  <a:srgbClr val="438085"/>
                </a:solidFill>
                <a:latin typeface="Georgia"/>
                <a:cs typeface="Georgia"/>
              </a:rPr>
              <a:t>durante</a:t>
            </a:r>
            <a:r>
              <a:rPr sz="2200" spc="-285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200" spc="-5" dirty="0">
                <a:solidFill>
                  <a:srgbClr val="438085"/>
                </a:solidFill>
                <a:latin typeface="Georgia"/>
                <a:cs typeface="Georgia"/>
              </a:rPr>
              <a:t>el</a:t>
            </a:r>
            <a:endParaRPr sz="2200">
              <a:latin typeface="Georgia"/>
              <a:cs typeface="Georgia"/>
            </a:endParaRPr>
          </a:p>
          <a:p>
            <a:pPr marL="560705">
              <a:lnSpc>
                <a:spcPts val="2295"/>
              </a:lnSpc>
            </a:pP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Neolítico</a:t>
            </a:r>
            <a:r>
              <a:rPr sz="2200" spc="-75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fueron:</a:t>
            </a:r>
            <a:endParaRPr sz="2200">
              <a:latin typeface="Georgia"/>
              <a:cs typeface="Georgia"/>
            </a:endParaRPr>
          </a:p>
          <a:p>
            <a:pPr marL="826769" lvl="1" indent="-220345">
              <a:lnSpc>
                <a:spcPts val="2080"/>
              </a:lnSpc>
              <a:buFont typeface="Wingdings 2"/>
              <a:buChar char=""/>
              <a:tabLst>
                <a:tab pos="826769" algn="l"/>
                <a:tab pos="827405" algn="l"/>
              </a:tabLst>
            </a:pPr>
            <a:r>
              <a:rPr sz="2000" spc="-10" dirty="0">
                <a:solidFill>
                  <a:srgbClr val="525389"/>
                </a:solidFill>
                <a:latin typeface="Georgia"/>
                <a:cs typeface="Georgia"/>
              </a:rPr>
              <a:t>Herramientas </a:t>
            </a:r>
            <a:r>
              <a:rPr sz="2000" spc="-5" dirty="0">
                <a:solidFill>
                  <a:srgbClr val="525389"/>
                </a:solidFill>
                <a:latin typeface="Georgia"/>
                <a:cs typeface="Georgia"/>
              </a:rPr>
              <a:t>de </a:t>
            </a:r>
            <a:r>
              <a:rPr sz="2000" b="1" spc="-10" dirty="0">
                <a:solidFill>
                  <a:srgbClr val="525389"/>
                </a:solidFill>
                <a:latin typeface="Georgia"/>
                <a:cs typeface="Georgia"/>
              </a:rPr>
              <a:t>piedra </a:t>
            </a:r>
            <a:r>
              <a:rPr sz="2000" b="1" spc="-15" dirty="0">
                <a:solidFill>
                  <a:srgbClr val="525389"/>
                </a:solidFill>
                <a:latin typeface="Georgia"/>
                <a:cs typeface="Georgia"/>
              </a:rPr>
              <a:t>pulimentada </a:t>
            </a:r>
            <a:r>
              <a:rPr sz="2000" spc="-10" dirty="0">
                <a:solidFill>
                  <a:srgbClr val="525389"/>
                </a:solidFill>
                <a:latin typeface="Georgia"/>
                <a:cs typeface="Georgia"/>
              </a:rPr>
              <a:t>para </a:t>
            </a:r>
            <a:r>
              <a:rPr sz="2000" spc="-5" dirty="0">
                <a:solidFill>
                  <a:srgbClr val="525389"/>
                </a:solidFill>
                <a:latin typeface="Georgia"/>
                <a:cs typeface="Georgia"/>
              </a:rPr>
              <a:t>trabajar</a:t>
            </a:r>
            <a:r>
              <a:rPr sz="2000" spc="270" dirty="0">
                <a:solidFill>
                  <a:srgbClr val="525389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525389"/>
                </a:solidFill>
                <a:latin typeface="Georgia"/>
                <a:cs typeface="Georgia"/>
              </a:rPr>
              <a:t>la</a:t>
            </a:r>
            <a:endParaRPr sz="2000">
              <a:latin typeface="Georgia"/>
              <a:cs typeface="Georgia"/>
            </a:endParaRPr>
          </a:p>
          <a:p>
            <a:pPr marL="826769">
              <a:lnSpc>
                <a:spcPts val="2160"/>
              </a:lnSpc>
            </a:pPr>
            <a:r>
              <a:rPr sz="2000" spc="-10" dirty="0">
                <a:solidFill>
                  <a:srgbClr val="525389"/>
                </a:solidFill>
                <a:latin typeface="Georgia"/>
                <a:cs typeface="Georgia"/>
              </a:rPr>
              <a:t>piedra: </a:t>
            </a:r>
            <a:r>
              <a:rPr sz="2000" spc="-5" dirty="0">
                <a:solidFill>
                  <a:srgbClr val="525389"/>
                </a:solidFill>
                <a:latin typeface="Georgia"/>
                <a:cs typeface="Georgia"/>
              </a:rPr>
              <a:t>arados, </a:t>
            </a:r>
            <a:r>
              <a:rPr sz="2000" spc="-10" dirty="0">
                <a:solidFill>
                  <a:srgbClr val="525389"/>
                </a:solidFill>
                <a:latin typeface="Georgia"/>
                <a:cs typeface="Georgia"/>
              </a:rPr>
              <a:t>hoces, </a:t>
            </a:r>
            <a:r>
              <a:rPr sz="2000" spc="-5" dirty="0">
                <a:solidFill>
                  <a:srgbClr val="525389"/>
                </a:solidFill>
                <a:latin typeface="Georgia"/>
                <a:cs typeface="Georgia"/>
              </a:rPr>
              <a:t>hachas,</a:t>
            </a:r>
            <a:r>
              <a:rPr sz="2000" spc="90" dirty="0">
                <a:solidFill>
                  <a:srgbClr val="525389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525389"/>
                </a:solidFill>
                <a:latin typeface="Georgia"/>
                <a:cs typeface="Georgia"/>
              </a:rPr>
              <a:t>etc.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63" y="4072001"/>
            <a:ext cx="9141936" cy="2785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389064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5. EL</a:t>
            </a:r>
            <a:r>
              <a:rPr sz="4000" spc="-275" dirty="0"/>
              <a:t> </a:t>
            </a:r>
            <a:r>
              <a:rPr sz="4000" spc="-5" dirty="0"/>
              <a:t>NEOLÍTICO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240332" y="2274265"/>
            <a:ext cx="637857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2410" indent="-220345">
              <a:lnSpc>
                <a:spcPct val="100000"/>
              </a:lnSpc>
              <a:spcBef>
                <a:spcPts val="100"/>
              </a:spcBef>
              <a:buFont typeface="Wingdings 2"/>
              <a:buChar char=""/>
              <a:tabLst>
                <a:tab pos="233045" algn="l"/>
              </a:tabLst>
            </a:pPr>
            <a:r>
              <a:rPr sz="2400" b="1" spc="-5" dirty="0">
                <a:solidFill>
                  <a:srgbClr val="525389"/>
                </a:solidFill>
                <a:latin typeface="Georgia"/>
                <a:cs typeface="Georgia"/>
              </a:rPr>
              <a:t>Tejidos de fibras </a:t>
            </a:r>
            <a:r>
              <a:rPr sz="2400" b="1" dirty="0">
                <a:solidFill>
                  <a:srgbClr val="525389"/>
                </a:solidFill>
                <a:latin typeface="Georgia"/>
                <a:cs typeface="Georgia"/>
              </a:rPr>
              <a:t>vegetales </a:t>
            </a:r>
            <a:r>
              <a:rPr sz="2400" dirty="0">
                <a:solidFill>
                  <a:srgbClr val="525389"/>
                </a:solidFill>
                <a:latin typeface="Georgia"/>
                <a:cs typeface="Georgia"/>
              </a:rPr>
              <a:t>(lino,</a:t>
            </a:r>
            <a:r>
              <a:rPr sz="2400" spc="-95" dirty="0">
                <a:solidFill>
                  <a:srgbClr val="525389"/>
                </a:solidFill>
                <a:latin typeface="Georgia"/>
                <a:cs typeface="Georgia"/>
              </a:rPr>
              <a:t>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algodón,</a:t>
            </a:r>
            <a:endParaRPr sz="2400">
              <a:latin typeface="Georgia"/>
              <a:cs typeface="Georgia"/>
            </a:endParaRPr>
          </a:p>
          <a:p>
            <a:pPr marL="232410">
              <a:lnSpc>
                <a:spcPct val="100000"/>
              </a:lnSpc>
            </a:pP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esparto)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para realizar </a:t>
            </a:r>
            <a:r>
              <a:rPr sz="2400" dirty="0">
                <a:solidFill>
                  <a:srgbClr val="525389"/>
                </a:solidFill>
                <a:latin typeface="Georgia"/>
                <a:cs typeface="Georgia"/>
              </a:rPr>
              <a:t>ropa y</a:t>
            </a:r>
            <a:r>
              <a:rPr sz="2400" spc="65" dirty="0">
                <a:solidFill>
                  <a:srgbClr val="525389"/>
                </a:solidFill>
                <a:latin typeface="Georgia"/>
                <a:cs typeface="Georgia"/>
              </a:rPr>
              <a:t>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calzado.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3154806"/>
            <a:ext cx="9144000" cy="37031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4690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2. LA</a:t>
            </a:r>
            <a:r>
              <a:rPr sz="4000" spc="-340" dirty="0"/>
              <a:t> </a:t>
            </a:r>
            <a:r>
              <a:rPr sz="4000" spc="-25" dirty="0"/>
              <a:t>PREHISTORIA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859395" cy="286639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¿Qué periodos </a:t>
            </a:r>
            <a:r>
              <a:rPr sz="2800" b="1" spc="5" dirty="0">
                <a:latin typeface="Georgia"/>
                <a:cs typeface="Georgia"/>
              </a:rPr>
              <a:t>abarca </a:t>
            </a:r>
            <a:r>
              <a:rPr sz="2800" b="1" dirty="0">
                <a:latin typeface="Georgia"/>
                <a:cs typeface="Georgia"/>
              </a:rPr>
              <a:t>la</a:t>
            </a:r>
            <a:r>
              <a:rPr sz="2800" b="1" spc="-180" dirty="0">
                <a:latin typeface="Georgia"/>
                <a:cs typeface="Georgia"/>
              </a:rPr>
              <a:t> </a:t>
            </a:r>
            <a:r>
              <a:rPr sz="2800" b="1" dirty="0">
                <a:latin typeface="Georgia"/>
                <a:cs typeface="Georgia"/>
              </a:rPr>
              <a:t>Prehistoria?</a:t>
            </a:r>
            <a:endParaRPr sz="2800">
              <a:latin typeface="Georgia"/>
              <a:cs typeface="Georgia"/>
            </a:endParaRPr>
          </a:p>
          <a:p>
            <a:pPr marL="560705" marR="62865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Podemos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dividir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la prehistoria en dos grandes  periodos:</a:t>
            </a:r>
            <a:endParaRPr sz="2600">
              <a:latin typeface="Georgia"/>
              <a:cs typeface="Georgia"/>
            </a:endParaRPr>
          </a:p>
          <a:p>
            <a:pPr marL="826769" marR="171450" lvl="1" indent="-220345">
              <a:lnSpc>
                <a:spcPct val="100000"/>
              </a:lnSpc>
              <a:spcBef>
                <a:spcPts val="325"/>
              </a:spcBef>
              <a:buFont typeface="Wingdings 2"/>
              <a:buChar char=""/>
              <a:tabLst>
                <a:tab pos="827405" algn="l"/>
              </a:tabLst>
            </a:pPr>
            <a:r>
              <a:rPr sz="2400" b="1" spc="-5" dirty="0">
                <a:solidFill>
                  <a:srgbClr val="525389"/>
                </a:solidFill>
                <a:latin typeface="Georgia"/>
                <a:cs typeface="Georgia"/>
              </a:rPr>
              <a:t>Edad de </a:t>
            </a:r>
            <a:r>
              <a:rPr sz="2400" b="1" spc="-10" dirty="0">
                <a:solidFill>
                  <a:srgbClr val="525389"/>
                </a:solidFill>
                <a:latin typeface="Georgia"/>
                <a:cs typeface="Georgia"/>
              </a:rPr>
              <a:t>Piedra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(desde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el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5.000.000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a.C.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hasta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el  3500</a:t>
            </a:r>
            <a:r>
              <a:rPr sz="2400" spc="-15" dirty="0">
                <a:solidFill>
                  <a:srgbClr val="525389"/>
                </a:solidFill>
                <a:latin typeface="Georgia"/>
                <a:cs typeface="Georgia"/>
              </a:rPr>
              <a:t>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a.C.).</a:t>
            </a:r>
            <a:endParaRPr sz="2400">
              <a:latin typeface="Georgia"/>
              <a:cs typeface="Georgia"/>
            </a:endParaRPr>
          </a:p>
          <a:p>
            <a:pPr marL="826769" lvl="1" indent="-220345">
              <a:lnSpc>
                <a:spcPct val="100000"/>
              </a:lnSpc>
              <a:spcBef>
                <a:spcPts val="290"/>
              </a:spcBef>
              <a:buFont typeface="Wingdings 2"/>
              <a:buChar char=""/>
              <a:tabLst>
                <a:tab pos="827405" algn="l"/>
              </a:tabLst>
            </a:pPr>
            <a:r>
              <a:rPr sz="2400" b="1" spc="-5" dirty="0">
                <a:solidFill>
                  <a:srgbClr val="525389"/>
                </a:solidFill>
                <a:latin typeface="Georgia"/>
                <a:cs typeface="Georgia"/>
              </a:rPr>
              <a:t>Edad de los Metales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(desde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el 3500 a.C.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hasta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el</a:t>
            </a:r>
            <a:r>
              <a:rPr sz="2400" spc="30" dirty="0">
                <a:solidFill>
                  <a:srgbClr val="525389"/>
                </a:solidFill>
                <a:latin typeface="Georgia"/>
                <a:cs typeface="Georgia"/>
              </a:rPr>
              <a:t> </a:t>
            </a:r>
            <a:r>
              <a:rPr sz="2400" dirty="0">
                <a:solidFill>
                  <a:srgbClr val="525389"/>
                </a:solidFill>
                <a:latin typeface="Georgia"/>
                <a:cs typeface="Georgia"/>
              </a:rPr>
              <a:t>I</a:t>
            </a:r>
            <a:endParaRPr sz="2400">
              <a:latin typeface="Georgia"/>
              <a:cs typeface="Georgia"/>
            </a:endParaRPr>
          </a:p>
          <a:p>
            <a:pPr marL="826769">
              <a:lnSpc>
                <a:spcPct val="100000"/>
              </a:lnSpc>
            </a:pP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milenio</a:t>
            </a:r>
            <a:r>
              <a:rPr sz="2400" spc="-30" dirty="0">
                <a:solidFill>
                  <a:srgbClr val="525389"/>
                </a:solidFill>
                <a:latin typeface="Georgia"/>
                <a:cs typeface="Georgia"/>
              </a:rPr>
              <a:t>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a.C.).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43351" y="5021262"/>
            <a:ext cx="2486025" cy="1647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00750" y="5013325"/>
            <a:ext cx="2752725" cy="1666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389064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5. EL</a:t>
            </a:r>
            <a:r>
              <a:rPr sz="4000" spc="-275" dirty="0"/>
              <a:t> </a:t>
            </a:r>
            <a:r>
              <a:rPr sz="4000" spc="-5" dirty="0"/>
              <a:t>NEOLÍTICO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240332" y="2274265"/>
            <a:ext cx="662813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2410" marR="5080" indent="-220345">
              <a:lnSpc>
                <a:spcPct val="100000"/>
              </a:lnSpc>
              <a:spcBef>
                <a:spcPts val="100"/>
              </a:spcBef>
              <a:buFont typeface="Wingdings 2"/>
              <a:buChar char=""/>
              <a:tabLst>
                <a:tab pos="233045" algn="l"/>
              </a:tabLst>
            </a:pPr>
            <a:r>
              <a:rPr sz="2400" b="1" dirty="0">
                <a:solidFill>
                  <a:srgbClr val="525389"/>
                </a:solidFill>
                <a:latin typeface="Georgia"/>
                <a:cs typeface="Georgia"/>
              </a:rPr>
              <a:t>Cerámica </a:t>
            </a:r>
            <a:r>
              <a:rPr sz="2400" dirty="0">
                <a:solidFill>
                  <a:srgbClr val="525389"/>
                </a:solidFill>
                <a:latin typeface="Georgia"/>
                <a:cs typeface="Georgia"/>
              </a:rPr>
              <a:t>a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mano </a:t>
            </a:r>
            <a:r>
              <a:rPr sz="2400" dirty="0">
                <a:solidFill>
                  <a:srgbClr val="525389"/>
                </a:solidFill>
                <a:latin typeface="Georgia"/>
                <a:cs typeface="Georgia"/>
              </a:rPr>
              <a:t>y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cocida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con fuego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para  almacenar </a:t>
            </a:r>
            <a:r>
              <a:rPr sz="2400" dirty="0">
                <a:solidFill>
                  <a:srgbClr val="525389"/>
                </a:solidFill>
                <a:latin typeface="Georgia"/>
                <a:cs typeface="Georgia"/>
              </a:rPr>
              <a:t>y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transportar líquidos </a:t>
            </a:r>
            <a:r>
              <a:rPr sz="2400" dirty="0">
                <a:solidFill>
                  <a:srgbClr val="525389"/>
                </a:solidFill>
                <a:latin typeface="Georgia"/>
                <a:cs typeface="Georgia"/>
              </a:rPr>
              <a:t>y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alimentos. </a:t>
            </a:r>
            <a:r>
              <a:rPr sz="2400" dirty="0">
                <a:solidFill>
                  <a:srgbClr val="525389"/>
                </a:solidFill>
                <a:latin typeface="Georgia"/>
                <a:cs typeface="Georgia"/>
              </a:rPr>
              <a:t>A 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veces se</a:t>
            </a:r>
            <a:r>
              <a:rPr sz="2400" spc="-30" dirty="0">
                <a:solidFill>
                  <a:srgbClr val="525389"/>
                </a:solidFill>
                <a:latin typeface="Georgia"/>
                <a:cs typeface="Georgia"/>
              </a:rPr>
              <a:t>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decoraban.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173" y="3571875"/>
            <a:ext cx="8942250" cy="32657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389064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5. EL</a:t>
            </a:r>
            <a:r>
              <a:rPr sz="4000" spc="-275" dirty="0"/>
              <a:t> </a:t>
            </a:r>
            <a:r>
              <a:rPr sz="4000" spc="-5" dirty="0"/>
              <a:t>NEOLÍTICO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871459" cy="3703954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¿Cómo </a:t>
            </a:r>
            <a:r>
              <a:rPr sz="2800" b="1" spc="5" dirty="0">
                <a:latin typeface="Georgia"/>
                <a:cs typeface="Georgia"/>
              </a:rPr>
              <a:t>era </a:t>
            </a:r>
            <a:r>
              <a:rPr sz="2800" b="1" dirty="0">
                <a:latin typeface="Georgia"/>
                <a:cs typeface="Georgia"/>
              </a:rPr>
              <a:t>el </a:t>
            </a:r>
            <a:r>
              <a:rPr sz="2800" b="1" spc="5" dirty="0">
                <a:latin typeface="Georgia"/>
                <a:cs typeface="Georgia"/>
              </a:rPr>
              <a:t>arte del</a:t>
            </a:r>
            <a:r>
              <a:rPr sz="2800" b="1" spc="-190" dirty="0">
                <a:latin typeface="Georgia"/>
                <a:cs typeface="Georgia"/>
              </a:rPr>
              <a:t> </a:t>
            </a:r>
            <a:r>
              <a:rPr sz="2800" b="1" spc="-5" dirty="0">
                <a:latin typeface="Georgia"/>
                <a:cs typeface="Georgia"/>
              </a:rPr>
              <a:t>Neolítico?</a:t>
            </a:r>
            <a:endParaRPr sz="2800">
              <a:latin typeface="Georgia"/>
              <a:cs typeface="Georgia"/>
            </a:endParaRPr>
          </a:p>
          <a:p>
            <a:pPr marL="560705" marR="45212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Se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siguen haciendo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pinturas rupestres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en  abrigos rocosos. A diferencia de las  representaciones del Paleolítico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ahora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se hacen 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dibujos más simples 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y</a:t>
            </a:r>
            <a:r>
              <a:rPr sz="2600" b="1" spc="80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esquemáticos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.</a:t>
            </a:r>
            <a:endParaRPr sz="2600">
              <a:latin typeface="Georgia"/>
              <a:cs typeface="Georgia"/>
            </a:endParaRPr>
          </a:p>
          <a:p>
            <a:pPr marL="560705" marR="5080">
              <a:lnSpc>
                <a:spcPct val="100000"/>
              </a:lnSpc>
              <a:spcBef>
                <a:spcPts val="10"/>
              </a:spcBef>
            </a:pP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Aparecen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tanto figuras humanas como animales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utilizan sólo un color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(rojo o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negro), las escenas 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eran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caza,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recolección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danzas rituales.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Tenían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un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significado</a:t>
            </a:r>
            <a:r>
              <a:rPr sz="2600" b="1" spc="95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religioso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3619" y="714375"/>
            <a:ext cx="6945122" cy="6143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670814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6. LA </a:t>
            </a:r>
            <a:r>
              <a:rPr sz="4000" dirty="0"/>
              <a:t>EDAD </a:t>
            </a:r>
            <a:r>
              <a:rPr sz="4000" spc="5" dirty="0"/>
              <a:t>DE </a:t>
            </a:r>
            <a:r>
              <a:rPr sz="4000" spc="-5" dirty="0"/>
              <a:t>LOS</a:t>
            </a:r>
            <a:r>
              <a:rPr sz="4000" spc="-355" dirty="0"/>
              <a:t> </a:t>
            </a:r>
            <a:r>
              <a:rPr sz="4000" spc="-60" dirty="0"/>
              <a:t>METALES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623809" cy="251460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¿Qué </a:t>
            </a:r>
            <a:r>
              <a:rPr sz="2800" b="1" spc="5" dirty="0">
                <a:latin typeface="Georgia"/>
                <a:cs typeface="Georgia"/>
              </a:rPr>
              <a:t>es </a:t>
            </a:r>
            <a:r>
              <a:rPr sz="2800" b="1" dirty="0">
                <a:latin typeface="Georgia"/>
                <a:cs typeface="Georgia"/>
              </a:rPr>
              <a:t>la Edad </a:t>
            </a:r>
            <a:r>
              <a:rPr sz="2800" b="1" spc="5" dirty="0">
                <a:latin typeface="Georgia"/>
                <a:cs typeface="Georgia"/>
              </a:rPr>
              <a:t>de </a:t>
            </a:r>
            <a:r>
              <a:rPr sz="2800" b="1" spc="-5" dirty="0">
                <a:latin typeface="Georgia"/>
                <a:cs typeface="Georgia"/>
              </a:rPr>
              <a:t>los</a:t>
            </a:r>
            <a:r>
              <a:rPr sz="2800" b="1" spc="-125" dirty="0">
                <a:latin typeface="Georgia"/>
                <a:cs typeface="Georgia"/>
              </a:rPr>
              <a:t> </a:t>
            </a:r>
            <a:r>
              <a:rPr sz="2800" b="1" spc="5" dirty="0">
                <a:latin typeface="Georgia"/>
                <a:cs typeface="Georgia"/>
              </a:rPr>
              <a:t>Metales?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Es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última etapa 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la Prehistoria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se  divide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en tres períodos, marcados por la  utilización de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tres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metales distintos: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Edad del 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Cobre </a:t>
            </a:r>
            <a:r>
              <a:rPr sz="2600" dirty="0">
                <a:solidFill>
                  <a:srgbClr val="438085"/>
                </a:solidFill>
                <a:latin typeface="Georgia"/>
                <a:cs typeface="Georgia"/>
              </a:rPr>
              <a:t>(o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Calcolítico),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Edad del Bronce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La  Edad del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Hierro.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670814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6. LA </a:t>
            </a:r>
            <a:r>
              <a:rPr sz="4000" dirty="0"/>
              <a:t>EDAD </a:t>
            </a:r>
            <a:r>
              <a:rPr sz="4000" spc="5" dirty="0"/>
              <a:t>DE </a:t>
            </a:r>
            <a:r>
              <a:rPr sz="4000" spc="-5" dirty="0"/>
              <a:t>LOS</a:t>
            </a:r>
            <a:r>
              <a:rPr sz="4000" spc="-355" dirty="0"/>
              <a:t> </a:t>
            </a:r>
            <a:r>
              <a:rPr sz="4000" spc="-60" dirty="0"/>
              <a:t>METALES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733665" cy="37230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8605" marR="65532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¿Cómo </a:t>
            </a:r>
            <a:r>
              <a:rPr sz="2800" b="1" spc="5" dirty="0">
                <a:latin typeface="Georgia"/>
                <a:cs typeface="Georgia"/>
              </a:rPr>
              <a:t>era </a:t>
            </a:r>
            <a:r>
              <a:rPr sz="2800" b="1" dirty="0">
                <a:latin typeface="Georgia"/>
                <a:cs typeface="Georgia"/>
              </a:rPr>
              <a:t>el </a:t>
            </a:r>
            <a:r>
              <a:rPr sz="2800" b="1" spc="5" dirty="0">
                <a:latin typeface="Georgia"/>
                <a:cs typeface="Georgia"/>
              </a:rPr>
              <a:t>medio natural? </a:t>
            </a:r>
            <a:r>
              <a:rPr sz="2800" b="1" dirty="0">
                <a:latin typeface="Georgia"/>
                <a:cs typeface="Georgia"/>
              </a:rPr>
              <a:t>¿De</a:t>
            </a:r>
            <a:r>
              <a:rPr sz="2800" b="1" spc="-275" dirty="0">
                <a:latin typeface="Georgia"/>
                <a:cs typeface="Georgia"/>
              </a:rPr>
              <a:t> </a:t>
            </a:r>
            <a:r>
              <a:rPr sz="2800" b="1" dirty="0">
                <a:latin typeface="Georgia"/>
                <a:cs typeface="Georgia"/>
              </a:rPr>
              <a:t>qué  </a:t>
            </a:r>
            <a:r>
              <a:rPr sz="2800" b="1" spc="-5" dirty="0">
                <a:latin typeface="Georgia"/>
                <a:cs typeface="Georgia"/>
              </a:rPr>
              <a:t>vivían? </a:t>
            </a:r>
            <a:r>
              <a:rPr sz="2800" b="1" dirty="0">
                <a:latin typeface="Georgia"/>
                <a:cs typeface="Georgia"/>
              </a:rPr>
              <a:t>¿Dónde </a:t>
            </a:r>
            <a:r>
              <a:rPr sz="2800" b="1" spc="-5" dirty="0">
                <a:latin typeface="Georgia"/>
                <a:cs typeface="Georgia"/>
              </a:rPr>
              <a:t>vivían? </a:t>
            </a:r>
            <a:r>
              <a:rPr sz="2800" b="1" dirty="0">
                <a:latin typeface="Georgia"/>
                <a:cs typeface="Georgia"/>
              </a:rPr>
              <a:t>¿Cómo era </a:t>
            </a:r>
            <a:r>
              <a:rPr sz="2800" b="1" spc="-5" dirty="0">
                <a:latin typeface="Georgia"/>
                <a:cs typeface="Georgia"/>
              </a:rPr>
              <a:t>la  </a:t>
            </a:r>
            <a:r>
              <a:rPr sz="2800" b="1" dirty="0">
                <a:latin typeface="Georgia"/>
                <a:cs typeface="Georgia"/>
              </a:rPr>
              <a:t>sociedad?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300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El </a:t>
            </a:r>
            <a:r>
              <a:rPr sz="2600" b="1" spc="-15" dirty="0">
                <a:solidFill>
                  <a:srgbClr val="438085"/>
                </a:solidFill>
                <a:latin typeface="Georgia"/>
                <a:cs typeface="Georgia"/>
              </a:rPr>
              <a:t>clima 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es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suave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.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Viven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agricultura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, 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ganadería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además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del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comercio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(metales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excedente de producción). Habitan en 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poblados 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amurallados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difícil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acceso. Había una 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diferenciación social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según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cantidad de  metal que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se</a:t>
            </a:r>
            <a:r>
              <a:rPr sz="2600" spc="65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poseía.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670814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6. LA </a:t>
            </a:r>
            <a:r>
              <a:rPr sz="4000" dirty="0"/>
              <a:t>EDAD </a:t>
            </a:r>
            <a:r>
              <a:rPr sz="4000" spc="5" dirty="0"/>
              <a:t>DE </a:t>
            </a:r>
            <a:r>
              <a:rPr sz="4000" spc="-5" dirty="0"/>
              <a:t>LOS</a:t>
            </a:r>
            <a:r>
              <a:rPr sz="4000" spc="-355" dirty="0"/>
              <a:t> </a:t>
            </a:r>
            <a:r>
              <a:rPr sz="4000" spc="-60" dirty="0"/>
              <a:t>METALES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37689"/>
            <a:ext cx="7885430" cy="3853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 indent="-256540">
              <a:lnSpc>
                <a:spcPts val="2735"/>
              </a:lnSpc>
              <a:spcBef>
                <a:spcPts val="100"/>
              </a:spcBef>
              <a:buClr>
                <a:srgbClr val="9F4DA2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sz="2400" b="1" dirty="0">
                <a:latin typeface="Georgia"/>
                <a:cs typeface="Georgia"/>
              </a:rPr>
              <a:t>¿Cuáles </a:t>
            </a:r>
            <a:r>
              <a:rPr sz="2400" b="1" spc="-5" dirty="0">
                <a:latin typeface="Georgia"/>
                <a:cs typeface="Georgia"/>
              </a:rPr>
              <a:t>son las características de </a:t>
            </a:r>
            <a:r>
              <a:rPr sz="2400" b="1" dirty="0">
                <a:latin typeface="Georgia"/>
                <a:cs typeface="Georgia"/>
              </a:rPr>
              <a:t>La </a:t>
            </a:r>
            <a:r>
              <a:rPr sz="2400" b="1" spc="-5" dirty="0">
                <a:latin typeface="Georgia"/>
                <a:cs typeface="Georgia"/>
              </a:rPr>
              <a:t>Edad</a:t>
            </a:r>
            <a:r>
              <a:rPr sz="2400" b="1" spc="-145" dirty="0">
                <a:latin typeface="Georgia"/>
                <a:cs typeface="Georgia"/>
              </a:rPr>
              <a:t> </a:t>
            </a:r>
            <a:r>
              <a:rPr sz="2400" b="1" spc="-5" dirty="0">
                <a:latin typeface="Georgia"/>
                <a:cs typeface="Georgia"/>
              </a:rPr>
              <a:t>del</a:t>
            </a:r>
            <a:endParaRPr sz="2400">
              <a:latin typeface="Georgia"/>
              <a:cs typeface="Georgia"/>
            </a:endParaRPr>
          </a:p>
          <a:p>
            <a:pPr marL="268605">
              <a:lnSpc>
                <a:spcPts val="2735"/>
              </a:lnSpc>
            </a:pPr>
            <a:r>
              <a:rPr sz="2400" b="1" dirty="0">
                <a:latin typeface="Georgia"/>
                <a:cs typeface="Georgia"/>
              </a:rPr>
              <a:t>Cobre?</a:t>
            </a:r>
            <a:endParaRPr sz="2400">
              <a:latin typeface="Georgia"/>
              <a:cs typeface="Georgia"/>
            </a:endParaRPr>
          </a:p>
          <a:p>
            <a:pPr marL="560705" marR="19685" indent="-247015">
              <a:lnSpc>
                <a:spcPct val="90000"/>
              </a:lnSpc>
              <a:spcBef>
                <a:spcPts val="300"/>
              </a:spcBef>
              <a:tabLst>
                <a:tab pos="560705" algn="l"/>
              </a:tabLst>
            </a:pP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▫	El primer </a:t>
            </a:r>
            <a:r>
              <a:rPr sz="2200" spc="-5" dirty="0">
                <a:solidFill>
                  <a:srgbClr val="438085"/>
                </a:solidFill>
                <a:latin typeface="Georgia"/>
                <a:cs typeface="Georgia"/>
              </a:rPr>
              <a:t>metal que </a:t>
            </a: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se trabajó fue </a:t>
            </a:r>
            <a:r>
              <a:rPr sz="2200" spc="-10" dirty="0">
                <a:solidFill>
                  <a:srgbClr val="438085"/>
                </a:solidFill>
                <a:latin typeface="Georgia"/>
                <a:cs typeface="Georgia"/>
              </a:rPr>
              <a:t>el </a:t>
            </a:r>
            <a:r>
              <a:rPr sz="2200" spc="5" dirty="0">
                <a:solidFill>
                  <a:srgbClr val="438085"/>
                </a:solidFill>
                <a:latin typeface="Georgia"/>
                <a:cs typeface="Georgia"/>
              </a:rPr>
              <a:t>cobre y por </a:t>
            </a: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esta razón  este período se </a:t>
            </a:r>
            <a:r>
              <a:rPr sz="2200" spc="-5" dirty="0">
                <a:solidFill>
                  <a:srgbClr val="438085"/>
                </a:solidFill>
                <a:latin typeface="Georgia"/>
                <a:cs typeface="Georgia"/>
              </a:rPr>
              <a:t>llama </a:t>
            </a: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Edad del </a:t>
            </a:r>
            <a:r>
              <a:rPr sz="2200" spc="5" dirty="0">
                <a:solidFill>
                  <a:srgbClr val="438085"/>
                </a:solidFill>
                <a:latin typeface="Georgia"/>
                <a:cs typeface="Georgia"/>
              </a:rPr>
              <a:t>Cobre </a:t>
            </a: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o Calcolítico,</a:t>
            </a:r>
            <a:r>
              <a:rPr sz="2200" spc="-240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coincide  </a:t>
            </a:r>
            <a:r>
              <a:rPr sz="2200" spc="5" dirty="0">
                <a:solidFill>
                  <a:srgbClr val="438085"/>
                </a:solidFill>
                <a:latin typeface="Georgia"/>
                <a:cs typeface="Georgia"/>
              </a:rPr>
              <a:t>con </a:t>
            </a:r>
            <a:r>
              <a:rPr sz="2200" spc="-5" dirty="0">
                <a:solidFill>
                  <a:srgbClr val="438085"/>
                </a:solidFill>
                <a:latin typeface="Georgia"/>
                <a:cs typeface="Georgia"/>
              </a:rPr>
              <a:t>el desarrollo </a:t>
            </a: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sz="2200" spc="-5" dirty="0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agricultura </a:t>
            </a:r>
            <a:r>
              <a:rPr sz="2200" spc="5" dirty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sz="2200" spc="-5" dirty="0">
                <a:solidFill>
                  <a:srgbClr val="438085"/>
                </a:solidFill>
                <a:latin typeface="Georgia"/>
                <a:cs typeface="Georgia"/>
              </a:rPr>
              <a:t>la ganadería. </a:t>
            </a: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Comenzó  </a:t>
            </a:r>
            <a:r>
              <a:rPr sz="2200" spc="-5" dirty="0">
                <a:solidFill>
                  <a:srgbClr val="438085"/>
                </a:solidFill>
                <a:latin typeface="Georgia"/>
                <a:cs typeface="Georgia"/>
              </a:rPr>
              <a:t>en el </a:t>
            </a: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Próximo </a:t>
            </a:r>
            <a:r>
              <a:rPr sz="2200" spc="-5" dirty="0">
                <a:solidFill>
                  <a:srgbClr val="438085"/>
                </a:solidFill>
                <a:latin typeface="Georgia"/>
                <a:cs typeface="Georgia"/>
              </a:rPr>
              <a:t>Oriente </a:t>
            </a: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a </a:t>
            </a:r>
            <a:r>
              <a:rPr sz="2200" spc="-5" dirty="0">
                <a:solidFill>
                  <a:srgbClr val="438085"/>
                </a:solidFill>
                <a:latin typeface="Georgia"/>
                <a:cs typeface="Georgia"/>
              </a:rPr>
              <a:t>mediados </a:t>
            </a: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del </a:t>
            </a:r>
            <a:r>
              <a:rPr sz="2200" spc="5" dirty="0">
                <a:solidFill>
                  <a:srgbClr val="438085"/>
                </a:solidFill>
                <a:latin typeface="Georgia"/>
                <a:cs typeface="Georgia"/>
              </a:rPr>
              <a:t>V </a:t>
            </a:r>
            <a:r>
              <a:rPr sz="2200" spc="-5" dirty="0">
                <a:solidFill>
                  <a:srgbClr val="438085"/>
                </a:solidFill>
                <a:latin typeface="Georgia"/>
                <a:cs typeface="Georgia"/>
              </a:rPr>
              <a:t>milenio</a:t>
            </a:r>
            <a:r>
              <a:rPr sz="2200" spc="-135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200" spc="-5" dirty="0">
                <a:solidFill>
                  <a:srgbClr val="438085"/>
                </a:solidFill>
                <a:latin typeface="Georgia"/>
                <a:cs typeface="Georgia"/>
              </a:rPr>
              <a:t>a.C.</a:t>
            </a:r>
            <a:endParaRPr sz="2200">
              <a:latin typeface="Georgia"/>
              <a:cs typeface="Georgia"/>
            </a:endParaRPr>
          </a:p>
          <a:p>
            <a:pPr marL="560705" marR="5080" indent="-247015">
              <a:lnSpc>
                <a:spcPct val="90100"/>
              </a:lnSpc>
              <a:spcBef>
                <a:spcPts val="309"/>
              </a:spcBef>
              <a:tabLst>
                <a:tab pos="560705" algn="l"/>
              </a:tabLst>
            </a:pP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▫	Debido a </a:t>
            </a:r>
            <a:r>
              <a:rPr sz="2200" spc="-5" dirty="0">
                <a:solidFill>
                  <a:srgbClr val="438085"/>
                </a:solidFill>
                <a:latin typeface="Georgia"/>
                <a:cs typeface="Georgia"/>
              </a:rPr>
              <a:t>que </a:t>
            </a:r>
            <a:r>
              <a:rPr sz="2200" spc="-10" dirty="0">
                <a:solidFill>
                  <a:srgbClr val="438085"/>
                </a:solidFill>
                <a:latin typeface="Georgia"/>
                <a:cs typeface="Georgia"/>
              </a:rPr>
              <a:t>el </a:t>
            </a:r>
            <a:r>
              <a:rPr sz="2200" spc="5" dirty="0">
                <a:solidFill>
                  <a:srgbClr val="438085"/>
                </a:solidFill>
                <a:latin typeface="Georgia"/>
                <a:cs typeface="Georgia"/>
              </a:rPr>
              <a:t>cobre </a:t>
            </a: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era </a:t>
            </a:r>
            <a:r>
              <a:rPr sz="2200" spc="-5" dirty="0">
                <a:solidFill>
                  <a:srgbClr val="438085"/>
                </a:solidFill>
                <a:latin typeface="Georgia"/>
                <a:cs typeface="Georgia"/>
              </a:rPr>
              <a:t>apenas </a:t>
            </a: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más </a:t>
            </a:r>
            <a:r>
              <a:rPr sz="2200" spc="-5" dirty="0">
                <a:solidFill>
                  <a:srgbClr val="438085"/>
                </a:solidFill>
                <a:latin typeface="Georgia"/>
                <a:cs typeface="Georgia"/>
              </a:rPr>
              <a:t>resistente que la  </a:t>
            </a: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piedra, </a:t>
            </a:r>
            <a:r>
              <a:rPr sz="2200" spc="-5" dirty="0">
                <a:solidFill>
                  <a:srgbClr val="438085"/>
                </a:solidFill>
                <a:latin typeface="Georgia"/>
                <a:cs typeface="Georgia"/>
              </a:rPr>
              <a:t>no </a:t>
            </a: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pudo sustituirla </a:t>
            </a:r>
            <a:r>
              <a:rPr sz="2200" spc="-5" dirty="0">
                <a:solidFill>
                  <a:srgbClr val="438085"/>
                </a:solidFill>
                <a:latin typeface="Georgia"/>
                <a:cs typeface="Georgia"/>
              </a:rPr>
              <a:t>en </a:t>
            </a: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los trabajos agrícolas, </a:t>
            </a:r>
            <a:r>
              <a:rPr sz="2200" spc="5" dirty="0">
                <a:solidFill>
                  <a:srgbClr val="438085"/>
                </a:solidFill>
                <a:latin typeface="Georgia"/>
                <a:cs typeface="Georgia"/>
              </a:rPr>
              <a:t>por</a:t>
            </a:r>
            <a:r>
              <a:rPr sz="2200" spc="-320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200" spc="-5" dirty="0">
                <a:solidFill>
                  <a:srgbClr val="438085"/>
                </a:solidFill>
                <a:latin typeface="Georgia"/>
                <a:cs typeface="Georgia"/>
              </a:rPr>
              <a:t>esa  </a:t>
            </a:r>
            <a:r>
              <a:rPr sz="2200" spc="5" dirty="0">
                <a:solidFill>
                  <a:srgbClr val="438085"/>
                </a:solidFill>
                <a:latin typeface="Georgia"/>
                <a:cs typeface="Georgia"/>
              </a:rPr>
              <a:t>razón </a:t>
            </a: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se siguieron utilizando herramientas de piedra y  madera.</a:t>
            </a:r>
            <a:endParaRPr sz="2200">
              <a:latin typeface="Georgia"/>
              <a:cs typeface="Georgia"/>
            </a:endParaRPr>
          </a:p>
          <a:p>
            <a:pPr marL="314325">
              <a:lnSpc>
                <a:spcPts val="2510"/>
              </a:lnSpc>
              <a:spcBef>
                <a:spcPts val="20"/>
              </a:spcBef>
              <a:tabLst>
                <a:tab pos="560705" algn="l"/>
              </a:tabLst>
            </a:pP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▫	Desde Anatolia, Siria, Mesopotamia e Irán, </a:t>
            </a:r>
            <a:r>
              <a:rPr sz="2200" spc="-5" dirty="0">
                <a:solidFill>
                  <a:srgbClr val="438085"/>
                </a:solidFill>
                <a:latin typeface="Georgia"/>
                <a:cs typeface="Georgia"/>
              </a:rPr>
              <a:t>el </a:t>
            </a: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trabajo de</a:t>
            </a:r>
            <a:r>
              <a:rPr sz="2200" spc="-254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los</a:t>
            </a:r>
            <a:endParaRPr sz="2200">
              <a:latin typeface="Georgia"/>
              <a:cs typeface="Georgia"/>
            </a:endParaRPr>
          </a:p>
          <a:p>
            <a:pPr marL="560705">
              <a:lnSpc>
                <a:spcPts val="2510"/>
              </a:lnSpc>
            </a:pPr>
            <a:r>
              <a:rPr sz="2200" spc="-5" dirty="0">
                <a:solidFill>
                  <a:srgbClr val="438085"/>
                </a:solidFill>
                <a:latin typeface="Georgia"/>
                <a:cs typeface="Georgia"/>
              </a:rPr>
              <a:t>metales </a:t>
            </a: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se fue </a:t>
            </a:r>
            <a:r>
              <a:rPr sz="2200" spc="-5" dirty="0">
                <a:solidFill>
                  <a:srgbClr val="438085"/>
                </a:solidFill>
                <a:latin typeface="Georgia"/>
                <a:cs typeface="Georgia"/>
              </a:rPr>
              <a:t>difundiendo </a:t>
            </a:r>
            <a:r>
              <a:rPr sz="2200" dirty="0">
                <a:solidFill>
                  <a:srgbClr val="438085"/>
                </a:solidFill>
                <a:latin typeface="Georgia"/>
                <a:cs typeface="Georgia"/>
              </a:rPr>
              <a:t>hacia </a:t>
            </a:r>
            <a:r>
              <a:rPr sz="2200" spc="-5" dirty="0">
                <a:solidFill>
                  <a:srgbClr val="438085"/>
                </a:solidFill>
                <a:latin typeface="Georgia"/>
                <a:cs typeface="Georgia"/>
              </a:rPr>
              <a:t>el</a:t>
            </a:r>
            <a:r>
              <a:rPr sz="2200" spc="-130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200" spc="-5" dirty="0">
                <a:solidFill>
                  <a:srgbClr val="438085"/>
                </a:solidFill>
                <a:latin typeface="Georgia"/>
                <a:cs typeface="Georgia"/>
              </a:rPr>
              <a:t>Mediterráneo.</a:t>
            </a:r>
            <a:endParaRPr sz="22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670814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6. LA </a:t>
            </a:r>
            <a:r>
              <a:rPr sz="4000" dirty="0"/>
              <a:t>EDAD </a:t>
            </a:r>
            <a:r>
              <a:rPr sz="4000" spc="5" dirty="0"/>
              <a:t>DE </a:t>
            </a:r>
            <a:r>
              <a:rPr sz="4000" spc="-5" dirty="0"/>
              <a:t>LOS</a:t>
            </a:r>
            <a:r>
              <a:rPr sz="4000" spc="-355" dirty="0"/>
              <a:t> </a:t>
            </a:r>
            <a:r>
              <a:rPr sz="4000" spc="-60" dirty="0"/>
              <a:t>METALES</a:t>
            </a:r>
            <a:endParaRPr sz="4000"/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20675" marR="508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321945" algn="l"/>
              </a:tabLst>
            </a:pPr>
            <a:r>
              <a:rPr dirty="0"/>
              <a:t>¿Cuáles son las características </a:t>
            </a:r>
            <a:r>
              <a:rPr spc="5" dirty="0"/>
              <a:t>de La</a:t>
            </a:r>
            <a:r>
              <a:rPr spc="-280" dirty="0"/>
              <a:t> </a:t>
            </a:r>
            <a:r>
              <a:rPr dirty="0"/>
              <a:t>Edad  </a:t>
            </a:r>
            <a:r>
              <a:rPr spc="5" dirty="0"/>
              <a:t>de</a:t>
            </a:r>
            <a:r>
              <a:rPr spc="-45" dirty="0"/>
              <a:t> </a:t>
            </a:r>
            <a:r>
              <a:rPr dirty="0"/>
              <a:t>Bronce?</a:t>
            </a:r>
          </a:p>
          <a:p>
            <a:pPr marL="612775" marR="25400" indent="-247015">
              <a:lnSpc>
                <a:spcPct val="100000"/>
              </a:lnSpc>
              <a:spcBef>
                <a:spcPts val="295"/>
              </a:spcBef>
              <a:tabLst>
                <a:tab pos="613410" algn="l"/>
              </a:tabLst>
            </a:pPr>
            <a:r>
              <a:rPr sz="2600" b="0" spc="-5" dirty="0">
                <a:solidFill>
                  <a:srgbClr val="438085"/>
                </a:solidFill>
                <a:latin typeface="Georgia"/>
                <a:cs typeface="Georgia"/>
              </a:rPr>
              <a:t>▫	El </a:t>
            </a:r>
            <a:r>
              <a:rPr sz="2600" b="0" spc="-15" dirty="0">
                <a:solidFill>
                  <a:srgbClr val="438085"/>
                </a:solidFill>
                <a:latin typeface="Georgia"/>
                <a:cs typeface="Georgia"/>
              </a:rPr>
              <a:t>trabajo </a:t>
            </a:r>
            <a:r>
              <a:rPr sz="2600" b="0" spc="-10" dirty="0">
                <a:solidFill>
                  <a:srgbClr val="438085"/>
                </a:solidFill>
                <a:latin typeface="Georgia"/>
                <a:cs typeface="Georgia"/>
              </a:rPr>
              <a:t>del bronce (aleación de cobre </a:t>
            </a:r>
            <a:r>
              <a:rPr sz="2600" b="0" spc="-5" dirty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sz="2600" b="0" spc="-10" dirty="0">
                <a:solidFill>
                  <a:srgbClr val="438085"/>
                </a:solidFill>
                <a:latin typeface="Georgia"/>
                <a:cs typeface="Georgia"/>
              </a:rPr>
              <a:t>estaño)  se </a:t>
            </a:r>
            <a:r>
              <a:rPr sz="2600" b="0" spc="-5" dirty="0">
                <a:solidFill>
                  <a:srgbClr val="438085"/>
                </a:solidFill>
                <a:latin typeface="Georgia"/>
                <a:cs typeface="Georgia"/>
              </a:rPr>
              <a:t>inició a </a:t>
            </a:r>
            <a:r>
              <a:rPr sz="2600" b="0" spc="-10" dirty="0">
                <a:solidFill>
                  <a:srgbClr val="438085"/>
                </a:solidFill>
                <a:latin typeface="Georgia"/>
                <a:cs typeface="Georgia"/>
              </a:rPr>
              <a:t>mediados del IV </a:t>
            </a:r>
            <a:r>
              <a:rPr sz="2600" b="0" spc="-5" dirty="0">
                <a:solidFill>
                  <a:srgbClr val="438085"/>
                </a:solidFill>
                <a:latin typeface="Georgia"/>
                <a:cs typeface="Georgia"/>
              </a:rPr>
              <a:t>milenio </a:t>
            </a:r>
            <a:r>
              <a:rPr sz="2600" b="0" spc="-10" dirty="0">
                <a:solidFill>
                  <a:srgbClr val="438085"/>
                </a:solidFill>
                <a:latin typeface="Georgia"/>
                <a:cs typeface="Georgia"/>
              </a:rPr>
              <a:t>a.C., en zonas  del </a:t>
            </a:r>
            <a:r>
              <a:rPr sz="2600" b="0" spc="-5" dirty="0">
                <a:solidFill>
                  <a:srgbClr val="438085"/>
                </a:solidFill>
                <a:latin typeface="Georgia"/>
                <a:cs typeface="Georgia"/>
              </a:rPr>
              <a:t>Próximo </a:t>
            </a:r>
            <a:r>
              <a:rPr sz="2600" b="0" spc="-10" dirty="0">
                <a:solidFill>
                  <a:srgbClr val="438085"/>
                </a:solidFill>
                <a:latin typeface="Georgia"/>
                <a:cs typeface="Georgia"/>
              </a:rPr>
              <a:t>Oriente que ya </a:t>
            </a:r>
            <a:r>
              <a:rPr sz="2600" b="0" spc="-15" dirty="0">
                <a:solidFill>
                  <a:srgbClr val="438085"/>
                </a:solidFill>
                <a:latin typeface="Georgia"/>
                <a:cs typeface="Georgia"/>
              </a:rPr>
              <a:t>habían </a:t>
            </a:r>
            <a:r>
              <a:rPr sz="2600" b="0" spc="-10" dirty="0">
                <a:solidFill>
                  <a:srgbClr val="438085"/>
                </a:solidFill>
                <a:latin typeface="Georgia"/>
                <a:cs typeface="Georgia"/>
              </a:rPr>
              <a:t>inventado la  escritura. Pero </a:t>
            </a:r>
            <a:r>
              <a:rPr sz="2600" b="0" spc="-5" dirty="0">
                <a:solidFill>
                  <a:srgbClr val="438085"/>
                </a:solidFill>
                <a:latin typeface="Georgia"/>
                <a:cs typeface="Georgia"/>
              </a:rPr>
              <a:t>la difusión </a:t>
            </a:r>
            <a:r>
              <a:rPr sz="2600" b="0" spc="-10" dirty="0">
                <a:solidFill>
                  <a:srgbClr val="438085"/>
                </a:solidFill>
                <a:latin typeface="Georgia"/>
                <a:cs typeface="Georgia"/>
              </a:rPr>
              <a:t>del bronce </a:t>
            </a:r>
            <a:r>
              <a:rPr sz="2600" b="0" spc="-5" dirty="0">
                <a:solidFill>
                  <a:srgbClr val="438085"/>
                </a:solidFill>
                <a:latin typeface="Georgia"/>
                <a:cs typeface="Georgia"/>
              </a:rPr>
              <a:t>no </a:t>
            </a:r>
            <a:r>
              <a:rPr sz="2600" b="0" spc="-10" dirty="0">
                <a:solidFill>
                  <a:srgbClr val="438085"/>
                </a:solidFill>
                <a:latin typeface="Georgia"/>
                <a:cs typeface="Georgia"/>
              </a:rPr>
              <a:t>fue  acompañada de la difusión de la escritura, por ello  en </a:t>
            </a:r>
            <a:r>
              <a:rPr sz="2600" b="0" spc="-15" dirty="0">
                <a:solidFill>
                  <a:srgbClr val="438085"/>
                </a:solidFill>
                <a:latin typeface="Georgia"/>
                <a:cs typeface="Georgia"/>
              </a:rPr>
              <a:t>muchas </a:t>
            </a:r>
            <a:r>
              <a:rPr sz="2600" b="0" spc="-10" dirty="0">
                <a:solidFill>
                  <a:srgbClr val="438085"/>
                </a:solidFill>
                <a:latin typeface="Georgia"/>
                <a:cs typeface="Georgia"/>
              </a:rPr>
              <a:t>zonas de Europa que aprendieron el  uso del bronce siguieron en la</a:t>
            </a:r>
            <a:r>
              <a:rPr sz="2600" b="0" spc="125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b="0" spc="-10" dirty="0">
                <a:solidFill>
                  <a:srgbClr val="438085"/>
                </a:solidFill>
                <a:latin typeface="Georgia"/>
                <a:cs typeface="Georgia"/>
              </a:rPr>
              <a:t>Prehistoria.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670814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6. LA </a:t>
            </a:r>
            <a:r>
              <a:rPr sz="4000" dirty="0"/>
              <a:t>EDAD </a:t>
            </a:r>
            <a:r>
              <a:rPr sz="4000" spc="5" dirty="0"/>
              <a:t>DE </a:t>
            </a:r>
            <a:r>
              <a:rPr sz="4000" spc="-5" dirty="0"/>
              <a:t>LOS</a:t>
            </a:r>
            <a:r>
              <a:rPr sz="4000" spc="-355" dirty="0"/>
              <a:t> </a:t>
            </a:r>
            <a:r>
              <a:rPr sz="4000" spc="-60" dirty="0"/>
              <a:t>METALES</a:t>
            </a:r>
            <a:endParaRPr sz="4000"/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20675" marR="508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321945" algn="l"/>
              </a:tabLst>
            </a:pPr>
            <a:r>
              <a:rPr dirty="0"/>
              <a:t>¿Cuáles son las características </a:t>
            </a:r>
            <a:r>
              <a:rPr spc="5" dirty="0"/>
              <a:t>de La</a:t>
            </a:r>
            <a:r>
              <a:rPr spc="-280" dirty="0"/>
              <a:t> </a:t>
            </a:r>
            <a:r>
              <a:rPr dirty="0"/>
              <a:t>Edad  </a:t>
            </a:r>
            <a:r>
              <a:rPr spc="5" dirty="0"/>
              <a:t>de</a:t>
            </a:r>
            <a:r>
              <a:rPr spc="-45" dirty="0"/>
              <a:t> </a:t>
            </a:r>
            <a:r>
              <a:rPr spc="-5" dirty="0"/>
              <a:t>Hierro?</a:t>
            </a:r>
          </a:p>
          <a:p>
            <a:pPr marL="612775" marR="13970" indent="-247015">
              <a:lnSpc>
                <a:spcPct val="100000"/>
              </a:lnSpc>
              <a:spcBef>
                <a:spcPts val="295"/>
              </a:spcBef>
              <a:tabLst>
                <a:tab pos="613410" algn="l"/>
              </a:tabLst>
            </a:pPr>
            <a:r>
              <a:rPr sz="2600" b="0" spc="-5" dirty="0">
                <a:solidFill>
                  <a:srgbClr val="438085"/>
                </a:solidFill>
                <a:latin typeface="Georgia"/>
                <a:cs typeface="Georgia"/>
              </a:rPr>
              <a:t>▫	Se inició a principios </a:t>
            </a:r>
            <a:r>
              <a:rPr sz="2600" b="0" spc="-10" dirty="0">
                <a:solidFill>
                  <a:srgbClr val="438085"/>
                </a:solidFill>
                <a:latin typeface="Georgia"/>
                <a:cs typeface="Georgia"/>
              </a:rPr>
              <a:t>del </a:t>
            </a:r>
            <a:r>
              <a:rPr sz="2600" b="0" spc="-5" dirty="0">
                <a:solidFill>
                  <a:srgbClr val="438085"/>
                </a:solidFill>
                <a:latin typeface="Georgia"/>
                <a:cs typeface="Georgia"/>
              </a:rPr>
              <a:t>II </a:t>
            </a:r>
            <a:r>
              <a:rPr sz="2600" b="0" spc="-10" dirty="0">
                <a:solidFill>
                  <a:srgbClr val="438085"/>
                </a:solidFill>
                <a:latin typeface="Georgia"/>
                <a:cs typeface="Georgia"/>
              </a:rPr>
              <a:t>milenio antes de Cristo  en las tribus del </a:t>
            </a:r>
            <a:r>
              <a:rPr sz="2600" b="0" spc="-15" dirty="0">
                <a:solidFill>
                  <a:srgbClr val="438085"/>
                </a:solidFill>
                <a:latin typeface="Georgia"/>
                <a:cs typeface="Georgia"/>
              </a:rPr>
              <a:t>Cáucaso </a:t>
            </a:r>
            <a:r>
              <a:rPr sz="2600" b="0" spc="-5" dirty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sz="2600" b="0" spc="-10" dirty="0">
                <a:solidFill>
                  <a:srgbClr val="438085"/>
                </a:solidFill>
                <a:latin typeface="Georgia"/>
                <a:cs typeface="Georgia"/>
              </a:rPr>
              <a:t>del Asia </a:t>
            </a:r>
            <a:r>
              <a:rPr sz="2600" b="0" spc="-15" dirty="0">
                <a:solidFill>
                  <a:srgbClr val="438085"/>
                </a:solidFill>
                <a:latin typeface="Georgia"/>
                <a:cs typeface="Georgia"/>
              </a:rPr>
              <a:t>Central. </a:t>
            </a:r>
            <a:r>
              <a:rPr sz="2600" b="0" spc="-5" dirty="0">
                <a:solidFill>
                  <a:srgbClr val="438085"/>
                </a:solidFill>
                <a:latin typeface="Georgia"/>
                <a:cs typeface="Georgia"/>
              </a:rPr>
              <a:t>El  </a:t>
            </a:r>
            <a:r>
              <a:rPr sz="2600" b="0" spc="-10" dirty="0">
                <a:solidFill>
                  <a:srgbClr val="438085"/>
                </a:solidFill>
                <a:latin typeface="Georgia"/>
                <a:cs typeface="Georgia"/>
              </a:rPr>
              <a:t>hierro </a:t>
            </a:r>
            <a:r>
              <a:rPr sz="2600" b="0" spc="-15" dirty="0">
                <a:solidFill>
                  <a:srgbClr val="438085"/>
                </a:solidFill>
                <a:latin typeface="Georgia"/>
                <a:cs typeface="Georgia"/>
              </a:rPr>
              <a:t>era </a:t>
            </a:r>
            <a:r>
              <a:rPr sz="2600" b="0" spc="-10" dirty="0">
                <a:solidFill>
                  <a:srgbClr val="438085"/>
                </a:solidFill>
                <a:latin typeface="Georgia"/>
                <a:cs typeface="Georgia"/>
              </a:rPr>
              <a:t>un metal </a:t>
            </a:r>
            <a:r>
              <a:rPr sz="2600" b="0" spc="-5" dirty="0">
                <a:solidFill>
                  <a:srgbClr val="438085"/>
                </a:solidFill>
                <a:latin typeface="Georgia"/>
                <a:cs typeface="Georgia"/>
              </a:rPr>
              <a:t>mucho </a:t>
            </a:r>
            <a:r>
              <a:rPr sz="2600" b="0" spc="-10" dirty="0">
                <a:solidFill>
                  <a:srgbClr val="438085"/>
                </a:solidFill>
                <a:latin typeface="Georgia"/>
                <a:cs typeface="Georgia"/>
              </a:rPr>
              <a:t>más duro </a:t>
            </a:r>
            <a:r>
              <a:rPr sz="2600" b="0" spc="-5" dirty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sz="2600" b="0" spc="-15" dirty="0">
                <a:solidFill>
                  <a:srgbClr val="438085"/>
                </a:solidFill>
                <a:latin typeface="Georgia"/>
                <a:cs typeface="Georgia"/>
              </a:rPr>
              <a:t>duradero  </a:t>
            </a:r>
            <a:r>
              <a:rPr sz="2600" b="0" spc="-10" dirty="0">
                <a:solidFill>
                  <a:srgbClr val="438085"/>
                </a:solidFill>
                <a:latin typeface="Georgia"/>
                <a:cs typeface="Georgia"/>
              </a:rPr>
              <a:t>que </a:t>
            </a:r>
            <a:r>
              <a:rPr sz="2600" b="0" spc="-5" dirty="0">
                <a:solidFill>
                  <a:srgbClr val="438085"/>
                </a:solidFill>
                <a:latin typeface="Georgia"/>
                <a:cs typeface="Georgia"/>
              </a:rPr>
              <a:t>el </a:t>
            </a:r>
            <a:r>
              <a:rPr sz="2600" b="0" spc="-10" dirty="0">
                <a:solidFill>
                  <a:srgbClr val="438085"/>
                </a:solidFill>
                <a:latin typeface="Georgia"/>
                <a:cs typeface="Georgia"/>
              </a:rPr>
              <a:t>bronce, pero también </a:t>
            </a:r>
            <a:r>
              <a:rPr sz="2600" b="0" spc="-5" dirty="0">
                <a:solidFill>
                  <a:srgbClr val="438085"/>
                </a:solidFill>
                <a:latin typeface="Georgia"/>
                <a:cs typeface="Georgia"/>
              </a:rPr>
              <a:t>necesita </a:t>
            </a:r>
            <a:r>
              <a:rPr sz="2600" b="0" spc="-10" dirty="0">
                <a:solidFill>
                  <a:srgbClr val="438085"/>
                </a:solidFill>
                <a:latin typeface="Georgia"/>
                <a:cs typeface="Georgia"/>
              </a:rPr>
              <a:t>unas  </a:t>
            </a:r>
            <a:r>
              <a:rPr sz="2600" b="0" spc="-15" dirty="0">
                <a:solidFill>
                  <a:srgbClr val="438085"/>
                </a:solidFill>
                <a:latin typeface="Georgia"/>
                <a:cs typeface="Georgia"/>
              </a:rPr>
              <a:t>temperaturas </a:t>
            </a:r>
            <a:r>
              <a:rPr sz="2600" b="0" spc="-5" dirty="0">
                <a:solidFill>
                  <a:srgbClr val="438085"/>
                </a:solidFill>
                <a:latin typeface="Georgia"/>
                <a:cs typeface="Georgia"/>
              </a:rPr>
              <a:t>mucho </a:t>
            </a:r>
            <a:r>
              <a:rPr sz="2600" b="0" spc="-10" dirty="0">
                <a:solidFill>
                  <a:srgbClr val="438085"/>
                </a:solidFill>
                <a:latin typeface="Georgia"/>
                <a:cs typeface="Georgia"/>
              </a:rPr>
              <a:t>mayores para </a:t>
            </a:r>
            <a:r>
              <a:rPr sz="2600" b="0" spc="-5" dirty="0">
                <a:solidFill>
                  <a:srgbClr val="438085"/>
                </a:solidFill>
                <a:latin typeface="Georgia"/>
                <a:cs typeface="Georgia"/>
              </a:rPr>
              <a:t>su</a:t>
            </a:r>
            <a:r>
              <a:rPr sz="2600" b="0" spc="204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b="0" spc="-10" dirty="0">
                <a:solidFill>
                  <a:srgbClr val="438085"/>
                </a:solidFill>
                <a:latin typeface="Georgia"/>
                <a:cs typeface="Georgia"/>
              </a:rPr>
              <a:t>fundición.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670814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6. LA </a:t>
            </a:r>
            <a:r>
              <a:rPr sz="4000" dirty="0"/>
              <a:t>EDAD </a:t>
            </a:r>
            <a:r>
              <a:rPr sz="4000" spc="5" dirty="0"/>
              <a:t>DE </a:t>
            </a:r>
            <a:r>
              <a:rPr sz="4000" spc="-5" dirty="0"/>
              <a:t>LOS</a:t>
            </a:r>
            <a:r>
              <a:rPr sz="4000" spc="-355" dirty="0"/>
              <a:t> </a:t>
            </a:r>
            <a:r>
              <a:rPr sz="4000" spc="-60" dirty="0"/>
              <a:t>METALES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800340" cy="32213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8605" marR="141605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¿Cuáles </a:t>
            </a:r>
            <a:r>
              <a:rPr sz="2800" b="1" spc="-5" dirty="0">
                <a:latin typeface="Georgia"/>
                <a:cs typeface="Georgia"/>
              </a:rPr>
              <a:t>fueron </a:t>
            </a:r>
            <a:r>
              <a:rPr sz="2800" b="1" dirty="0">
                <a:latin typeface="Georgia"/>
                <a:cs typeface="Georgia"/>
              </a:rPr>
              <a:t>las nuevas técnicas </a:t>
            </a:r>
            <a:r>
              <a:rPr sz="2800" b="1" spc="5" dirty="0">
                <a:latin typeface="Georgia"/>
                <a:cs typeface="Georgia"/>
              </a:rPr>
              <a:t>en</a:t>
            </a:r>
            <a:r>
              <a:rPr sz="2800" b="1" spc="-204" dirty="0">
                <a:latin typeface="Georgia"/>
                <a:cs typeface="Georgia"/>
              </a:rPr>
              <a:t> </a:t>
            </a:r>
            <a:r>
              <a:rPr sz="2800" b="1" spc="5" dirty="0">
                <a:latin typeface="Georgia"/>
                <a:cs typeface="Georgia"/>
              </a:rPr>
              <a:t>La  </a:t>
            </a:r>
            <a:r>
              <a:rPr sz="2800" b="1" dirty="0">
                <a:latin typeface="Georgia"/>
                <a:cs typeface="Georgia"/>
              </a:rPr>
              <a:t>Edad </a:t>
            </a:r>
            <a:r>
              <a:rPr sz="2800" b="1" spc="5" dirty="0">
                <a:latin typeface="Georgia"/>
                <a:cs typeface="Georgia"/>
              </a:rPr>
              <a:t>de </a:t>
            </a:r>
            <a:r>
              <a:rPr sz="2800" b="1" spc="-5" dirty="0">
                <a:latin typeface="Georgia"/>
                <a:cs typeface="Georgia"/>
              </a:rPr>
              <a:t>los</a:t>
            </a:r>
            <a:r>
              <a:rPr sz="2800" b="1" spc="-65" dirty="0">
                <a:latin typeface="Georgia"/>
                <a:cs typeface="Georgia"/>
              </a:rPr>
              <a:t> </a:t>
            </a:r>
            <a:r>
              <a:rPr sz="2800" b="1" dirty="0">
                <a:latin typeface="Georgia"/>
                <a:cs typeface="Georgia"/>
              </a:rPr>
              <a:t>Metales?</a:t>
            </a:r>
            <a:endParaRPr sz="2800">
              <a:latin typeface="Georgia"/>
              <a:cs typeface="Georgia"/>
            </a:endParaRPr>
          </a:p>
          <a:p>
            <a:pPr marL="31432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Aparecen:</a:t>
            </a:r>
            <a:endParaRPr sz="2600">
              <a:latin typeface="Georgia"/>
              <a:cs typeface="Georgia"/>
            </a:endParaRPr>
          </a:p>
          <a:p>
            <a:pPr marL="826769" marR="5080" lvl="1" indent="-220345">
              <a:lnSpc>
                <a:spcPct val="100000"/>
              </a:lnSpc>
              <a:spcBef>
                <a:spcPts val="325"/>
              </a:spcBef>
              <a:buFont typeface="Wingdings 2"/>
              <a:buChar char=""/>
              <a:tabLst>
                <a:tab pos="827405" algn="l"/>
              </a:tabLst>
            </a:pP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La </a:t>
            </a:r>
            <a:r>
              <a:rPr sz="2400" b="1" dirty="0">
                <a:solidFill>
                  <a:srgbClr val="525389"/>
                </a:solidFill>
                <a:latin typeface="Georgia"/>
                <a:cs typeface="Georgia"/>
              </a:rPr>
              <a:t>metalurgia</a:t>
            </a:r>
            <a:r>
              <a:rPr sz="2400" dirty="0">
                <a:solidFill>
                  <a:srgbClr val="525389"/>
                </a:solidFill>
                <a:latin typeface="Georgia"/>
                <a:cs typeface="Georgia"/>
              </a:rPr>
              <a:t>: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técnica </a:t>
            </a:r>
            <a:r>
              <a:rPr sz="2400" dirty="0">
                <a:solidFill>
                  <a:srgbClr val="525389"/>
                </a:solidFill>
                <a:latin typeface="Georgia"/>
                <a:cs typeface="Georgia"/>
              </a:rPr>
              <a:t>que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abarca </a:t>
            </a:r>
            <a:r>
              <a:rPr sz="2400" dirty="0">
                <a:solidFill>
                  <a:srgbClr val="525389"/>
                </a:solidFill>
                <a:latin typeface="Georgia"/>
                <a:cs typeface="Georgia"/>
              </a:rPr>
              <a:t>la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extracción de  </a:t>
            </a:r>
            <a:r>
              <a:rPr sz="2400" dirty="0">
                <a:solidFill>
                  <a:srgbClr val="525389"/>
                </a:solidFill>
                <a:latin typeface="Georgia"/>
                <a:cs typeface="Georgia"/>
              </a:rPr>
              <a:t>los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metales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de </a:t>
            </a:r>
            <a:r>
              <a:rPr sz="2400" dirty="0">
                <a:solidFill>
                  <a:srgbClr val="525389"/>
                </a:solidFill>
                <a:latin typeface="Georgia"/>
                <a:cs typeface="Georgia"/>
              </a:rPr>
              <a:t>los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minerales </a:t>
            </a:r>
            <a:r>
              <a:rPr sz="2400" dirty="0">
                <a:solidFill>
                  <a:srgbClr val="525389"/>
                </a:solidFill>
                <a:latin typeface="Georgia"/>
                <a:cs typeface="Georgia"/>
              </a:rPr>
              <a:t>que los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contienen, así 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como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su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tratamiento </a:t>
            </a:r>
            <a:r>
              <a:rPr sz="2400" dirty="0">
                <a:solidFill>
                  <a:srgbClr val="525389"/>
                </a:solidFill>
                <a:latin typeface="Georgia"/>
                <a:cs typeface="Georgia"/>
              </a:rPr>
              <a:t>y</a:t>
            </a:r>
            <a:r>
              <a:rPr sz="2400" spc="-25" dirty="0">
                <a:solidFill>
                  <a:srgbClr val="525389"/>
                </a:solidFill>
                <a:latin typeface="Georgia"/>
                <a:cs typeface="Georgia"/>
              </a:rPr>
              <a:t>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elaboración.</a:t>
            </a:r>
            <a:endParaRPr sz="2400">
              <a:latin typeface="Georgia"/>
              <a:cs typeface="Georgia"/>
            </a:endParaRPr>
          </a:p>
          <a:p>
            <a:pPr marL="826769" marR="6985" lvl="1" indent="-220345">
              <a:lnSpc>
                <a:spcPct val="100000"/>
              </a:lnSpc>
              <a:spcBef>
                <a:spcPts val="290"/>
              </a:spcBef>
              <a:buFont typeface="Wingdings 2"/>
              <a:buChar char=""/>
              <a:tabLst>
                <a:tab pos="827405" algn="l"/>
              </a:tabLst>
            </a:pPr>
            <a:r>
              <a:rPr sz="2400" b="1" dirty="0">
                <a:solidFill>
                  <a:srgbClr val="525389"/>
                </a:solidFill>
                <a:latin typeface="Georgia"/>
                <a:cs typeface="Georgia"/>
              </a:rPr>
              <a:t>Nuevos inventos</a:t>
            </a:r>
            <a:r>
              <a:rPr sz="2400" dirty="0">
                <a:solidFill>
                  <a:srgbClr val="525389"/>
                </a:solidFill>
                <a:latin typeface="Georgia"/>
                <a:cs typeface="Georgia"/>
              </a:rPr>
              <a:t>: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el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arado de madera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se sustituye  por otro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de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metal </a:t>
            </a:r>
            <a:r>
              <a:rPr sz="2400" dirty="0">
                <a:solidFill>
                  <a:srgbClr val="525389"/>
                </a:solidFill>
                <a:latin typeface="Georgia"/>
                <a:cs typeface="Georgia"/>
              </a:rPr>
              <a:t>y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se inventa la</a:t>
            </a:r>
            <a:r>
              <a:rPr sz="2400" spc="10" dirty="0">
                <a:solidFill>
                  <a:srgbClr val="525389"/>
                </a:solidFill>
                <a:latin typeface="Georgia"/>
                <a:cs typeface="Georgia"/>
              </a:rPr>
              <a:t> </a:t>
            </a:r>
            <a:r>
              <a:rPr sz="2400" b="1" dirty="0">
                <a:solidFill>
                  <a:srgbClr val="525389"/>
                </a:solidFill>
                <a:latin typeface="Georgia"/>
                <a:cs typeface="Georgia"/>
              </a:rPr>
              <a:t>rueda</a:t>
            </a:r>
            <a:r>
              <a:rPr sz="2400" dirty="0">
                <a:solidFill>
                  <a:srgbClr val="525389"/>
                </a:solidFill>
                <a:latin typeface="Georgia"/>
                <a:cs typeface="Georgia"/>
              </a:rPr>
              <a:t>.</a:t>
            </a:r>
            <a:endParaRPr sz="24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42987"/>
            <a:ext cx="9144000" cy="5257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470090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2.1. Edad de</a:t>
            </a:r>
            <a:r>
              <a:rPr sz="4000" spc="-140" dirty="0"/>
              <a:t> </a:t>
            </a:r>
            <a:r>
              <a:rPr sz="4000" spc="-25" dirty="0"/>
              <a:t>Piedra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916545" cy="30918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Edad </a:t>
            </a:r>
            <a:r>
              <a:rPr sz="2800" b="1" spc="5" dirty="0">
                <a:latin typeface="Georgia"/>
                <a:cs typeface="Georgia"/>
              </a:rPr>
              <a:t>de </a:t>
            </a:r>
            <a:r>
              <a:rPr sz="2800" b="1" dirty="0">
                <a:latin typeface="Georgia"/>
                <a:cs typeface="Georgia"/>
              </a:rPr>
              <a:t>Piedra </a:t>
            </a:r>
            <a:r>
              <a:rPr sz="2800" spc="5" dirty="0">
                <a:latin typeface="Georgia"/>
                <a:cs typeface="Georgia"/>
              </a:rPr>
              <a:t>(desde el </a:t>
            </a:r>
            <a:r>
              <a:rPr sz="2800" dirty="0">
                <a:latin typeface="Georgia"/>
                <a:cs typeface="Georgia"/>
              </a:rPr>
              <a:t>5.000.000 a.C.</a:t>
            </a:r>
            <a:r>
              <a:rPr sz="2800" spc="-330" dirty="0">
                <a:latin typeface="Georgia"/>
                <a:cs typeface="Georgia"/>
              </a:rPr>
              <a:t> </a:t>
            </a:r>
            <a:r>
              <a:rPr sz="2800" spc="-5" dirty="0">
                <a:latin typeface="Georgia"/>
                <a:cs typeface="Georgia"/>
              </a:rPr>
              <a:t>hasta  </a:t>
            </a:r>
            <a:r>
              <a:rPr sz="2800" spc="5" dirty="0">
                <a:latin typeface="Georgia"/>
                <a:cs typeface="Georgia"/>
              </a:rPr>
              <a:t>el </a:t>
            </a:r>
            <a:r>
              <a:rPr sz="2800" dirty="0">
                <a:latin typeface="Georgia"/>
                <a:cs typeface="Georgia"/>
              </a:rPr>
              <a:t>3500 a.C.), </a:t>
            </a:r>
            <a:r>
              <a:rPr sz="2800" spc="-5" dirty="0">
                <a:latin typeface="Georgia"/>
                <a:cs typeface="Georgia"/>
              </a:rPr>
              <a:t>que </a:t>
            </a:r>
            <a:r>
              <a:rPr sz="2800" dirty="0">
                <a:latin typeface="Georgia"/>
                <a:cs typeface="Georgia"/>
              </a:rPr>
              <a:t>a su vez </a:t>
            </a:r>
            <a:r>
              <a:rPr sz="2800" spc="5" dirty="0">
                <a:latin typeface="Georgia"/>
                <a:cs typeface="Georgia"/>
              </a:rPr>
              <a:t>se </a:t>
            </a:r>
            <a:r>
              <a:rPr sz="2800" spc="-5" dirty="0">
                <a:latin typeface="Georgia"/>
                <a:cs typeface="Georgia"/>
              </a:rPr>
              <a:t>divide </a:t>
            </a:r>
            <a:r>
              <a:rPr sz="2800" spc="5" dirty="0">
                <a:latin typeface="Georgia"/>
                <a:cs typeface="Georgia"/>
              </a:rPr>
              <a:t>en </a:t>
            </a:r>
            <a:r>
              <a:rPr sz="2800" spc="-5" dirty="0">
                <a:latin typeface="Georgia"/>
                <a:cs typeface="Georgia"/>
              </a:rPr>
              <a:t>dos  </a:t>
            </a:r>
            <a:r>
              <a:rPr sz="2800" dirty="0">
                <a:latin typeface="Georgia"/>
                <a:cs typeface="Georgia"/>
              </a:rPr>
              <a:t>subperiodos:</a:t>
            </a:r>
            <a:endParaRPr sz="2800">
              <a:latin typeface="Georgia"/>
              <a:cs typeface="Georgia"/>
            </a:endParaRPr>
          </a:p>
          <a:p>
            <a:pPr marL="560705" marR="12065" indent="-247015">
              <a:lnSpc>
                <a:spcPct val="100000"/>
              </a:lnSpc>
              <a:spcBef>
                <a:spcPts val="290"/>
              </a:spcBef>
            </a:pPr>
            <a:r>
              <a:rPr sz="2800" dirty="0">
                <a:solidFill>
                  <a:srgbClr val="438085"/>
                </a:solidFill>
                <a:latin typeface="Georgia"/>
                <a:cs typeface="Georgia"/>
              </a:rPr>
              <a:t>▫ </a:t>
            </a:r>
            <a:r>
              <a:rPr sz="2800" u="heavy" spc="-5" dirty="0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Paleolítico</a:t>
            </a:r>
            <a:r>
              <a:rPr sz="2800" spc="-5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438085"/>
                </a:solidFill>
                <a:latin typeface="Georgia"/>
                <a:cs typeface="Georgia"/>
              </a:rPr>
              <a:t>(o Piedra </a:t>
            </a:r>
            <a:r>
              <a:rPr sz="2800" spc="-5" dirty="0">
                <a:solidFill>
                  <a:srgbClr val="438085"/>
                </a:solidFill>
                <a:latin typeface="Georgia"/>
                <a:cs typeface="Georgia"/>
              </a:rPr>
              <a:t>Tallada/Antigua), que </a:t>
            </a:r>
            <a:r>
              <a:rPr sz="2800" dirty="0">
                <a:solidFill>
                  <a:srgbClr val="438085"/>
                </a:solidFill>
                <a:latin typeface="Georgia"/>
                <a:cs typeface="Georgia"/>
              </a:rPr>
              <a:t>iría  desde 5.000.000 a.C. hasta </a:t>
            </a:r>
            <a:r>
              <a:rPr sz="2800" spc="5" dirty="0">
                <a:solidFill>
                  <a:srgbClr val="438085"/>
                </a:solidFill>
                <a:latin typeface="Georgia"/>
                <a:cs typeface="Georgia"/>
              </a:rPr>
              <a:t>el </a:t>
            </a:r>
            <a:r>
              <a:rPr sz="2800" dirty="0">
                <a:solidFill>
                  <a:srgbClr val="438085"/>
                </a:solidFill>
                <a:latin typeface="Georgia"/>
                <a:cs typeface="Georgia"/>
              </a:rPr>
              <a:t>7000</a:t>
            </a:r>
            <a:r>
              <a:rPr sz="2800" spc="-295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438085"/>
                </a:solidFill>
                <a:latin typeface="Georgia"/>
                <a:cs typeface="Georgia"/>
              </a:rPr>
              <a:t>a.C.).</a:t>
            </a:r>
            <a:endParaRPr sz="2800">
              <a:latin typeface="Georgia"/>
              <a:cs typeface="Georgia"/>
            </a:endParaRPr>
          </a:p>
          <a:p>
            <a:pPr marL="560705" marR="248285" indent="-247015">
              <a:lnSpc>
                <a:spcPct val="100000"/>
              </a:lnSpc>
              <a:spcBef>
                <a:spcPts val="315"/>
              </a:spcBef>
            </a:pPr>
            <a:r>
              <a:rPr sz="2800" dirty="0">
                <a:solidFill>
                  <a:srgbClr val="438085"/>
                </a:solidFill>
                <a:latin typeface="Georgia"/>
                <a:cs typeface="Georgia"/>
              </a:rPr>
              <a:t>▫ </a:t>
            </a:r>
            <a:r>
              <a:rPr sz="2800" u="heavy" spc="-5" dirty="0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Neolítico</a:t>
            </a:r>
            <a:r>
              <a:rPr sz="2800" spc="-5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438085"/>
                </a:solidFill>
                <a:latin typeface="Georgia"/>
                <a:cs typeface="Georgia"/>
              </a:rPr>
              <a:t>(o Piedra Pulimentada/Nueva), </a:t>
            </a:r>
            <a:r>
              <a:rPr sz="2800" spc="-5" dirty="0">
                <a:solidFill>
                  <a:srgbClr val="438085"/>
                </a:solidFill>
                <a:latin typeface="Georgia"/>
                <a:cs typeface="Georgia"/>
              </a:rPr>
              <a:t>que  </a:t>
            </a:r>
            <a:r>
              <a:rPr sz="2800" dirty="0">
                <a:solidFill>
                  <a:srgbClr val="438085"/>
                </a:solidFill>
                <a:latin typeface="Georgia"/>
                <a:cs typeface="Georgia"/>
              </a:rPr>
              <a:t>iría desde </a:t>
            </a:r>
            <a:r>
              <a:rPr sz="2800" spc="5" dirty="0">
                <a:solidFill>
                  <a:srgbClr val="438085"/>
                </a:solidFill>
                <a:latin typeface="Georgia"/>
                <a:cs typeface="Georgia"/>
              </a:rPr>
              <a:t>el </a:t>
            </a:r>
            <a:r>
              <a:rPr sz="2800" dirty="0">
                <a:solidFill>
                  <a:srgbClr val="438085"/>
                </a:solidFill>
                <a:latin typeface="Georgia"/>
                <a:cs typeface="Georgia"/>
              </a:rPr>
              <a:t>7000 a.C. hasta </a:t>
            </a:r>
            <a:r>
              <a:rPr sz="2800" spc="5" dirty="0">
                <a:solidFill>
                  <a:srgbClr val="438085"/>
                </a:solidFill>
                <a:latin typeface="Georgia"/>
                <a:cs typeface="Georgia"/>
              </a:rPr>
              <a:t>el </a:t>
            </a:r>
            <a:r>
              <a:rPr sz="2800" dirty="0">
                <a:solidFill>
                  <a:srgbClr val="438085"/>
                </a:solidFill>
                <a:latin typeface="Georgia"/>
                <a:cs typeface="Georgia"/>
              </a:rPr>
              <a:t>3500</a:t>
            </a:r>
            <a:r>
              <a:rPr sz="2800" spc="-280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438085"/>
                </a:solidFill>
                <a:latin typeface="Georgia"/>
                <a:cs typeface="Georgia"/>
              </a:rPr>
              <a:t>a.C.).</a:t>
            </a:r>
            <a:endParaRPr sz="2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670814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6. LA </a:t>
            </a:r>
            <a:r>
              <a:rPr sz="4000" dirty="0"/>
              <a:t>EDAD </a:t>
            </a:r>
            <a:r>
              <a:rPr sz="4000" spc="5" dirty="0"/>
              <a:t>DE </a:t>
            </a:r>
            <a:r>
              <a:rPr sz="4000" spc="-5" dirty="0"/>
              <a:t>LOS</a:t>
            </a:r>
            <a:r>
              <a:rPr sz="4000" spc="-355" dirty="0"/>
              <a:t> </a:t>
            </a:r>
            <a:r>
              <a:rPr sz="4000" spc="-60" dirty="0"/>
              <a:t>METALES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865109" cy="373252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8605" marR="130810" indent="-256540" algn="just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¿Cuáles </a:t>
            </a:r>
            <a:r>
              <a:rPr sz="2800" b="1" spc="-5" dirty="0">
                <a:latin typeface="Georgia"/>
                <a:cs typeface="Georgia"/>
              </a:rPr>
              <a:t>fueron </a:t>
            </a:r>
            <a:r>
              <a:rPr sz="2800" b="1" dirty="0">
                <a:latin typeface="Georgia"/>
                <a:cs typeface="Georgia"/>
              </a:rPr>
              <a:t>las consecuencias </a:t>
            </a:r>
            <a:r>
              <a:rPr sz="2800" b="1" spc="5" dirty="0">
                <a:latin typeface="Georgia"/>
                <a:cs typeface="Georgia"/>
              </a:rPr>
              <a:t>del</a:t>
            </a:r>
            <a:r>
              <a:rPr sz="2800" b="1" spc="-210" dirty="0">
                <a:latin typeface="Georgia"/>
                <a:cs typeface="Georgia"/>
              </a:rPr>
              <a:t> </a:t>
            </a:r>
            <a:r>
              <a:rPr sz="2800" b="1" spc="5" dirty="0">
                <a:latin typeface="Georgia"/>
                <a:cs typeface="Georgia"/>
              </a:rPr>
              <a:t>uso  de </a:t>
            </a:r>
            <a:r>
              <a:rPr sz="2800" b="1" spc="-5" dirty="0">
                <a:latin typeface="Georgia"/>
                <a:cs typeface="Georgia"/>
              </a:rPr>
              <a:t>los</a:t>
            </a:r>
            <a:r>
              <a:rPr sz="2800" b="1" spc="-50" dirty="0">
                <a:latin typeface="Georgia"/>
                <a:cs typeface="Georgia"/>
              </a:rPr>
              <a:t> </a:t>
            </a:r>
            <a:r>
              <a:rPr sz="2800" b="1" spc="5" dirty="0">
                <a:latin typeface="Georgia"/>
                <a:cs typeface="Georgia"/>
              </a:rPr>
              <a:t>metales?</a:t>
            </a:r>
            <a:endParaRPr sz="2800">
              <a:latin typeface="Georgia"/>
              <a:cs typeface="Georgia"/>
            </a:endParaRPr>
          </a:p>
          <a:p>
            <a:pPr marL="560705" marR="170180" indent="-247015" algn="just">
              <a:lnSpc>
                <a:spcPct val="100000"/>
              </a:lnSpc>
              <a:spcBef>
                <a:spcPts val="295"/>
              </a:spcBef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Desarrolló la actividad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comercial,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búsqueda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de  minerales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sirvió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para transmitir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difundir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el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uso  de los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metales.</a:t>
            </a:r>
            <a:endParaRPr sz="26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320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La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posesión de metales era una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distinción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de  riqueza, los más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ricos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poseía más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armas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adornos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metales.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Favoreció una especialización en los 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trabajos</a:t>
            </a:r>
            <a:r>
              <a:rPr sz="2600" spc="35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metalúrgicos.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3885" y="714373"/>
            <a:ext cx="8140065" cy="614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670814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6. LA </a:t>
            </a:r>
            <a:r>
              <a:rPr sz="4000" dirty="0"/>
              <a:t>EDAD </a:t>
            </a:r>
            <a:r>
              <a:rPr sz="4000" spc="5" dirty="0"/>
              <a:t>DE </a:t>
            </a:r>
            <a:r>
              <a:rPr sz="4000" spc="-5" dirty="0"/>
              <a:t>LOS</a:t>
            </a:r>
            <a:r>
              <a:rPr sz="4000" spc="-355" dirty="0"/>
              <a:t> </a:t>
            </a:r>
            <a:r>
              <a:rPr sz="4000" spc="-60" dirty="0"/>
              <a:t>METALES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750175" cy="373252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8605" marR="149479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¿En qué creían </a:t>
            </a:r>
            <a:r>
              <a:rPr sz="2800" b="1" spc="5" dirty="0">
                <a:latin typeface="Georgia"/>
                <a:cs typeface="Georgia"/>
              </a:rPr>
              <a:t>en La </a:t>
            </a:r>
            <a:r>
              <a:rPr sz="2800" b="1" dirty="0">
                <a:latin typeface="Georgia"/>
                <a:cs typeface="Georgia"/>
              </a:rPr>
              <a:t>Edad </a:t>
            </a:r>
            <a:r>
              <a:rPr sz="2800" b="1" spc="5" dirty="0">
                <a:latin typeface="Georgia"/>
                <a:cs typeface="Georgia"/>
              </a:rPr>
              <a:t>de</a:t>
            </a:r>
            <a:r>
              <a:rPr sz="2800" b="1" spc="-180" dirty="0">
                <a:latin typeface="Georgia"/>
                <a:cs typeface="Georgia"/>
              </a:rPr>
              <a:t> </a:t>
            </a:r>
            <a:r>
              <a:rPr sz="2800" b="1" spc="-5" dirty="0">
                <a:latin typeface="Georgia"/>
                <a:cs typeface="Georgia"/>
              </a:rPr>
              <a:t>los  </a:t>
            </a:r>
            <a:r>
              <a:rPr sz="2800" b="1" dirty="0">
                <a:latin typeface="Georgia"/>
                <a:cs typeface="Georgia"/>
              </a:rPr>
              <a:t>Metales?</a:t>
            </a:r>
            <a:endParaRPr sz="2800">
              <a:latin typeface="Georgia"/>
              <a:cs typeface="Georgia"/>
            </a:endParaRPr>
          </a:p>
          <a:p>
            <a:pPr marL="560705" marR="74422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Adoraban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a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las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fuerzas </a:t>
            </a:r>
            <a:r>
              <a:rPr sz="2600" b="1" spc="-5" dirty="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la naturaleza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. 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Celebraban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ceremonias en lugares</a:t>
            </a:r>
            <a:r>
              <a:rPr sz="2600" spc="190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sagrados.</a:t>
            </a:r>
            <a:endParaRPr sz="26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31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Se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hacen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enterramientos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individuales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poniendo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a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los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muertos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en urnas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o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en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vasijas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de</a:t>
            </a:r>
            <a:r>
              <a:rPr sz="2600" spc="180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barro.</a:t>
            </a:r>
            <a:endParaRPr sz="2600">
              <a:latin typeface="Georgia"/>
              <a:cs typeface="Georgia"/>
            </a:endParaRPr>
          </a:p>
          <a:p>
            <a:pPr marL="560705" marR="120650">
              <a:lnSpc>
                <a:spcPct val="100000"/>
              </a:lnSpc>
              <a:spcBef>
                <a:spcPts val="5"/>
              </a:spcBef>
            </a:pP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También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se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hacen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enterramientos colectivos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que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se cubrían con grandes piedras, estos se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llaman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construcciones</a:t>
            </a:r>
            <a:r>
              <a:rPr sz="2600" spc="20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megalíticas.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8585" y="990600"/>
            <a:ext cx="670814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6. LA </a:t>
            </a:r>
            <a:r>
              <a:rPr sz="4000" dirty="0"/>
              <a:t>EDAD </a:t>
            </a:r>
            <a:r>
              <a:rPr sz="4000" spc="5" dirty="0"/>
              <a:t>DE </a:t>
            </a:r>
            <a:r>
              <a:rPr sz="4000" spc="-5" dirty="0"/>
              <a:t>LOS</a:t>
            </a:r>
            <a:r>
              <a:rPr sz="4000" spc="-355" dirty="0"/>
              <a:t> </a:t>
            </a:r>
            <a:r>
              <a:rPr sz="4000" spc="-60" dirty="0"/>
              <a:t>METALES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630237" y="1981200"/>
            <a:ext cx="7883525" cy="40449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8605" marR="92710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¿Cuáles </a:t>
            </a:r>
            <a:r>
              <a:rPr sz="2800" b="1" spc="-5" dirty="0">
                <a:latin typeface="Georgia"/>
                <a:cs typeface="Georgia"/>
              </a:rPr>
              <a:t>fueron </a:t>
            </a:r>
            <a:r>
              <a:rPr sz="2800" b="1" dirty="0">
                <a:latin typeface="Georgia"/>
                <a:cs typeface="Georgia"/>
              </a:rPr>
              <a:t>las manifestaciones  artísticas </a:t>
            </a:r>
            <a:r>
              <a:rPr sz="2800" b="1" spc="5" dirty="0">
                <a:latin typeface="Georgia"/>
                <a:cs typeface="Georgia"/>
              </a:rPr>
              <a:t>en La </a:t>
            </a:r>
            <a:r>
              <a:rPr sz="2800" b="1" dirty="0">
                <a:latin typeface="Georgia"/>
                <a:cs typeface="Georgia"/>
              </a:rPr>
              <a:t>Edad </a:t>
            </a:r>
            <a:r>
              <a:rPr sz="2800" b="1" spc="5" dirty="0">
                <a:latin typeface="Georgia"/>
                <a:cs typeface="Georgia"/>
              </a:rPr>
              <a:t>de </a:t>
            </a:r>
            <a:r>
              <a:rPr sz="2800" b="1" spc="-5" dirty="0">
                <a:latin typeface="Georgia"/>
                <a:cs typeface="Georgia"/>
              </a:rPr>
              <a:t>los</a:t>
            </a:r>
            <a:r>
              <a:rPr sz="2800" b="1" spc="-204" dirty="0">
                <a:latin typeface="Georgia"/>
                <a:cs typeface="Georgia"/>
              </a:rPr>
              <a:t> </a:t>
            </a:r>
            <a:r>
              <a:rPr sz="2800" b="1" spc="5" dirty="0">
                <a:latin typeface="Georgia"/>
                <a:cs typeface="Georgia"/>
              </a:rPr>
              <a:t>Metales?</a:t>
            </a:r>
            <a:endParaRPr sz="2800" dirty="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Las </a:t>
            </a:r>
            <a:r>
              <a:rPr sz="2600" b="1" spc="-10" dirty="0">
                <a:solidFill>
                  <a:srgbClr val="438085"/>
                </a:solidFill>
                <a:latin typeface="Georgia"/>
                <a:cs typeface="Georgia"/>
              </a:rPr>
              <a:t>construcciones megalíticas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,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además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su 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importancia para las creencias, pueden ser  considerados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como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monumentos</a:t>
            </a:r>
            <a:r>
              <a:rPr sz="2600" spc="110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artísticos.</a:t>
            </a:r>
            <a:endParaRPr sz="2600" dirty="0">
              <a:latin typeface="Georgia"/>
              <a:cs typeface="Georgia"/>
            </a:endParaRPr>
          </a:p>
          <a:p>
            <a:pPr marL="560705">
              <a:lnSpc>
                <a:spcPct val="100000"/>
              </a:lnSpc>
              <a:spcBef>
                <a:spcPts val="5"/>
              </a:spcBef>
            </a:pP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Tipología:</a:t>
            </a:r>
            <a:endParaRPr sz="2600" dirty="0">
              <a:latin typeface="Georgia"/>
              <a:cs typeface="Georgia"/>
            </a:endParaRPr>
          </a:p>
          <a:p>
            <a:pPr marL="826769" marR="200660" lvl="1" indent="-220345">
              <a:lnSpc>
                <a:spcPct val="100000"/>
              </a:lnSpc>
              <a:spcBef>
                <a:spcPts val="320"/>
              </a:spcBef>
              <a:buFont typeface="Wingdings 2"/>
              <a:buChar char=""/>
              <a:tabLst>
                <a:tab pos="827405" algn="l"/>
              </a:tabLst>
            </a:pPr>
            <a:r>
              <a:rPr sz="2400" b="1" spc="-5" dirty="0">
                <a:solidFill>
                  <a:srgbClr val="525389"/>
                </a:solidFill>
                <a:latin typeface="Georgia"/>
                <a:cs typeface="Georgia"/>
              </a:rPr>
              <a:t>Menhir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.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Es </a:t>
            </a:r>
            <a:r>
              <a:rPr sz="2400" dirty="0">
                <a:solidFill>
                  <a:srgbClr val="525389"/>
                </a:solidFill>
                <a:latin typeface="Georgia"/>
                <a:cs typeface="Georgia"/>
              </a:rPr>
              <a:t>una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gran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piedra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clavada en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el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suelo. Si 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hay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varios en círculo se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denominan</a:t>
            </a:r>
            <a:r>
              <a:rPr sz="2400" spc="60" dirty="0">
                <a:solidFill>
                  <a:srgbClr val="525389"/>
                </a:solidFill>
                <a:latin typeface="Georgia"/>
                <a:cs typeface="Georgia"/>
              </a:rPr>
              <a:t> </a:t>
            </a:r>
            <a:r>
              <a:rPr sz="2400" b="1" spc="-5" dirty="0">
                <a:solidFill>
                  <a:srgbClr val="525389"/>
                </a:solidFill>
                <a:latin typeface="Georgia"/>
                <a:cs typeface="Georgia"/>
              </a:rPr>
              <a:t>crómlech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.</a:t>
            </a:r>
            <a:endParaRPr sz="2400" dirty="0">
              <a:latin typeface="Georgia"/>
              <a:cs typeface="Georgia"/>
            </a:endParaRPr>
          </a:p>
          <a:p>
            <a:pPr marL="826769" marR="396240" lvl="1" indent="-220345">
              <a:lnSpc>
                <a:spcPct val="100000"/>
              </a:lnSpc>
              <a:spcBef>
                <a:spcPts val="290"/>
              </a:spcBef>
              <a:buFont typeface="Wingdings 2"/>
              <a:buChar char=""/>
              <a:tabLst>
                <a:tab pos="827405" algn="l"/>
              </a:tabLst>
            </a:pPr>
            <a:r>
              <a:rPr sz="2400" b="1" spc="-5" dirty="0">
                <a:solidFill>
                  <a:srgbClr val="525389"/>
                </a:solidFill>
                <a:latin typeface="Georgia"/>
                <a:cs typeface="Georgia"/>
              </a:rPr>
              <a:t>Dolmen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.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Formado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por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dos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losas verticales </a:t>
            </a:r>
            <a:r>
              <a:rPr sz="2400" dirty="0">
                <a:solidFill>
                  <a:srgbClr val="525389"/>
                </a:solidFill>
                <a:latin typeface="Georgia"/>
                <a:cs typeface="Georgia"/>
              </a:rPr>
              <a:t>y otra 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horizontal </a:t>
            </a:r>
            <a:r>
              <a:rPr sz="2400" spc="-10" dirty="0">
                <a:solidFill>
                  <a:srgbClr val="525389"/>
                </a:solidFill>
                <a:latin typeface="Georgia"/>
                <a:cs typeface="Georgia"/>
              </a:rPr>
              <a:t>apoyada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en las</a:t>
            </a:r>
            <a:r>
              <a:rPr sz="2400" spc="40" dirty="0">
                <a:solidFill>
                  <a:srgbClr val="525389"/>
                </a:solidFill>
                <a:latin typeface="Georgia"/>
                <a:cs typeface="Georgia"/>
              </a:rPr>
              <a:t> </a:t>
            </a:r>
            <a:r>
              <a:rPr sz="2400" spc="-5" dirty="0">
                <a:solidFill>
                  <a:srgbClr val="525389"/>
                </a:solidFill>
                <a:latin typeface="Georgia"/>
                <a:cs typeface="Georgia"/>
              </a:rPr>
              <a:t>otras.</a:t>
            </a:r>
            <a:endParaRPr sz="2400" dirty="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2317" y="371044"/>
            <a:ext cx="354584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0" spc="5" dirty="0">
                <a:latin typeface="Trebuchet MS"/>
                <a:cs typeface="Trebuchet MS"/>
              </a:rPr>
              <a:t>Arte</a:t>
            </a:r>
            <a:r>
              <a:rPr sz="4000" b="0" spc="-100" dirty="0">
                <a:latin typeface="Trebuchet MS"/>
                <a:cs typeface="Trebuchet MS"/>
              </a:rPr>
              <a:t> </a:t>
            </a:r>
            <a:r>
              <a:rPr sz="4000" b="0" dirty="0">
                <a:latin typeface="Trebuchet MS"/>
                <a:cs typeface="Trebuchet MS"/>
              </a:rPr>
              <a:t>megalítico</a:t>
            </a:r>
            <a:endParaRPr sz="40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28750" y="2143125"/>
            <a:ext cx="2643251" cy="21823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43625" y="1071625"/>
            <a:ext cx="1936750" cy="29828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86250" y="4662551"/>
            <a:ext cx="2501011" cy="21954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07997" y="4386529"/>
            <a:ext cx="7772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latin typeface="Georgia"/>
                <a:cs typeface="Georgia"/>
              </a:rPr>
              <a:t>M</a:t>
            </a:r>
            <a:r>
              <a:rPr sz="1800" spc="-10" dirty="0">
                <a:latin typeface="Georgia"/>
                <a:cs typeface="Georgia"/>
              </a:rPr>
              <a:t>en</a:t>
            </a:r>
            <a:r>
              <a:rPr sz="1800" spc="5" dirty="0">
                <a:latin typeface="Georgia"/>
                <a:cs typeface="Georgia"/>
              </a:rPr>
              <a:t>h</a:t>
            </a:r>
            <a:r>
              <a:rPr sz="1800" dirty="0">
                <a:latin typeface="Georgia"/>
                <a:cs typeface="Georgia"/>
              </a:rPr>
              <a:t>ir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94652" y="4100525"/>
            <a:ext cx="100139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Georgia"/>
                <a:cs typeface="Georgia"/>
              </a:rPr>
              <a:t>Crómlech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09620" y="5958941"/>
            <a:ext cx="8286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eorgia"/>
                <a:cs typeface="Georgia"/>
              </a:rPr>
              <a:t>D</a:t>
            </a:r>
            <a:r>
              <a:rPr sz="1800" spc="-15" dirty="0">
                <a:latin typeface="Georgia"/>
                <a:cs typeface="Georgia"/>
              </a:rPr>
              <a:t>ol</a:t>
            </a:r>
            <a:r>
              <a:rPr sz="1800" dirty="0">
                <a:latin typeface="Georgia"/>
                <a:cs typeface="Georgia"/>
              </a:rPr>
              <a:t>m</a:t>
            </a:r>
            <a:r>
              <a:rPr sz="1800" spc="-10" dirty="0">
                <a:latin typeface="Georgia"/>
                <a:cs typeface="Georgia"/>
              </a:rPr>
              <a:t>e</a:t>
            </a:r>
            <a:r>
              <a:rPr sz="1800" dirty="0">
                <a:latin typeface="Georgia"/>
                <a:cs typeface="Georgia"/>
              </a:rPr>
              <a:t>n</a:t>
            </a:r>
            <a:endParaRPr sz="1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2767" y="599339"/>
            <a:ext cx="354584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0" spc="5" dirty="0">
                <a:latin typeface="Trebuchet MS"/>
                <a:cs typeface="Trebuchet MS"/>
              </a:rPr>
              <a:t>Arte</a:t>
            </a:r>
            <a:r>
              <a:rPr sz="4000" b="0" spc="-100" dirty="0">
                <a:latin typeface="Trebuchet MS"/>
                <a:cs typeface="Trebuchet MS"/>
              </a:rPr>
              <a:t> </a:t>
            </a:r>
            <a:r>
              <a:rPr sz="4000" b="0" dirty="0">
                <a:latin typeface="Trebuchet MS"/>
                <a:cs typeface="Trebuchet MS"/>
              </a:rPr>
              <a:t>megalítico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72126" y="1000125"/>
            <a:ext cx="3711575" cy="25808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76898" y="3671773"/>
            <a:ext cx="25323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Georgia"/>
                <a:cs typeface="Georgia"/>
              </a:rPr>
              <a:t>Crómlech </a:t>
            </a:r>
            <a:r>
              <a:rPr sz="1800" spc="-5" dirty="0">
                <a:latin typeface="Georgia"/>
                <a:cs typeface="Georgia"/>
              </a:rPr>
              <a:t>de</a:t>
            </a:r>
            <a:r>
              <a:rPr sz="1800" spc="5" dirty="0">
                <a:latin typeface="Georgia"/>
                <a:cs typeface="Georgia"/>
              </a:rPr>
              <a:t> </a:t>
            </a:r>
            <a:r>
              <a:rPr sz="1800" spc="-10" dirty="0">
                <a:latin typeface="Georgia"/>
                <a:cs typeface="Georgia"/>
              </a:rPr>
              <a:t>Stonehenge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09620" y="5958941"/>
            <a:ext cx="8286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eorgia"/>
                <a:cs typeface="Georgia"/>
              </a:rPr>
              <a:t>D</a:t>
            </a:r>
            <a:r>
              <a:rPr sz="1800" spc="-15" dirty="0">
                <a:latin typeface="Georgia"/>
                <a:cs typeface="Georgia"/>
              </a:rPr>
              <a:t>ol</a:t>
            </a:r>
            <a:r>
              <a:rPr sz="1800" dirty="0">
                <a:latin typeface="Georgia"/>
                <a:cs typeface="Georgia"/>
              </a:rPr>
              <a:t>m</a:t>
            </a:r>
            <a:r>
              <a:rPr sz="1800" spc="-10" dirty="0">
                <a:latin typeface="Georgia"/>
                <a:cs typeface="Georgia"/>
              </a:rPr>
              <a:t>e</a:t>
            </a:r>
            <a:r>
              <a:rPr sz="1800" dirty="0">
                <a:latin typeface="Georgia"/>
                <a:cs typeface="Georgia"/>
              </a:rPr>
              <a:t>n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28750" y="2071623"/>
            <a:ext cx="1793875" cy="23912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07997" y="4529404"/>
            <a:ext cx="7772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latin typeface="Georgia"/>
                <a:cs typeface="Georgia"/>
              </a:rPr>
              <a:t>M</a:t>
            </a:r>
            <a:r>
              <a:rPr sz="1800" spc="-10" dirty="0">
                <a:latin typeface="Georgia"/>
                <a:cs typeface="Georgia"/>
              </a:rPr>
              <a:t>en</a:t>
            </a:r>
            <a:r>
              <a:rPr sz="1800" spc="5" dirty="0">
                <a:latin typeface="Georgia"/>
                <a:cs typeface="Georgia"/>
              </a:rPr>
              <a:t>h</a:t>
            </a:r>
            <a:r>
              <a:rPr sz="1800" dirty="0">
                <a:latin typeface="Georgia"/>
                <a:cs typeface="Georgia"/>
              </a:rPr>
              <a:t>ir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72026" y="4570031"/>
            <a:ext cx="3014599" cy="20006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568325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0" dirty="0">
                <a:latin typeface="Trebuchet MS"/>
                <a:cs typeface="Trebuchet MS"/>
              </a:rPr>
              <a:t>Crómlech de</a:t>
            </a:r>
            <a:r>
              <a:rPr sz="4000" b="0" spc="-120" dirty="0">
                <a:latin typeface="Trebuchet MS"/>
                <a:cs typeface="Trebuchet MS"/>
              </a:rPr>
              <a:t> </a:t>
            </a:r>
            <a:r>
              <a:rPr sz="4000" b="0" dirty="0">
                <a:latin typeface="Trebuchet MS"/>
                <a:cs typeface="Trebuchet MS"/>
              </a:rPr>
              <a:t>Stonehenge</a:t>
            </a:r>
            <a:endParaRPr sz="40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57249" y="2000250"/>
            <a:ext cx="6477000" cy="48577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670814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6. LA </a:t>
            </a:r>
            <a:r>
              <a:rPr sz="4000" dirty="0"/>
              <a:t>EDAD </a:t>
            </a:r>
            <a:r>
              <a:rPr sz="4000" spc="5" dirty="0"/>
              <a:t>DE </a:t>
            </a:r>
            <a:r>
              <a:rPr sz="4000" spc="-5" dirty="0"/>
              <a:t>LOS</a:t>
            </a:r>
            <a:r>
              <a:rPr sz="4000" spc="-355" dirty="0"/>
              <a:t> </a:t>
            </a:r>
            <a:r>
              <a:rPr sz="4000" spc="-60" dirty="0"/>
              <a:t>METALES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455534" cy="25038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8605" marR="499109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¿Cuáles </a:t>
            </a:r>
            <a:r>
              <a:rPr sz="2800" b="1" spc="-5" dirty="0">
                <a:latin typeface="Georgia"/>
                <a:cs typeface="Georgia"/>
              </a:rPr>
              <a:t>fueron </a:t>
            </a:r>
            <a:r>
              <a:rPr sz="2800" b="1" dirty="0">
                <a:latin typeface="Georgia"/>
                <a:cs typeface="Georgia"/>
              </a:rPr>
              <a:t>las manifestaciones  artísticas </a:t>
            </a:r>
            <a:r>
              <a:rPr sz="2800" b="1" spc="5" dirty="0">
                <a:latin typeface="Georgia"/>
                <a:cs typeface="Georgia"/>
              </a:rPr>
              <a:t>en La </a:t>
            </a:r>
            <a:r>
              <a:rPr sz="2800" b="1" dirty="0">
                <a:latin typeface="Georgia"/>
                <a:cs typeface="Georgia"/>
              </a:rPr>
              <a:t>Edad </a:t>
            </a:r>
            <a:r>
              <a:rPr sz="2800" b="1" spc="5" dirty="0">
                <a:latin typeface="Georgia"/>
                <a:cs typeface="Georgia"/>
              </a:rPr>
              <a:t>de </a:t>
            </a:r>
            <a:r>
              <a:rPr sz="2800" b="1" spc="-5" dirty="0">
                <a:latin typeface="Georgia"/>
                <a:cs typeface="Georgia"/>
              </a:rPr>
              <a:t>los</a:t>
            </a:r>
            <a:r>
              <a:rPr sz="2800" b="1" spc="-204" dirty="0">
                <a:latin typeface="Georgia"/>
                <a:cs typeface="Georgia"/>
              </a:rPr>
              <a:t> </a:t>
            </a:r>
            <a:r>
              <a:rPr sz="2800" b="1" spc="5" dirty="0">
                <a:latin typeface="Georgia"/>
                <a:cs typeface="Georgia"/>
              </a:rPr>
              <a:t>Metales?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sz="2600" spc="-5" dirty="0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Otras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manifestaciones artísticas fueron los  diversos objetos realizados en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metales,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adornos  figuras decorativas, </a:t>
            </a:r>
            <a:r>
              <a:rPr sz="2600" spc="-15" dirty="0">
                <a:solidFill>
                  <a:srgbClr val="438085"/>
                </a:solidFill>
                <a:latin typeface="Georgia"/>
                <a:cs typeface="Georgia"/>
              </a:rPr>
              <a:t>armas, objetos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de uso  cotidiano</a:t>
            </a:r>
            <a:r>
              <a:rPr sz="2600" spc="-20" dirty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sz="2600" spc="-10" dirty="0">
                <a:solidFill>
                  <a:srgbClr val="438085"/>
                </a:solidFill>
                <a:latin typeface="Georgia"/>
                <a:cs typeface="Georgia"/>
              </a:rPr>
              <a:t>etc.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609600"/>
            <a:ext cx="58019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2.2. Edad de </a:t>
            </a:r>
            <a:r>
              <a:rPr sz="4000" spc="-5" dirty="0"/>
              <a:t>los</a:t>
            </a:r>
            <a:r>
              <a:rPr sz="4000" spc="-150" dirty="0"/>
              <a:t> </a:t>
            </a:r>
            <a:r>
              <a:rPr sz="4000" spc="-5" dirty="0"/>
              <a:t>Metales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891780" cy="22739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sz="2800" b="1" dirty="0">
                <a:latin typeface="Georgia"/>
                <a:cs typeface="Georgia"/>
              </a:rPr>
              <a:t>Edad </a:t>
            </a:r>
            <a:r>
              <a:rPr sz="2800" b="1" spc="5" dirty="0">
                <a:latin typeface="Georgia"/>
                <a:cs typeface="Georgia"/>
              </a:rPr>
              <a:t>de </a:t>
            </a:r>
            <a:r>
              <a:rPr sz="2800" b="1" spc="-5" dirty="0">
                <a:latin typeface="Georgia"/>
                <a:cs typeface="Georgia"/>
              </a:rPr>
              <a:t>los </a:t>
            </a:r>
            <a:r>
              <a:rPr sz="2800" b="1" spc="5" dirty="0">
                <a:latin typeface="Georgia"/>
                <a:cs typeface="Georgia"/>
              </a:rPr>
              <a:t>Metales </a:t>
            </a:r>
            <a:r>
              <a:rPr sz="2800" spc="5" dirty="0">
                <a:latin typeface="Georgia"/>
                <a:cs typeface="Georgia"/>
              </a:rPr>
              <a:t>(desde el </a:t>
            </a:r>
            <a:r>
              <a:rPr sz="2800" dirty="0">
                <a:latin typeface="Georgia"/>
                <a:cs typeface="Georgia"/>
              </a:rPr>
              <a:t>3500 a.C.</a:t>
            </a:r>
            <a:r>
              <a:rPr sz="2800" spc="-310" dirty="0">
                <a:latin typeface="Georgia"/>
                <a:cs typeface="Georgia"/>
              </a:rPr>
              <a:t> </a:t>
            </a:r>
            <a:r>
              <a:rPr sz="2800" spc="-5" dirty="0">
                <a:latin typeface="Georgia"/>
                <a:cs typeface="Georgia"/>
              </a:rPr>
              <a:t>hasta  </a:t>
            </a:r>
            <a:r>
              <a:rPr sz="2800" spc="5" dirty="0">
                <a:latin typeface="Georgia"/>
                <a:cs typeface="Georgia"/>
              </a:rPr>
              <a:t>el </a:t>
            </a:r>
            <a:r>
              <a:rPr sz="2800" dirty="0">
                <a:latin typeface="Georgia"/>
                <a:cs typeface="Georgia"/>
              </a:rPr>
              <a:t>I </a:t>
            </a:r>
            <a:r>
              <a:rPr sz="2800" spc="-5" dirty="0">
                <a:latin typeface="Georgia"/>
                <a:cs typeface="Georgia"/>
              </a:rPr>
              <a:t>milenio </a:t>
            </a:r>
            <a:r>
              <a:rPr sz="2800" dirty="0">
                <a:latin typeface="Georgia"/>
                <a:cs typeface="Georgia"/>
              </a:rPr>
              <a:t>a.C.), </a:t>
            </a:r>
            <a:r>
              <a:rPr sz="2800" spc="-5" dirty="0">
                <a:latin typeface="Georgia"/>
                <a:cs typeface="Georgia"/>
              </a:rPr>
              <a:t>que </a:t>
            </a:r>
            <a:r>
              <a:rPr sz="2800" dirty="0">
                <a:latin typeface="Georgia"/>
                <a:cs typeface="Georgia"/>
              </a:rPr>
              <a:t>a su vez</a:t>
            </a:r>
            <a:r>
              <a:rPr sz="2800" spc="-145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comprende:</a:t>
            </a:r>
            <a:endParaRPr sz="2800">
              <a:latin typeface="Georgia"/>
              <a:cs typeface="Georgia"/>
            </a:endParaRPr>
          </a:p>
          <a:p>
            <a:pPr marL="314325">
              <a:lnSpc>
                <a:spcPct val="100000"/>
              </a:lnSpc>
              <a:spcBef>
                <a:spcPts val="290"/>
              </a:spcBef>
            </a:pPr>
            <a:r>
              <a:rPr sz="2800" dirty="0">
                <a:solidFill>
                  <a:srgbClr val="438085"/>
                </a:solidFill>
                <a:latin typeface="Georgia"/>
                <a:cs typeface="Georgia"/>
              </a:rPr>
              <a:t>▫ </a:t>
            </a:r>
            <a:r>
              <a:rPr sz="2800" u="heavy" spc="-5" dirty="0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Edad </a:t>
            </a:r>
            <a:r>
              <a:rPr sz="2800" u="heavy" dirty="0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del</a:t>
            </a:r>
            <a:r>
              <a:rPr sz="2800" u="heavy" spc="-445" dirty="0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 </a:t>
            </a:r>
            <a:r>
              <a:rPr sz="2800" u="heavy" spc="5" dirty="0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Cobre</a:t>
            </a:r>
            <a:r>
              <a:rPr sz="2800" spc="5" dirty="0">
                <a:solidFill>
                  <a:srgbClr val="438085"/>
                </a:solidFill>
                <a:latin typeface="Georgia"/>
                <a:cs typeface="Georgia"/>
              </a:rPr>
              <a:t>.</a:t>
            </a:r>
            <a:endParaRPr sz="2800">
              <a:latin typeface="Georgia"/>
              <a:cs typeface="Georgia"/>
            </a:endParaRPr>
          </a:p>
          <a:p>
            <a:pPr marL="314325">
              <a:lnSpc>
                <a:spcPct val="100000"/>
              </a:lnSpc>
              <a:spcBef>
                <a:spcPts val="315"/>
              </a:spcBef>
            </a:pPr>
            <a:r>
              <a:rPr sz="2800" dirty="0">
                <a:solidFill>
                  <a:srgbClr val="438085"/>
                </a:solidFill>
                <a:latin typeface="Georgia"/>
                <a:cs typeface="Georgia"/>
              </a:rPr>
              <a:t>▫ </a:t>
            </a:r>
            <a:r>
              <a:rPr sz="2800" u="heavy" spc="-5" dirty="0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Edad </a:t>
            </a:r>
            <a:r>
              <a:rPr sz="2800" u="heavy" dirty="0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del</a:t>
            </a:r>
            <a:r>
              <a:rPr sz="2800" u="heavy" spc="-459" dirty="0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 </a:t>
            </a:r>
            <a:r>
              <a:rPr sz="2800" u="heavy" dirty="0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Bronce</a:t>
            </a:r>
            <a:r>
              <a:rPr sz="2800" dirty="0">
                <a:solidFill>
                  <a:srgbClr val="438085"/>
                </a:solidFill>
                <a:latin typeface="Georgia"/>
                <a:cs typeface="Georgia"/>
              </a:rPr>
              <a:t>.</a:t>
            </a:r>
            <a:endParaRPr sz="2800">
              <a:latin typeface="Georgia"/>
              <a:cs typeface="Georgia"/>
            </a:endParaRPr>
          </a:p>
          <a:p>
            <a:pPr marL="314325">
              <a:lnSpc>
                <a:spcPct val="100000"/>
              </a:lnSpc>
              <a:spcBef>
                <a:spcPts val="285"/>
              </a:spcBef>
            </a:pPr>
            <a:r>
              <a:rPr sz="2800" dirty="0">
                <a:solidFill>
                  <a:srgbClr val="438085"/>
                </a:solidFill>
                <a:latin typeface="Georgia"/>
                <a:cs typeface="Georgia"/>
              </a:rPr>
              <a:t>▫ </a:t>
            </a:r>
            <a:r>
              <a:rPr sz="2800" u="heavy" spc="-5" dirty="0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Edad </a:t>
            </a:r>
            <a:r>
              <a:rPr sz="2800" u="heavy" dirty="0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del</a:t>
            </a:r>
            <a:r>
              <a:rPr sz="2800" u="heavy" spc="-445" dirty="0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 </a:t>
            </a:r>
            <a:r>
              <a:rPr sz="2800" u="heavy" dirty="0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Hierro</a:t>
            </a:r>
            <a:r>
              <a:rPr sz="2800" dirty="0">
                <a:solidFill>
                  <a:srgbClr val="438085"/>
                </a:solidFill>
                <a:latin typeface="Georgia"/>
                <a:cs typeface="Georgia"/>
              </a:rPr>
              <a:t>.</a:t>
            </a:r>
            <a:endParaRPr sz="2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76815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5" dirty="0"/>
              <a:t>3. </a:t>
            </a:r>
            <a:r>
              <a:rPr sz="4000" spc="-5" dirty="0"/>
              <a:t>EVOLUCIÓN </a:t>
            </a:r>
            <a:r>
              <a:rPr sz="4000" spc="5" dirty="0"/>
              <a:t>DEL </a:t>
            </a:r>
            <a:r>
              <a:rPr sz="4000" spc="-5" dirty="0"/>
              <a:t>SER</a:t>
            </a:r>
            <a:r>
              <a:rPr sz="4000" spc="-240" dirty="0"/>
              <a:t> </a:t>
            </a:r>
            <a:r>
              <a:rPr sz="4000" spc="-5" dirty="0"/>
              <a:t>HUMANO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1071537" y="2000250"/>
            <a:ext cx="7001636" cy="4727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36</TotalTime>
  <Words>3123</Words>
  <Application>Microsoft Office PowerPoint</Application>
  <PresentationFormat>Presentación en pantalla (4:3)</PresentationFormat>
  <Paragraphs>240</Paragraphs>
  <Slides>77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77</vt:i4>
      </vt:variant>
    </vt:vector>
  </HeadingPairs>
  <TitlesOfParts>
    <vt:vector size="84" baseType="lpstr">
      <vt:lpstr>Gill Sans MT</vt:lpstr>
      <vt:lpstr>Wingdings 2</vt:lpstr>
      <vt:lpstr>Arial</vt:lpstr>
      <vt:lpstr>Times New Roman</vt:lpstr>
      <vt:lpstr>Georgia</vt:lpstr>
      <vt:lpstr>Trebuchet MS</vt:lpstr>
      <vt:lpstr>Galería</vt:lpstr>
      <vt:lpstr>Presentación de PowerPoint</vt:lpstr>
      <vt:lpstr>2. LA PREHISTORIA</vt:lpstr>
      <vt:lpstr>¿Qué es la Prehistoria?</vt:lpstr>
      <vt:lpstr>2. LA PREHISTORIA</vt:lpstr>
      <vt:lpstr>2. LA PREHISTORIA</vt:lpstr>
      <vt:lpstr>2. LA PREHISTORIA</vt:lpstr>
      <vt:lpstr>2.1. Edad de Piedra</vt:lpstr>
      <vt:lpstr>2.2. Edad de los Metales</vt:lpstr>
      <vt:lpstr>3. EVOLUCIÓN DEL SER HUMANO</vt:lpstr>
      <vt:lpstr>3. EVOLUCIÓN DEL SER HUMANO</vt:lpstr>
      <vt:lpstr>3. EVOLUCIÓN DEL SER HUMANO</vt:lpstr>
      <vt:lpstr>3. EVOLUCIÓN DEL SER HUMANO</vt:lpstr>
      <vt:lpstr>3. EVOLUCIÓN DEL SER HUMANO</vt:lpstr>
      <vt:lpstr>Sabías que…</vt:lpstr>
      <vt:lpstr>3. EVOLUCIÓN DEL SER HUMANO</vt:lpstr>
      <vt:lpstr>Cantos trabajados</vt:lpstr>
      <vt:lpstr>3. EVOLUCIÓN DEL SER HUMANO</vt:lpstr>
      <vt:lpstr>Bifaces</vt:lpstr>
      <vt:lpstr>3. EVOLUCIÓN DEL SER HUMANO</vt:lpstr>
      <vt:lpstr>Sabías que…</vt:lpstr>
      <vt:lpstr>3. EVOLUCIÓN DEL SER HUMANO</vt:lpstr>
      <vt:lpstr>3. EVOLUCIÓN DEL SER HUMANO</vt:lpstr>
      <vt:lpstr>¿Cómo se extinguieron los  Neandertales?</vt:lpstr>
      <vt:lpstr>¿Se mezclaron los Neandertales con los  Sapiens Sapiens?</vt:lpstr>
      <vt:lpstr>3. EVOLUCIÓN DEL SER HUMANO</vt:lpstr>
      <vt:lpstr>Expansión del ser humano</vt:lpstr>
      <vt:lpstr>Expansión del ser humano</vt:lpstr>
      <vt:lpstr>4. EL PALEOLÍTICO</vt:lpstr>
      <vt:lpstr>4. EL PALEOLÍTICO</vt:lpstr>
      <vt:lpstr>4. EL PALEOLÍTICO</vt:lpstr>
      <vt:lpstr>4. EL PALEOLÍTICO</vt:lpstr>
      <vt:lpstr>4. EL PALEOLÍTICO</vt:lpstr>
      <vt:lpstr>Presentación de PowerPoint</vt:lpstr>
      <vt:lpstr>4. EL PALEOLÍTICO</vt:lpstr>
      <vt:lpstr>4. EL PALEOLÍTICO</vt:lpstr>
      <vt:lpstr>4. EL PALEOLÍTICO</vt:lpstr>
      <vt:lpstr>4. EL PALEOLÍTICO</vt:lpstr>
      <vt:lpstr>Fabricación de herramientas en el  Paleolítico</vt:lpstr>
      <vt:lpstr>Fabricación de herramientas en el  Paleolítico</vt:lpstr>
      <vt:lpstr>4. EL PALEOLÍTICO</vt:lpstr>
      <vt:lpstr>El dominio del fuego</vt:lpstr>
      <vt:lpstr>4. EL PALEOLÍTICO</vt:lpstr>
      <vt:lpstr>El trabajo de las pieles</vt:lpstr>
      <vt:lpstr>4. EL PALEOLÍTICO</vt:lpstr>
      <vt:lpstr>Cueva de Altamira</vt:lpstr>
      <vt:lpstr>4. EL PALEOLÍTICO</vt:lpstr>
      <vt:lpstr>5. EL NEOLÍTICO</vt:lpstr>
      <vt:lpstr>5. EL NEOLÍTICO</vt:lpstr>
      <vt:lpstr>5. EL NEOLÍTICO</vt:lpstr>
      <vt:lpstr>Expansión del Neolítico</vt:lpstr>
      <vt:lpstr>La vida neolítica</vt:lpstr>
      <vt:lpstr>5. EL NEOLÍTICO</vt:lpstr>
      <vt:lpstr>Expansión del Neolítico</vt:lpstr>
      <vt:lpstr>5. EL NEOLÍTICO</vt:lpstr>
      <vt:lpstr>5. EL NEOLÍTICO</vt:lpstr>
      <vt:lpstr>Presentación de PowerPoint</vt:lpstr>
      <vt:lpstr>5. EL NEOLÍTICO</vt:lpstr>
      <vt:lpstr>5. EL NEOLÍTICO</vt:lpstr>
      <vt:lpstr>5. EL NEOLÍTICO</vt:lpstr>
      <vt:lpstr>5. EL NEOLÍTICO</vt:lpstr>
      <vt:lpstr>5. EL NEOLÍTICO</vt:lpstr>
      <vt:lpstr>Presentación de PowerPoint</vt:lpstr>
      <vt:lpstr>6. LA EDAD DE LOS METALES</vt:lpstr>
      <vt:lpstr>6. LA EDAD DE LOS METALES</vt:lpstr>
      <vt:lpstr>6. LA EDAD DE LOS METALES</vt:lpstr>
      <vt:lpstr>6. LA EDAD DE LOS METALES</vt:lpstr>
      <vt:lpstr>6. LA EDAD DE LOS METALES</vt:lpstr>
      <vt:lpstr>6. LA EDAD DE LOS METALES</vt:lpstr>
      <vt:lpstr>Presentación de PowerPoint</vt:lpstr>
      <vt:lpstr>6. LA EDAD DE LOS METALES</vt:lpstr>
      <vt:lpstr>Presentación de PowerPoint</vt:lpstr>
      <vt:lpstr>6. LA EDAD DE LOS METALES</vt:lpstr>
      <vt:lpstr>6. LA EDAD DE LOS METALES</vt:lpstr>
      <vt:lpstr>Arte megalítico</vt:lpstr>
      <vt:lpstr>Arte megalítico</vt:lpstr>
      <vt:lpstr>Crómlech de Stonehenge</vt:lpstr>
      <vt:lpstr>6. LA EDAD DE LOS METALES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VIDA EN LA PREHISTORIA</dc:title>
  <dc:creator>Usuario</dc:creator>
  <cp:lastModifiedBy>Usuario</cp:lastModifiedBy>
  <cp:revision>5</cp:revision>
  <dcterms:created xsi:type="dcterms:W3CDTF">2020-04-23T20:06:52Z</dcterms:created>
  <dcterms:modified xsi:type="dcterms:W3CDTF">2020-05-07T17:38:49Z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2010-08-02T00:00:00Z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2020-04-23T00:00:00Z</vt:filetime>
  </property>
</Properties>
</file>