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521D6D-8BA6-4CDC-B4B3-C788E1D05F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74B2B0-EF3F-4DE3-95E3-95C3B7E008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435227-7010-465A-9B58-B0DFF0A1E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27B4-84A9-4326-8352-DF1435C4BE67}" type="datetimeFigureOut">
              <a:rPr lang="es-CO" smtClean="0"/>
              <a:t>28/02/2021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9AD467-70E0-4BBC-8F15-467F92FD5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E032F4-573E-4B91-8FBD-2344FD50D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EB4E-752E-42D9-9744-EA04F33711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6292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53E4E-7723-4C79-B3EA-06F888944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12068B2-84B2-40B0-9325-C005BF6563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506F82-F18B-4CB0-ACB4-47B3ED8CB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27B4-84A9-4326-8352-DF1435C4BE67}" type="datetimeFigureOut">
              <a:rPr lang="es-CO" smtClean="0"/>
              <a:t>28/02/2021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717F75-2935-4372-9866-C087E7C7F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2D208B-35FB-4B77-AAF1-041B1892B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EB4E-752E-42D9-9744-EA04F33711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74083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4296954-B862-4353-827C-85D88FC87B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8204A92-AC17-4AC4-9F51-F55259E3B3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A9FC69-DF97-481B-9865-BBDCB23F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27B4-84A9-4326-8352-DF1435C4BE67}" type="datetimeFigureOut">
              <a:rPr lang="es-CO" smtClean="0"/>
              <a:t>28/02/2021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63F9E5-05E9-4D7F-ADF0-708919217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8248AF-C44B-4E64-94B9-B8A8663CB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EB4E-752E-42D9-9744-EA04F33711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88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4D04C3-12AB-4C5E-8AF3-32DC6C54E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EABF6E-1FEF-4D54-8FF4-DADB0718B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5EF84A-66DB-479A-9195-459448CD9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27B4-84A9-4326-8352-DF1435C4BE67}" type="datetimeFigureOut">
              <a:rPr lang="es-CO" smtClean="0"/>
              <a:t>28/02/2021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F233B3-BB3E-484F-85AA-BD0D050E4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4FE5E2-7249-4793-BF7C-EDE981433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EB4E-752E-42D9-9744-EA04F33711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2676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17D630-EA60-46DC-8472-3C0305652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B87DEA-7C4A-4988-8557-14CBBB61C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EA49AD-79C0-4E56-B28D-F8CA7FCF3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27B4-84A9-4326-8352-DF1435C4BE67}" type="datetimeFigureOut">
              <a:rPr lang="es-CO" smtClean="0"/>
              <a:t>28/02/2021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5EB837-ED8F-4A3C-A063-747E043AF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8C59BC-26F3-4E6A-9EB1-23A149F4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EB4E-752E-42D9-9744-EA04F33711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7036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16D06-5F79-4EC4-BFD0-20553822B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C1DE13-BB4C-4D38-87D5-7E77A8BF4E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260B025-C3D0-4CC3-BC1A-6347694CE6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697E3A9-3F44-4EB2-B579-E886C98B8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27B4-84A9-4326-8352-DF1435C4BE67}" type="datetimeFigureOut">
              <a:rPr lang="es-CO" smtClean="0"/>
              <a:t>28/02/2021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27D525-2BF3-4323-A5D4-1695056F2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54A647-BA96-4D1F-8044-828967E28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EB4E-752E-42D9-9744-EA04F33711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1064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6859C0-13E5-4E28-A49A-3BF190FBA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3F17FF-81E9-4E00-812B-A5AEE7655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2F005AE-45DA-47AE-AF74-E12C597D2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F6F1DA8-278E-4137-8E3A-EC5DD27500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55429AC-A68D-4C6E-AC3A-64B201CFA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C0E1C0B-ED3F-46C6-A313-1910AA9B6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27B4-84A9-4326-8352-DF1435C4BE67}" type="datetimeFigureOut">
              <a:rPr lang="es-CO" smtClean="0"/>
              <a:t>28/02/2021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098029F-A0E9-457E-8B51-37828C86A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0B9A194-0D9F-4851-A594-28BC5A9B8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EB4E-752E-42D9-9744-EA04F33711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1885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D6ADED-6C7B-400D-97B9-7FBE0EAAF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3A4A053-A66F-4B2F-B9B1-BDE559607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27B4-84A9-4326-8352-DF1435C4BE67}" type="datetimeFigureOut">
              <a:rPr lang="es-CO" smtClean="0"/>
              <a:t>28/02/2021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850F638-AC1C-4E50-9A1B-0544E125E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82C786A-F91B-46B5-8E6E-7A17D983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EB4E-752E-42D9-9744-EA04F33711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0078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EAA7422-21FA-497A-BFAB-88375927E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27B4-84A9-4326-8352-DF1435C4BE67}" type="datetimeFigureOut">
              <a:rPr lang="es-CO" smtClean="0"/>
              <a:t>28/02/2021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FF321F4-8C8B-49CF-8692-01ABA182D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662E56B-B591-4BFD-8937-3D6640F1A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EB4E-752E-42D9-9744-EA04F33711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6820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D8E0A9-AFD4-489D-BABE-FFB5727C9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EF18F9-5C96-4144-B942-9EA7E992A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64D8586-FCB2-458B-8586-7CDF91252D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4555FA-24D2-47FB-A2DF-7C14B41FC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27B4-84A9-4326-8352-DF1435C4BE67}" type="datetimeFigureOut">
              <a:rPr lang="es-CO" smtClean="0"/>
              <a:t>28/02/2021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56FA5D-62C3-48EB-9C52-2445A15E5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ADD4BA2-C5EF-465C-8DC0-1102E5206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EB4E-752E-42D9-9744-EA04F33711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5544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9ED49A-555D-45D6-8575-D8B7A2211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BA98D2B-C689-4B65-8A77-5022C223C1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43D0440-9143-43AB-8DEC-C52ADEE5F4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933775-596A-448D-A1B4-32235DCBE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27B4-84A9-4326-8352-DF1435C4BE67}" type="datetimeFigureOut">
              <a:rPr lang="es-CO" smtClean="0"/>
              <a:t>28/02/2021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89EE7CD-7884-47DD-A2C9-FA8EAAEA8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592013-2037-4083-9342-FB46F77C3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EB4E-752E-42D9-9744-EA04F33711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7485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8979718-F7E8-4BDE-AAA0-BC3F72CA6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86AB22-107C-4F6A-8905-53DDBA2CF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CB0712-9CC0-4BF4-9885-53A39ABF8C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E27B4-84A9-4326-8352-DF1435C4BE67}" type="datetimeFigureOut">
              <a:rPr lang="es-CO" smtClean="0"/>
              <a:t>28/02/2021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3FE987-C751-410B-95B5-5C08FA1D3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4861F4-641B-4245-B4D0-DA259DF4DB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BEB4E-752E-42D9-9744-EA04F33711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5079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EAE8460-0A3D-49C3-807B-BDE3D6F1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COLORES SECUNDARIOS</a:t>
            </a:r>
            <a:endParaRPr lang="es-CO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4742480-81E3-437D-BE24-E975F0D7CF7F}"/>
              </a:ext>
            </a:extLst>
          </p:cNvPr>
          <p:cNvSpPr txBox="1"/>
          <p:nvPr/>
        </p:nvSpPr>
        <p:spPr>
          <a:xfrm>
            <a:off x="1749287" y="2001152"/>
            <a:ext cx="837537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Los </a:t>
            </a:r>
            <a:r>
              <a:rPr lang="es-E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colores secundarios</a:t>
            </a:r>
            <a:r>
              <a:rPr lang="es-E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son aquellos que surgen </a:t>
            </a:r>
            <a:r>
              <a:rPr lang="es-E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de</a:t>
            </a:r>
            <a:r>
              <a:rPr lang="es-E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la mezcla </a:t>
            </a:r>
            <a:r>
              <a:rPr lang="es-E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en</a:t>
            </a:r>
            <a:r>
              <a:rPr lang="es-E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proporciones iguales </a:t>
            </a:r>
            <a:r>
              <a:rPr lang="es-E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de</a:t>
            </a:r>
            <a:r>
              <a:rPr lang="es-E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dos </a:t>
            </a:r>
            <a:r>
              <a:rPr lang="es-E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colores</a:t>
            </a:r>
            <a:r>
              <a:rPr lang="es-E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primarios.</a:t>
            </a:r>
          </a:p>
          <a:p>
            <a:pPr algn="l"/>
            <a:br>
              <a:rPr lang="es-E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s-E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Para el modelo de color RYB, los colores secundarios se originan de la mezcla entre el azul, el amarillo y el rojo.</a:t>
            </a:r>
            <a:endParaRPr lang="es-ES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Rojo + amarillo = naranja.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Amarillo + azul = verde.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Azul + rojo = morado.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s-ES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s-ES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s-ES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s-ES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s-ES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s-ES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s-ES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64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1500619-F2CB-49A8-B234-5DAB0C0356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7918"/>
              </p:ext>
            </p:extLst>
          </p:nvPr>
        </p:nvGraphicFramePr>
        <p:xfrm>
          <a:off x="583096" y="1852453"/>
          <a:ext cx="9422295" cy="3885736"/>
        </p:xfrm>
        <a:graphic>
          <a:graphicData uri="http://schemas.openxmlformats.org/drawingml/2006/table">
            <a:tbl>
              <a:tblPr/>
              <a:tblGrid>
                <a:gridCol w="1179443">
                  <a:extLst>
                    <a:ext uri="{9D8B030D-6E8A-4147-A177-3AD203B41FA5}">
                      <a16:colId xmlns:a16="http://schemas.microsoft.com/office/drawing/2014/main" val="2517853079"/>
                    </a:ext>
                  </a:extLst>
                </a:gridCol>
                <a:gridCol w="3993976">
                  <a:extLst>
                    <a:ext uri="{9D8B030D-6E8A-4147-A177-3AD203B41FA5}">
                      <a16:colId xmlns:a16="http://schemas.microsoft.com/office/drawing/2014/main" val="2116558043"/>
                    </a:ext>
                  </a:extLst>
                </a:gridCol>
                <a:gridCol w="4248876">
                  <a:extLst>
                    <a:ext uri="{9D8B030D-6E8A-4147-A177-3AD203B41FA5}">
                      <a16:colId xmlns:a16="http://schemas.microsoft.com/office/drawing/2014/main" val="254188371"/>
                    </a:ext>
                  </a:extLst>
                </a:gridCol>
              </a:tblGrid>
              <a:tr h="516074">
                <a:tc>
                  <a:txBody>
                    <a:bodyPr/>
                    <a:lstStyle/>
                    <a:p>
                      <a:pPr fontAlgn="t"/>
                      <a:endParaRPr lang="es-CO" b="1">
                        <a:effectLst/>
                        <a:latin typeface="Poppins"/>
                      </a:endParaRPr>
                    </a:p>
                  </a:txBody>
                  <a:tcPr marL="47625" marR="47625" marT="66675" marB="47625">
                    <a:lnL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CO" b="1" dirty="0">
                          <a:effectLst/>
                          <a:latin typeface="Poppins"/>
                        </a:rPr>
                        <a:t>Colores primarios</a:t>
                      </a:r>
                    </a:p>
                  </a:txBody>
                  <a:tcPr marL="47625" marR="47625" marT="66675" marB="47625">
                    <a:lnL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CO" b="1">
                          <a:effectLst/>
                          <a:latin typeface="Poppins"/>
                        </a:rPr>
                        <a:t>Colores secundarios</a:t>
                      </a:r>
                    </a:p>
                  </a:txBody>
                  <a:tcPr marL="47625" marR="47625" marT="66675" marB="47625">
                    <a:lnL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192496"/>
                  </a:ext>
                </a:extLst>
              </a:tr>
              <a:tr h="880362">
                <a:tc>
                  <a:txBody>
                    <a:bodyPr/>
                    <a:lstStyle/>
                    <a:p>
                      <a:pPr fontAlgn="t"/>
                      <a:r>
                        <a:rPr lang="es-CO">
                          <a:effectLst/>
                        </a:rPr>
                        <a:t>Definición</a:t>
                      </a:r>
                    </a:p>
                  </a:txBody>
                  <a:tcPr marL="47625" marR="47625" marT="66675" marB="47625">
                    <a:lnL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>
                          <a:effectLst/>
                        </a:rPr>
                        <a:t>Colores que no se obtienen de la mezcla entre colores.</a:t>
                      </a:r>
                    </a:p>
                  </a:txBody>
                  <a:tcPr marL="47625" marR="47625" marT="66675" marB="47625">
                    <a:lnL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>
                          <a:effectLst/>
                        </a:rPr>
                        <a:t>Colores que se obtienen de la mezcla a partes iguales de dos colores primarios.</a:t>
                      </a:r>
                    </a:p>
                  </a:txBody>
                  <a:tcPr marL="47625" marR="47625" marT="66675" marB="47625">
                    <a:lnL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1048640"/>
                  </a:ext>
                </a:extLst>
              </a:tr>
              <a:tr h="880362">
                <a:tc>
                  <a:txBody>
                    <a:bodyPr/>
                    <a:lstStyle/>
                    <a:p>
                      <a:pPr fontAlgn="t"/>
                      <a:r>
                        <a:rPr lang="es-CO">
                          <a:effectLst/>
                        </a:rPr>
                        <a:t>Ejemplos</a:t>
                      </a:r>
                    </a:p>
                  </a:txBody>
                  <a:tcPr marL="47625" marR="47625" marT="66675" marB="47625">
                    <a:lnL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CO">
                          <a:effectLst/>
                        </a:rPr>
                        <a:t>Rojo, amarillo y azul.</a:t>
                      </a:r>
                    </a:p>
                  </a:txBody>
                  <a:tcPr marL="47625" marR="47625" marT="66675" marB="47625">
                    <a:lnL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CO">
                          <a:effectLst/>
                        </a:rPr>
                        <a:t>Naranja, verde y morado.</a:t>
                      </a:r>
                    </a:p>
                  </a:txBody>
                  <a:tcPr marL="47625" marR="47625" marT="66675" marB="47625">
                    <a:lnL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245740"/>
                  </a:ext>
                </a:extLst>
              </a:tr>
              <a:tr h="1608938">
                <a:tc>
                  <a:txBody>
                    <a:bodyPr/>
                    <a:lstStyle/>
                    <a:p>
                      <a:pPr fontAlgn="t"/>
                      <a:endParaRPr lang="es-CO" dirty="0">
                        <a:effectLst/>
                      </a:endParaRPr>
                    </a:p>
                  </a:txBody>
                  <a:tcPr marL="47625" marR="47625" marT="66675" marB="47625">
                    <a:lnL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>
                        <a:buFont typeface="Arial" panose="020B0604020202020204" pitchFamily="34" charset="0"/>
                        <a:buNone/>
                      </a:pPr>
                      <a:endParaRPr lang="es-CO" dirty="0">
                        <a:effectLst/>
                      </a:endParaRPr>
                    </a:p>
                  </a:txBody>
                  <a:tcPr marL="47625" marR="47625" marT="66675" marB="47625">
                    <a:lnL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>
                        <a:buFont typeface="Arial" panose="020B0604020202020204" pitchFamily="34" charset="0"/>
                        <a:buNone/>
                      </a:pPr>
                      <a:endParaRPr lang="es-ES" dirty="0">
                        <a:effectLst/>
                      </a:endParaRPr>
                    </a:p>
                  </a:txBody>
                  <a:tcPr marL="47625" marR="47625" marT="66675" marB="47625">
                    <a:lnL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9182568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BAA4F163-4E8A-4295-8D0A-E2D3D0191F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58493"/>
            <a:ext cx="10844284" cy="133882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/>
              </a:rPr>
              <a:t>Colores primarios y secundarios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CO" altLang="es-CO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s-CO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8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Source Sans Pro" panose="020B0503030403020204" pitchFamily="34" charset="0"/>
              </a:rPr>
              <a:t>La principal diferencia entre los colores primarios y secundarios es que los colores secundarios </a:t>
            </a:r>
            <a:r>
              <a:rPr kumimoji="0" lang="es-CO" altLang="es-CO" sz="1800" b="1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Source Sans Pro" panose="020B0503030403020204" pitchFamily="34" charset="0"/>
              </a:rPr>
              <a:t>surgen de la mezcla </a:t>
            </a:r>
            <a:r>
              <a:rPr kumimoji="0" lang="es-CO" altLang="es-CO" sz="18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Source Sans Pro" panose="020B0503030403020204" pitchFamily="34" charset="0"/>
              </a:rPr>
              <a:t>de los colores primarios, mientras que los primarios </a:t>
            </a:r>
            <a:r>
              <a:rPr kumimoji="0" lang="es-CO" altLang="es-CO" sz="1800" b="1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Source Sans Pro" panose="020B0503030403020204" pitchFamily="34" charset="0"/>
              </a:rPr>
              <a:t>no pueden obtenerse de ninguna mezcla</a:t>
            </a:r>
            <a:r>
              <a:rPr kumimoji="0" lang="es-CO" altLang="es-CO" sz="18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Source Sans Pro" panose="020B0503030403020204" pitchFamily="34" charset="0"/>
              </a:rPr>
              <a:t>.</a:t>
            </a:r>
            <a:endParaRPr kumimoji="0" lang="es-CO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332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F71749-9898-45D4-B61A-60C08EC07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200" b="0" i="0" dirty="0">
                <a:solidFill>
                  <a:srgbClr val="757575"/>
                </a:solidFill>
                <a:effectLst/>
                <a:latin typeface="RobotoDraft"/>
              </a:rPr>
              <a:t>En una hoja dibuja el arco iris y píntalo de acuerdo a los colores que te indica la imagen</a:t>
            </a:r>
            <a:r>
              <a:rPr lang="es-ES" b="0" i="0" dirty="0">
                <a:solidFill>
                  <a:srgbClr val="757575"/>
                </a:solidFill>
                <a:effectLst/>
                <a:latin typeface="RobotoDraft"/>
              </a:rPr>
              <a:t>.</a:t>
            </a:r>
            <a:endParaRPr lang="es-CO" dirty="0"/>
          </a:p>
        </p:txBody>
      </p:sp>
      <p:pic>
        <p:nvPicPr>
          <p:cNvPr id="2050" name="Picture 2" descr="Resultado de imagen para actividades de artistica 2 primaria">
            <a:extLst>
              <a:ext uri="{FF2B5EF4-FFF2-40B4-BE49-F238E27FC236}">
                <a16:creationId xmlns:a16="http://schemas.microsoft.com/office/drawing/2014/main" id="{D633F2D8-8520-4891-B995-DDAB389446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050" y="1027906"/>
            <a:ext cx="6057900" cy="5599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27511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167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Arial</vt:lpstr>
      <vt:lpstr>Calibri</vt:lpstr>
      <vt:lpstr>Calibri Light</vt:lpstr>
      <vt:lpstr>Poppins</vt:lpstr>
      <vt:lpstr>RobotoDraft</vt:lpstr>
      <vt:lpstr>Source Sans Pro</vt:lpstr>
      <vt:lpstr>Tema de Office</vt:lpstr>
      <vt:lpstr>COLORES SECUNDARIOS</vt:lpstr>
      <vt:lpstr>Colores primarios y secundarios   La principal diferencia entre los colores primarios y secundarios es que los colores secundarios surgen de la mezcla de los colores primarios, mientras que los primarios no pueden obtenerse de ninguna mezcla.</vt:lpstr>
      <vt:lpstr>En una hoja dibuja el arco iris y píntalo de acuerdo a los colores que te indica la imagen.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COLORES SECUNDARIOS</dc:title>
  <dc:creator>maria jose</dc:creator>
  <cp:lastModifiedBy>maria jose</cp:lastModifiedBy>
  <cp:revision>2</cp:revision>
  <dcterms:created xsi:type="dcterms:W3CDTF">2021-03-01T00:47:56Z</dcterms:created>
  <dcterms:modified xsi:type="dcterms:W3CDTF">2021-03-01T01:23:06Z</dcterms:modified>
</cp:coreProperties>
</file>