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5/10/2020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5/10/2020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76423" y="430032"/>
            <a:ext cx="8791575" cy="758688"/>
          </a:xfrm>
        </p:spPr>
        <p:txBody>
          <a:bodyPr/>
          <a:lstStyle/>
          <a:p>
            <a:pPr algn="ctr"/>
            <a:r>
              <a:rPr lang="es-MX" dirty="0" smtClean="0"/>
              <a:t>EL SONIDO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1520" y="1371599"/>
            <a:ext cx="9714411" cy="4794069"/>
          </a:xfrm>
        </p:spPr>
        <p:txBody>
          <a:bodyPr>
            <a:normAutofit fontScale="92500" lnSpcReduction="10000"/>
          </a:bodyPr>
          <a:lstStyle/>
          <a:p>
            <a:r>
              <a:rPr lang="es-CO" dirty="0">
                <a:solidFill>
                  <a:schemeClr val="bg1"/>
                </a:solidFill>
                <a:effectLst/>
              </a:rPr>
              <a:t>NATURALEZA DEL SONIDO</a:t>
            </a:r>
            <a:endParaRPr lang="en-US" dirty="0">
              <a:solidFill>
                <a:schemeClr val="bg1"/>
              </a:solidFill>
              <a:effectLst/>
            </a:endParaRPr>
          </a:p>
          <a:p>
            <a:r>
              <a:rPr lang="es-CO" dirty="0">
                <a:solidFill>
                  <a:schemeClr val="bg1"/>
                </a:solidFill>
                <a:effectLst/>
              </a:rPr>
              <a:t>Podemos escuchar sonidos producidos en otra habitación . Este hecho sugiere que el sonido experimenta efectos de difracción y en consecuencia debemos recordar que el sonido es una onda. Y el sonido se propaga en el aire,  lo cual implica transmisión de energía asociada a las vibraciones sin que las partículas de aire viajen, con la onda. </a:t>
            </a:r>
            <a:endParaRPr lang="es-CO" dirty="0" smtClean="0">
              <a:solidFill>
                <a:schemeClr val="bg1"/>
              </a:solidFill>
              <a:effectLst/>
            </a:endParaRPr>
          </a:p>
          <a:p>
            <a:r>
              <a:rPr lang="es-CO" dirty="0">
                <a:solidFill>
                  <a:schemeClr val="bg1"/>
                </a:solidFill>
                <a:effectLst/>
              </a:rPr>
              <a:t>La velocidad del sonido en el aire es aproximadamente de 340 m/</a:t>
            </a:r>
            <a:r>
              <a:rPr lang="es-CO" dirty="0" err="1">
                <a:solidFill>
                  <a:schemeClr val="bg1"/>
                </a:solidFill>
                <a:effectLst/>
              </a:rPr>
              <a:t>seg</a:t>
            </a:r>
            <a:r>
              <a:rPr lang="es-CO" dirty="0">
                <a:solidFill>
                  <a:schemeClr val="bg1"/>
                </a:solidFill>
                <a:effectLst/>
              </a:rPr>
              <a:t>  a temperatura de 15°C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.</a:t>
            </a:r>
          </a:p>
          <a:p>
            <a:r>
              <a:rPr lang="es-CO" b="1" dirty="0" smtClean="0">
                <a:solidFill>
                  <a:schemeClr val="bg1"/>
                </a:solidFill>
                <a:effectLst/>
              </a:rPr>
              <a:t>CARACTERISTICAS DEL SONIDO</a:t>
            </a:r>
          </a:p>
          <a:p>
            <a:r>
              <a:rPr lang="es-CO" b="1" dirty="0" smtClean="0">
                <a:solidFill>
                  <a:schemeClr val="bg1"/>
                </a:solidFill>
                <a:effectLst/>
              </a:rPr>
              <a:t>TONO</a:t>
            </a:r>
            <a:r>
              <a:rPr lang="es-CO" b="1" dirty="0">
                <a:solidFill>
                  <a:schemeClr val="bg1"/>
                </a:solidFill>
                <a:effectLst/>
              </a:rPr>
              <a:t>: </a:t>
            </a:r>
            <a:r>
              <a:rPr lang="es-CO" dirty="0">
                <a:solidFill>
                  <a:schemeClr val="bg1"/>
                </a:solidFill>
                <a:effectLst/>
              </a:rPr>
              <a:t>El tono o altura de un sonido es la característica a la cual nos referimos cuando decimos es más agudo o más grave que otro, a los sonidos altos o agudos como los producidos por una guitarra corresponden frecuencias altas, en tanto a los sonidos graves o bajos </a:t>
            </a:r>
            <a:endParaRPr lang="en-US" dirty="0">
              <a:solidFill>
                <a:schemeClr val="bg1"/>
              </a:solidFill>
              <a:effectLst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730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76423" y="430032"/>
            <a:ext cx="8791575" cy="758688"/>
          </a:xfrm>
        </p:spPr>
        <p:txBody>
          <a:bodyPr/>
          <a:lstStyle/>
          <a:p>
            <a:pPr algn="ctr"/>
            <a:r>
              <a:rPr lang="es-MX" dirty="0" smtClean="0"/>
              <a:t>EL SONIDO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1520" y="1371599"/>
            <a:ext cx="9714411" cy="4794069"/>
          </a:xfrm>
        </p:spPr>
        <p:txBody>
          <a:bodyPr>
            <a:normAutofit/>
          </a:bodyPr>
          <a:lstStyle/>
          <a:p>
            <a:r>
              <a:rPr lang="es-CO" b="1" dirty="0">
                <a:solidFill>
                  <a:schemeClr val="bg1"/>
                </a:solidFill>
                <a:effectLst/>
              </a:rPr>
              <a:t>INTENSIDAD.</a:t>
            </a:r>
            <a:r>
              <a:rPr lang="es-CO" dirty="0">
                <a:solidFill>
                  <a:schemeClr val="bg1"/>
                </a:solidFill>
                <a:effectLst/>
              </a:rPr>
              <a:t> La intensidad del sonido se relaciona con la intensidad de la energía que transportan las ondas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sonoras.</a:t>
            </a:r>
          </a:p>
          <a:p>
            <a:r>
              <a:rPr lang="es-CO" b="1" dirty="0">
                <a:solidFill>
                  <a:schemeClr val="bg1"/>
                </a:solidFill>
                <a:effectLst/>
              </a:rPr>
              <a:t>TIMBRE: </a:t>
            </a:r>
            <a:r>
              <a:rPr lang="es-CO" dirty="0">
                <a:solidFill>
                  <a:schemeClr val="bg1"/>
                </a:solidFill>
                <a:effectLst/>
              </a:rPr>
              <a:t>El timbre del sonido es la característica del sonido a la cual nos referimos para distinguir dos sonidos emitidos por dos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fuentes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FORMULAS PARA CONSIDERAR EN EL SONIDO.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C = V  + 0,6 </a:t>
            </a:r>
            <a:r>
              <a:rPr lang="es-MX" dirty="0" err="1" smtClean="0">
                <a:solidFill>
                  <a:schemeClr val="bg1"/>
                </a:solidFill>
              </a:rPr>
              <a:t>t°</a:t>
            </a:r>
            <a:r>
              <a:rPr lang="es-MX" dirty="0" smtClean="0">
                <a:solidFill>
                  <a:schemeClr val="bg1"/>
                </a:solidFill>
              </a:rPr>
              <a:t> / °C     HALLAR LA VELOCIDAD DEL SONIDO A CUALQUIER TEMPERATURA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EFECTO DOPPLER   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                                     F </a:t>
            </a:r>
            <a:r>
              <a:rPr lang="es-MX" baseline="-25000" dirty="0" smtClean="0">
                <a:solidFill>
                  <a:schemeClr val="bg1"/>
                </a:solidFill>
              </a:rPr>
              <a:t>O</a:t>
            </a:r>
            <a:r>
              <a:rPr lang="es-MX" dirty="0" smtClean="0">
                <a:solidFill>
                  <a:schemeClr val="bg1"/>
                </a:solidFill>
              </a:rPr>
              <a:t> / C +V</a:t>
            </a:r>
            <a:r>
              <a:rPr lang="es-MX" baseline="-25000" dirty="0" smtClean="0">
                <a:solidFill>
                  <a:schemeClr val="bg1"/>
                </a:solidFill>
              </a:rPr>
              <a:t>O </a:t>
            </a:r>
            <a:r>
              <a:rPr lang="es-MX" dirty="0" smtClean="0">
                <a:solidFill>
                  <a:schemeClr val="bg1"/>
                </a:solidFill>
              </a:rPr>
              <a:t> =    f </a:t>
            </a:r>
            <a:r>
              <a:rPr lang="es-MX" baseline="-25000" dirty="0" err="1" smtClean="0">
                <a:solidFill>
                  <a:schemeClr val="bg1"/>
                </a:solidFill>
              </a:rPr>
              <a:t>f</a:t>
            </a:r>
            <a:r>
              <a:rPr lang="es-MX" dirty="0" smtClean="0">
                <a:solidFill>
                  <a:schemeClr val="bg1"/>
                </a:solidFill>
              </a:rPr>
              <a:t> / c + v </a:t>
            </a:r>
            <a:r>
              <a:rPr lang="es-MX" baseline="-25000" dirty="0" smtClean="0">
                <a:solidFill>
                  <a:schemeClr val="bg1"/>
                </a:solidFill>
              </a:rPr>
              <a:t>f        </a:t>
            </a:r>
            <a:r>
              <a:rPr lang="es-MX" sz="2800" baseline="-25000" dirty="0" smtClean="0">
                <a:solidFill>
                  <a:schemeClr val="bg1"/>
                </a:solidFill>
              </a:rPr>
              <a:t>efecto </a:t>
            </a:r>
            <a:r>
              <a:rPr lang="es-MX" sz="2800" baseline="-25000" dirty="0" err="1" smtClean="0">
                <a:solidFill>
                  <a:schemeClr val="bg1"/>
                </a:solidFill>
              </a:rPr>
              <a:t>doppler</a:t>
            </a:r>
            <a:endParaRPr lang="es-MX" sz="2800" baseline="-25000" dirty="0" smtClean="0">
              <a:solidFill>
                <a:schemeClr val="bg1"/>
              </a:solidFill>
            </a:endParaRPr>
          </a:p>
          <a:p>
            <a:r>
              <a:rPr lang="es-MX" sz="2800" baseline="-25000">
                <a:solidFill>
                  <a:schemeClr val="bg1"/>
                </a:solidFill>
              </a:rPr>
              <a:t> </a:t>
            </a:r>
            <a:r>
              <a:rPr lang="es-MX" sz="2800" baseline="-25000" smtClean="0">
                <a:solidFill>
                  <a:schemeClr val="bg1"/>
                </a:solidFill>
              </a:rPr>
              <a:t>                       </a:t>
            </a:r>
            <a:r>
              <a:rPr lang="es-MX" sz="2800" smtClean="0">
                <a:solidFill>
                  <a:schemeClr val="bg1"/>
                </a:solidFill>
              </a:rPr>
              <a:t> </a:t>
            </a:r>
            <a:endParaRPr lang="es-MX" sz="2800" baseline="-25000" dirty="0" smtClean="0">
              <a:solidFill>
                <a:schemeClr val="bg1"/>
              </a:solidFill>
            </a:endParaRPr>
          </a:p>
          <a:p>
            <a:r>
              <a:rPr lang="es-MX" sz="2800" baseline="-25000" dirty="0" smtClean="0">
                <a:solidFill>
                  <a:schemeClr val="bg1"/>
                </a:solidFill>
              </a:rPr>
              <a:t>                           </a:t>
            </a:r>
            <a:endParaRPr lang="es-MX" sz="2800" baseline="-25000" dirty="0">
              <a:solidFill>
                <a:schemeClr val="bg1"/>
              </a:solidFill>
            </a:endParaRPr>
          </a:p>
          <a:p>
            <a:endParaRPr lang="en-US" sz="2800" baseline="-25000" dirty="0">
              <a:solidFill>
                <a:schemeClr val="bg1"/>
              </a:solidFill>
            </a:endParaRPr>
          </a:p>
        </p:txBody>
      </p:sp>
      <p:cxnSp>
        <p:nvCxnSpPr>
          <p:cNvPr id="4" name="Conector recto 3"/>
          <p:cNvCxnSpPr/>
          <p:nvPr/>
        </p:nvCxnSpPr>
        <p:spPr>
          <a:xfrm>
            <a:off x="7620000" y="845566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ector recto 4"/>
          <p:cNvCxnSpPr/>
          <p:nvPr/>
        </p:nvCxnSpPr>
        <p:spPr>
          <a:xfrm>
            <a:off x="7772400" y="860806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ector recto 7"/>
          <p:cNvCxnSpPr/>
          <p:nvPr/>
        </p:nvCxnSpPr>
        <p:spPr>
          <a:xfrm>
            <a:off x="1524000" y="5026660"/>
            <a:ext cx="152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ector recto 8"/>
          <p:cNvCxnSpPr/>
          <p:nvPr/>
        </p:nvCxnSpPr>
        <p:spPr>
          <a:xfrm>
            <a:off x="1552575" y="5074285"/>
            <a:ext cx="10477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6"/>
          <p:cNvSpPr>
            <a:spLocks noChangeArrowheads="1"/>
          </p:cNvSpPr>
          <p:nvPr/>
        </p:nvSpPr>
        <p:spPr bwMode="auto">
          <a:xfrm>
            <a:off x="0" y="4572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Fo                Ff                </a:t>
            </a:r>
            <a:r>
              <a:rPr kumimoji="0" lang="es-MX" altLang="en-US" sz="1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EFECTO DOPPLER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altLang="en-US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 + Vo        Ff + Vf</a:t>
            </a:r>
            <a:endParaRPr kumimoji="0" lang="es-MX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Cerrar llave 12"/>
          <p:cNvSpPr/>
          <p:nvPr/>
        </p:nvSpPr>
        <p:spPr>
          <a:xfrm>
            <a:off x="3017520" y="3592286"/>
            <a:ext cx="52251" cy="627017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errar llave 13"/>
          <p:cNvSpPr/>
          <p:nvPr/>
        </p:nvSpPr>
        <p:spPr>
          <a:xfrm>
            <a:off x="6609806" y="4532811"/>
            <a:ext cx="91440" cy="541474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" name="Conector recto 16"/>
          <p:cNvCxnSpPr/>
          <p:nvPr/>
        </p:nvCxnSpPr>
        <p:spPr>
          <a:xfrm>
            <a:off x="4206241" y="4909094"/>
            <a:ext cx="209005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Conector recto 18"/>
          <p:cNvCxnSpPr/>
          <p:nvPr/>
        </p:nvCxnSpPr>
        <p:spPr>
          <a:xfrm>
            <a:off x="5956663" y="4909094"/>
            <a:ext cx="209006" cy="0"/>
          </a:xfrm>
          <a:prstGeom prst="line">
            <a:avLst/>
          </a:prstGeom>
          <a:ln w="127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46555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72366" y="129586"/>
            <a:ext cx="9148628" cy="915443"/>
          </a:xfrm>
        </p:spPr>
        <p:txBody>
          <a:bodyPr>
            <a:normAutofit fontScale="90000"/>
          </a:bodyPr>
          <a:lstStyle/>
          <a:p>
            <a:r>
              <a:rPr lang="es-MX" dirty="0" smtClean="0"/>
              <a:t>FORMULAS Y EJERCICIOS propuestos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941738" y="1185408"/>
            <a:ext cx="9527451" cy="5398271"/>
          </a:xfrm>
        </p:spPr>
        <p:txBody>
          <a:bodyPr>
            <a:normAutofit/>
          </a:bodyPr>
          <a:lstStyle/>
          <a:p>
            <a:r>
              <a:rPr lang="es-MX" dirty="0" smtClean="0"/>
              <a:t> </a:t>
            </a:r>
            <a:r>
              <a:rPr lang="es-CO" b="1" dirty="0">
                <a:solidFill>
                  <a:schemeClr val="bg1"/>
                </a:solidFill>
                <a:effectLst/>
              </a:rPr>
              <a:t>. </a:t>
            </a:r>
            <a:r>
              <a:rPr lang="es-CO" dirty="0">
                <a:solidFill>
                  <a:schemeClr val="bg1"/>
                </a:solidFill>
                <a:effectLst/>
              </a:rPr>
              <a:t> Calcula la longitud de onda de la nota "Fa" cuya frecuencia es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420 </a:t>
            </a:r>
            <a:r>
              <a:rPr lang="es-CO" dirty="0">
                <a:solidFill>
                  <a:schemeClr val="bg1"/>
                </a:solidFill>
                <a:effectLst/>
              </a:rPr>
              <a:t>Hz. Si la velocidad del sonido es de 340 m/</a:t>
            </a:r>
            <a:r>
              <a:rPr lang="es-CO" dirty="0" err="1">
                <a:solidFill>
                  <a:schemeClr val="bg1"/>
                </a:solidFill>
                <a:effectLst/>
              </a:rPr>
              <a:t>seg</a:t>
            </a:r>
            <a:r>
              <a:rPr lang="es-CO" dirty="0" smtClean="0">
                <a:effectLst/>
              </a:rPr>
              <a:t>.</a:t>
            </a:r>
          </a:p>
          <a:p>
            <a:r>
              <a:rPr lang="es-CO" dirty="0" smtClean="0">
                <a:solidFill>
                  <a:schemeClr val="bg1"/>
                </a:solidFill>
                <a:effectLst/>
              </a:rPr>
              <a:t>C = Lo . F                     despejamos para hallar la longitud de onda o sea</a:t>
            </a:r>
          </a:p>
          <a:p>
            <a:r>
              <a:rPr lang="es-CO" dirty="0" smtClean="0">
                <a:solidFill>
                  <a:schemeClr val="bg1"/>
                </a:solidFill>
                <a:effectLst/>
              </a:rPr>
              <a:t>C / F = lo   340 m / s  / 420 Hz = lo ;              lo = 0.89 m</a:t>
            </a:r>
          </a:p>
          <a:p>
            <a:r>
              <a:rPr lang="es-CO" dirty="0">
                <a:effectLst/>
              </a:rPr>
              <a:t>. </a:t>
            </a:r>
            <a:r>
              <a:rPr lang="es-CO" dirty="0">
                <a:solidFill>
                  <a:schemeClr val="bg1"/>
                </a:solidFill>
                <a:effectLst/>
              </a:rPr>
              <a:t>Una fuente sonora emite un sonido   con una potencia de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0,075 </a:t>
            </a:r>
            <a:r>
              <a:rPr lang="es-CO" dirty="0">
                <a:solidFill>
                  <a:schemeClr val="bg1"/>
                </a:solidFill>
                <a:effectLst/>
              </a:rPr>
              <a:t>W,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 a una distancia de 8. 5 m calcula: a -  Intensidad  B- Nivel de intensidad</a:t>
            </a:r>
          </a:p>
          <a:p>
            <a:r>
              <a:rPr lang="es-CO" dirty="0">
                <a:solidFill>
                  <a:schemeClr val="bg1"/>
                </a:solidFill>
                <a:effectLst/>
              </a:rPr>
              <a:t>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  i = P / 4 </a:t>
            </a:r>
            <a:r>
              <a:rPr lang="el-GR" dirty="0" smtClean="0">
                <a:solidFill>
                  <a:schemeClr val="bg1"/>
                </a:solidFill>
                <a:effectLst/>
              </a:rPr>
              <a:t>π</a:t>
            </a:r>
            <a:r>
              <a:rPr lang="es-MX" dirty="0" smtClean="0">
                <a:solidFill>
                  <a:schemeClr val="bg1"/>
                </a:solidFill>
                <a:effectLst/>
              </a:rPr>
              <a:t>. R </a:t>
            </a:r>
            <a:r>
              <a:rPr lang="es-MX" baseline="30000" dirty="0" smtClean="0">
                <a:solidFill>
                  <a:schemeClr val="bg1"/>
                </a:solidFill>
                <a:effectLst/>
              </a:rPr>
              <a:t>2</a:t>
            </a:r>
            <a:r>
              <a:rPr lang="es-MX" dirty="0" smtClean="0">
                <a:solidFill>
                  <a:schemeClr val="bg1"/>
                </a:solidFill>
                <a:effectLst/>
              </a:rPr>
              <a:t>             I =(( 0,075 W) /(4 . </a:t>
            </a:r>
            <a:r>
              <a:rPr lang="el-GR" dirty="0" smtClean="0">
                <a:solidFill>
                  <a:schemeClr val="bg1"/>
                </a:solidFill>
                <a:effectLst/>
              </a:rPr>
              <a:t>Π</a:t>
            </a:r>
            <a:r>
              <a:rPr lang="es-MX" dirty="0" smtClean="0">
                <a:solidFill>
                  <a:schemeClr val="bg1"/>
                </a:solidFill>
                <a:effectLst/>
              </a:rPr>
              <a:t>. R </a:t>
            </a:r>
            <a:r>
              <a:rPr lang="es-MX" baseline="30000" dirty="0" smtClean="0">
                <a:solidFill>
                  <a:schemeClr val="bg1"/>
                </a:solidFill>
                <a:effectLst/>
              </a:rPr>
              <a:t>2</a:t>
            </a:r>
            <a:r>
              <a:rPr lang="es-MX" dirty="0" smtClean="0">
                <a:solidFill>
                  <a:schemeClr val="bg1"/>
                </a:solidFill>
                <a:effectLst/>
              </a:rPr>
              <a:t>))  ;   I =  7,02 W / m </a:t>
            </a:r>
            <a:r>
              <a:rPr lang="es-MX" baseline="30000" dirty="0" smtClean="0">
                <a:solidFill>
                  <a:schemeClr val="bg1"/>
                </a:solidFill>
                <a:effectLst/>
              </a:rPr>
              <a:t>2</a:t>
            </a:r>
            <a:r>
              <a:rPr lang="es-MX" dirty="0" smtClean="0">
                <a:solidFill>
                  <a:schemeClr val="bg1"/>
                </a:solidFill>
                <a:effectLst/>
              </a:rPr>
              <a:t> </a:t>
            </a:r>
          </a:p>
          <a:p>
            <a:r>
              <a:rPr lang="es-MX" dirty="0">
                <a:solidFill>
                  <a:schemeClr val="bg1"/>
                </a:solidFill>
                <a:effectLst/>
              </a:rPr>
              <a:t> </a:t>
            </a:r>
            <a:r>
              <a:rPr lang="es-MX" dirty="0" smtClean="0">
                <a:solidFill>
                  <a:schemeClr val="bg1"/>
                </a:solidFill>
                <a:effectLst/>
              </a:rPr>
              <a:t>  B =  10 log i / i </a:t>
            </a:r>
            <a:r>
              <a:rPr lang="es-MX" baseline="-25000" dirty="0" smtClean="0">
                <a:solidFill>
                  <a:schemeClr val="bg1"/>
                </a:solidFill>
                <a:effectLst/>
              </a:rPr>
              <a:t>o </a:t>
            </a:r>
          </a:p>
          <a:p>
            <a:r>
              <a:rPr lang="es-MX" dirty="0" smtClean="0">
                <a:solidFill>
                  <a:schemeClr val="bg1"/>
                </a:solidFill>
                <a:effectLst/>
              </a:rPr>
              <a:t> </a:t>
            </a:r>
            <a:r>
              <a:rPr lang="es-CO" dirty="0">
                <a:solidFill>
                  <a:schemeClr val="bg1"/>
                </a:solidFill>
                <a:effectLst/>
              </a:rPr>
              <a:t>. Cual es la velocidad del sonido en el aire a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35°;  Formula </a:t>
            </a:r>
          </a:p>
          <a:p>
            <a:r>
              <a:rPr lang="es-CO" dirty="0">
                <a:solidFill>
                  <a:schemeClr val="bg1"/>
                </a:solidFill>
                <a:effectLst/>
              </a:rPr>
              <a:t>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 C = 340 + 0,6 T / </a:t>
            </a:r>
            <a:r>
              <a:rPr lang="es-CO" dirty="0" err="1" smtClean="0">
                <a:solidFill>
                  <a:schemeClr val="bg1"/>
                </a:solidFill>
                <a:effectLst/>
              </a:rPr>
              <a:t>°c</a:t>
            </a:r>
            <a:r>
              <a:rPr lang="es-CO" dirty="0" smtClean="0">
                <a:solidFill>
                  <a:schemeClr val="bg1"/>
                </a:solidFill>
                <a:effectLst/>
              </a:rPr>
              <a:t>    formula para hallar velocidad del sonido</a:t>
            </a:r>
          </a:p>
          <a:p>
            <a:r>
              <a:rPr lang="es-CO" dirty="0" smtClean="0">
                <a:solidFill>
                  <a:schemeClr val="bg1"/>
                </a:solidFill>
                <a:effectLst/>
              </a:rPr>
              <a:t>Resolviendo el problema:   c = 340 m/s + 0,,6 35° /</a:t>
            </a:r>
            <a:r>
              <a:rPr lang="es-CO" dirty="0" err="1" smtClean="0">
                <a:solidFill>
                  <a:schemeClr val="bg1"/>
                </a:solidFill>
                <a:effectLst/>
              </a:rPr>
              <a:t>°c</a:t>
            </a:r>
            <a:r>
              <a:rPr lang="es-CO" dirty="0" smtClean="0">
                <a:solidFill>
                  <a:schemeClr val="bg1"/>
                </a:solidFill>
                <a:effectLst/>
              </a:rPr>
              <a:t>         c = 361°</a:t>
            </a:r>
            <a:endParaRPr lang="en-US" dirty="0">
              <a:solidFill>
                <a:schemeClr val="bg1"/>
              </a:solidFill>
              <a:effectLst/>
            </a:endParaRPr>
          </a:p>
          <a:p>
            <a:endParaRPr lang="es-CO" dirty="0" smtClean="0">
              <a:solidFill>
                <a:schemeClr val="bg1"/>
              </a:solidFill>
              <a:effectLst/>
            </a:endParaRPr>
          </a:p>
          <a:p>
            <a:endParaRPr lang="en-US" dirty="0">
              <a:solidFill>
                <a:schemeClr val="bg1"/>
              </a:solidFill>
              <a:effectLst/>
            </a:endParaRPr>
          </a:p>
          <a:p>
            <a:endParaRPr lang="en-US" dirty="0"/>
          </a:p>
        </p:txBody>
      </p:sp>
      <p:cxnSp>
        <p:nvCxnSpPr>
          <p:cNvPr id="5" name="Conector recto 4"/>
          <p:cNvCxnSpPr/>
          <p:nvPr/>
        </p:nvCxnSpPr>
        <p:spPr>
          <a:xfrm>
            <a:off x="2573383" y="1293223"/>
            <a:ext cx="130628" cy="156754"/>
          </a:xfrm>
          <a:prstGeom prst="line">
            <a:avLst/>
          </a:prstGeom>
          <a:ln>
            <a:solidFill>
              <a:schemeClr val="tx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lecha derecha 10"/>
          <p:cNvSpPr/>
          <p:nvPr/>
        </p:nvSpPr>
        <p:spPr>
          <a:xfrm>
            <a:off x="3422469" y="2259874"/>
            <a:ext cx="979714" cy="222069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lecha derecha 11"/>
          <p:cNvSpPr/>
          <p:nvPr/>
        </p:nvSpPr>
        <p:spPr>
          <a:xfrm>
            <a:off x="6646680" y="2586446"/>
            <a:ext cx="511766" cy="274319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lecha derecha 12"/>
          <p:cNvSpPr/>
          <p:nvPr/>
        </p:nvSpPr>
        <p:spPr>
          <a:xfrm>
            <a:off x="3997234" y="4101737"/>
            <a:ext cx="496389" cy="1828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Cerrar llave 3"/>
          <p:cNvSpPr/>
          <p:nvPr/>
        </p:nvSpPr>
        <p:spPr>
          <a:xfrm>
            <a:off x="4493623" y="5381897"/>
            <a:ext cx="45719" cy="39188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echa derecha 5"/>
          <p:cNvSpPr/>
          <p:nvPr/>
        </p:nvSpPr>
        <p:spPr>
          <a:xfrm>
            <a:off x="8516983" y="6021977"/>
            <a:ext cx="287383" cy="2220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906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76424" y="182881"/>
            <a:ext cx="9305382" cy="914399"/>
          </a:xfrm>
        </p:spPr>
        <p:txBody>
          <a:bodyPr/>
          <a:lstStyle/>
          <a:p>
            <a:r>
              <a:rPr lang="es-MX" dirty="0" smtClean="0">
                <a:solidFill>
                  <a:srgbClr val="7030A0"/>
                </a:solidFill>
              </a:rPr>
              <a:t>Continuación de ejercicios</a:t>
            </a:r>
            <a:endParaRPr lang="en-US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Subtítulo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784984" y="1097281"/>
                <a:ext cx="8791575" cy="523820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s-CO" dirty="0" smtClean="0">
                    <a:solidFill>
                      <a:schemeClr val="bg1"/>
                    </a:solidFill>
                    <a:effectLst/>
                  </a:rPr>
                  <a:t>calcular la distancia a la cual se emite un sonido de intensidad 5.10 </a:t>
                </a:r>
                <a:r>
                  <a:rPr lang="es-CO" baseline="30000" dirty="0">
                    <a:solidFill>
                      <a:schemeClr val="bg1"/>
                    </a:solidFill>
                    <a:effectLst/>
                  </a:rPr>
                  <a:t>-4  </a:t>
                </a:r>
                <a:r>
                  <a:rPr lang="es-CO" dirty="0">
                    <a:solidFill>
                      <a:schemeClr val="bg1"/>
                    </a:solidFill>
                    <a:effectLst/>
                  </a:rPr>
                  <a:t>w / m</a:t>
                </a:r>
                <a:r>
                  <a:rPr lang="es-CO" baseline="30000" dirty="0">
                    <a:solidFill>
                      <a:schemeClr val="bg1"/>
                    </a:solidFill>
                    <a:effectLst/>
                  </a:rPr>
                  <a:t>2   </a:t>
                </a:r>
                <a:r>
                  <a:rPr lang="es-CO" dirty="0">
                    <a:solidFill>
                      <a:schemeClr val="bg1"/>
                    </a:solidFill>
                    <a:effectLst/>
                  </a:rPr>
                  <a:t>y potencia 0.00025 W.</a:t>
                </a:r>
                <a:endParaRPr lang="en-US" dirty="0">
                  <a:solidFill>
                    <a:schemeClr val="bg1"/>
                  </a:solidFill>
                  <a:effectLst/>
                </a:endParaRPr>
              </a:p>
              <a:p>
                <a:r>
                  <a:rPr lang="es-MX" b="1" dirty="0" smtClean="0">
                    <a:solidFill>
                      <a:schemeClr val="bg1"/>
                    </a:solidFill>
                  </a:rPr>
                  <a:t>De la formula   i = p /4.</a:t>
                </a:r>
                <a14:m>
                  <m:oMath xmlns:m="http://schemas.openxmlformats.org/officeDocument/2006/math">
                    <m:r>
                      <a:rPr lang="el-GR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𝝅</m:t>
                    </m:r>
                    <m:r>
                      <a:rPr lang="es-MX" b="1" i="1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𝐫</m:t>
                    </m:r>
                    <m:r>
                      <a:rPr lang="es-MX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s-MX" b="1" i="0" baseline="3000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r>
                      <a:rPr lang="es-MX" b="1" i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</a:rPr>
                      <m:t>  </m:t>
                    </m:r>
                  </m:oMath>
                </a14:m>
                <a:r>
                  <a:rPr lang="en-US" b="1" dirty="0" smtClean="0">
                    <a:solidFill>
                      <a:schemeClr val="bg1"/>
                    </a:solidFill>
                  </a:rPr>
                  <a:t>             </a:t>
                </a:r>
                <a:r>
                  <a:rPr lang="en-US" b="1" dirty="0" err="1" smtClean="0">
                    <a:solidFill>
                      <a:schemeClr val="bg1"/>
                    </a:solidFill>
                  </a:rPr>
                  <a:t>despejamos</a:t>
                </a:r>
                <a:r>
                  <a:rPr lang="en-US" b="1" dirty="0" smtClean="0">
                    <a:solidFill>
                      <a:schemeClr val="bg1"/>
                    </a:solidFill>
                  </a:rPr>
                  <a:t> r:   I . 4 </a:t>
                </a:r>
                <a:r>
                  <a:rPr lang="el-GR" b="1" dirty="0" smtClean="0">
                    <a:solidFill>
                      <a:schemeClr val="bg1"/>
                    </a:solidFill>
                  </a:rPr>
                  <a:t>π</a:t>
                </a:r>
                <a:r>
                  <a:rPr lang="es-MX" b="1" dirty="0" smtClean="0">
                    <a:solidFill>
                      <a:schemeClr val="bg1"/>
                    </a:solidFill>
                  </a:rPr>
                  <a:t> / p = r </a:t>
                </a:r>
                <a:r>
                  <a:rPr lang="es-MX" b="1" baseline="30000" dirty="0" smtClean="0">
                    <a:solidFill>
                      <a:schemeClr val="bg1"/>
                    </a:solidFill>
                  </a:rPr>
                  <a:t>2</a:t>
                </a:r>
                <a:r>
                  <a:rPr lang="es-MX" b="1" dirty="0" smtClean="0">
                    <a:solidFill>
                      <a:schemeClr val="bg1"/>
                    </a:solidFill>
                  </a:rPr>
                  <a:t>  </a:t>
                </a:r>
              </a:p>
              <a:p>
                <a:r>
                  <a:rPr lang="es-MX" b="1" dirty="0" smtClean="0">
                    <a:solidFill>
                      <a:schemeClr val="bg1"/>
                    </a:solidFill>
                  </a:rPr>
                  <a:t>5 . 10 </a:t>
                </a:r>
                <a:r>
                  <a:rPr lang="es-MX" b="1" baseline="30000" dirty="0" smtClean="0">
                    <a:solidFill>
                      <a:schemeClr val="bg1"/>
                    </a:solidFill>
                  </a:rPr>
                  <a:t>-4 .</a:t>
                </a:r>
                <a:r>
                  <a:rPr lang="es-MX" b="1" dirty="0" smtClean="0">
                    <a:solidFill>
                      <a:schemeClr val="bg1"/>
                    </a:solidFill>
                  </a:rPr>
                  <a:t> 4. </a:t>
                </a:r>
                <a:r>
                  <a:rPr lang="el-GR" b="1" dirty="0" smtClean="0">
                    <a:solidFill>
                      <a:schemeClr val="bg1"/>
                    </a:solidFill>
                  </a:rPr>
                  <a:t>π</a:t>
                </a:r>
                <a:r>
                  <a:rPr lang="es-MX" b="1" baseline="30000" dirty="0" smtClean="0">
                    <a:solidFill>
                      <a:schemeClr val="bg1"/>
                    </a:solidFill>
                  </a:rPr>
                  <a:t> </a:t>
                </a:r>
                <a:r>
                  <a:rPr lang="es-MX" b="1" dirty="0" smtClean="0">
                    <a:solidFill>
                      <a:schemeClr val="bg1"/>
                    </a:solidFill>
                  </a:rPr>
                  <a:t> / 0,00025 = r </a:t>
                </a:r>
                <a:r>
                  <a:rPr lang="es-MX" b="1" baseline="30000" dirty="0" smtClean="0">
                    <a:solidFill>
                      <a:schemeClr val="bg1"/>
                    </a:solidFill>
                  </a:rPr>
                  <a:t>2</a:t>
                </a:r>
                <a:r>
                  <a:rPr lang="es-MX" b="1" dirty="0" smtClean="0">
                    <a:solidFill>
                      <a:schemeClr val="bg1"/>
                    </a:solidFill>
                  </a:rPr>
                  <a:t>            25,13 m </a:t>
                </a:r>
                <a:r>
                  <a:rPr lang="es-MX" b="1" baseline="30000" dirty="0" smtClean="0">
                    <a:solidFill>
                      <a:schemeClr val="bg1"/>
                    </a:solidFill>
                  </a:rPr>
                  <a:t>2</a:t>
                </a:r>
                <a:r>
                  <a:rPr lang="es-MX" b="1" dirty="0" smtClean="0">
                    <a:solidFill>
                      <a:schemeClr val="bg1"/>
                    </a:solidFill>
                  </a:rPr>
                  <a:t> = r </a:t>
                </a:r>
                <a:r>
                  <a:rPr lang="es-MX" b="1" baseline="30000" dirty="0" smtClean="0">
                    <a:solidFill>
                      <a:schemeClr val="bg1"/>
                    </a:solidFill>
                  </a:rPr>
                  <a:t>2</a:t>
                </a:r>
                <a:r>
                  <a:rPr lang="es-MX" b="1" dirty="0" smtClean="0">
                    <a:solidFill>
                      <a:schemeClr val="bg1"/>
                    </a:solidFill>
                  </a:rPr>
                  <a:t>     r = √25,13 ; r = 5,01 m</a:t>
                </a:r>
              </a:p>
              <a:p>
                <a:r>
                  <a:rPr lang="es-MX" b="1" dirty="0" smtClean="0">
                    <a:solidFill>
                      <a:schemeClr val="bg1"/>
                    </a:solidFill>
                  </a:rPr>
                  <a:t>       </a:t>
                </a:r>
                <a:r>
                  <a:rPr lang="es-CO" dirty="0">
                    <a:solidFill>
                      <a:schemeClr val="bg1"/>
                    </a:solidFill>
                    <a:effectLst/>
                  </a:rPr>
                  <a:t>se observa el relámpago de un rayo al caer y el trueno se escucha </a:t>
                </a:r>
                <a:r>
                  <a:rPr lang="es-CO" dirty="0" smtClean="0">
                    <a:solidFill>
                      <a:schemeClr val="bg1"/>
                    </a:solidFill>
                    <a:effectLst/>
                  </a:rPr>
                  <a:t>12 </a:t>
                </a:r>
                <a:r>
                  <a:rPr lang="es-CO" dirty="0" err="1">
                    <a:solidFill>
                      <a:schemeClr val="bg1"/>
                    </a:solidFill>
                    <a:effectLst/>
                  </a:rPr>
                  <a:t>seg</a:t>
                </a:r>
                <a:r>
                  <a:rPr lang="es-CO" dirty="0">
                    <a:solidFill>
                      <a:schemeClr val="bg1"/>
                    </a:solidFill>
                    <a:effectLst/>
                  </a:rPr>
                  <a:t>. después si la temperatura del medio es de </a:t>
                </a:r>
                <a:r>
                  <a:rPr lang="es-CO" dirty="0" smtClean="0">
                    <a:solidFill>
                      <a:schemeClr val="bg1"/>
                    </a:solidFill>
                    <a:effectLst/>
                  </a:rPr>
                  <a:t>6°C </a:t>
                </a:r>
                <a:r>
                  <a:rPr lang="es-CO" dirty="0">
                    <a:solidFill>
                      <a:schemeClr val="bg1"/>
                    </a:solidFill>
                    <a:effectLst/>
                  </a:rPr>
                  <a:t>. a que distancia cayo el rayo</a:t>
                </a:r>
                <a:r>
                  <a:rPr lang="es-CO" dirty="0" smtClean="0">
                    <a:solidFill>
                      <a:schemeClr val="bg1"/>
                    </a:solidFill>
                    <a:effectLst/>
                  </a:rPr>
                  <a:t>.</a:t>
                </a:r>
              </a:p>
              <a:p>
                <a:r>
                  <a:rPr lang="es-CO" dirty="0" err="1" smtClean="0">
                    <a:solidFill>
                      <a:schemeClr val="bg1"/>
                    </a:solidFill>
                    <a:effectLst/>
                  </a:rPr>
                  <a:t>Solucion</a:t>
                </a:r>
                <a:r>
                  <a:rPr lang="es-CO" dirty="0" smtClean="0">
                    <a:solidFill>
                      <a:schemeClr val="bg1"/>
                    </a:solidFill>
                    <a:effectLst/>
                  </a:rPr>
                  <a:t>: primero hallamos la velocidad del sonido a 6° y luego hallamos la distancia a la cual cae.</a:t>
                </a:r>
              </a:p>
              <a:p>
                <a:r>
                  <a:rPr lang="es-CO" dirty="0">
                    <a:solidFill>
                      <a:schemeClr val="bg1"/>
                    </a:solidFill>
                    <a:effectLst/>
                  </a:rPr>
                  <a:t> </a:t>
                </a:r>
                <a:r>
                  <a:rPr lang="es-CO" dirty="0" smtClean="0">
                    <a:solidFill>
                      <a:schemeClr val="bg1"/>
                    </a:solidFill>
                    <a:effectLst/>
                  </a:rPr>
                  <a:t> c = 340 m / s + 0,6. t/</a:t>
                </a:r>
                <a:r>
                  <a:rPr lang="es-CO" dirty="0" err="1" smtClean="0">
                    <a:solidFill>
                      <a:schemeClr val="bg1"/>
                    </a:solidFill>
                    <a:effectLst/>
                  </a:rPr>
                  <a:t>°c</a:t>
                </a:r>
                <a:r>
                  <a:rPr lang="es-CO" dirty="0" smtClean="0">
                    <a:solidFill>
                      <a:schemeClr val="bg1"/>
                    </a:solidFill>
                    <a:effectLst/>
                  </a:rPr>
                  <a:t>              c = 340 m / s + 0,6 . 6°  ; c = 343,6 m / s</a:t>
                </a:r>
              </a:p>
              <a:p>
                <a:r>
                  <a:rPr lang="es-CO" dirty="0" smtClean="0">
                    <a:solidFill>
                      <a:schemeClr val="bg1"/>
                    </a:solidFill>
                    <a:effectLst/>
                  </a:rPr>
                  <a:t>Ahora si hallamos la distancia  c = x / t  ;  343,6 m / s = x / 12 s </a:t>
                </a:r>
              </a:p>
              <a:p>
                <a:r>
                  <a:rPr lang="es-CO" dirty="0" smtClean="0">
                    <a:solidFill>
                      <a:schemeClr val="bg1"/>
                    </a:solidFill>
                    <a:effectLst/>
                  </a:rPr>
                  <a:t>343,6 m / s . 12 s = x          4123,2 m = x</a:t>
                </a:r>
              </a:p>
              <a:p>
                <a:endParaRPr lang="en-US" dirty="0">
                  <a:effectLst/>
                </a:endParaRPr>
              </a:p>
              <a:p>
                <a:endParaRPr lang="en-US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3" name="Subtítulo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784984" y="1097281"/>
                <a:ext cx="8791575" cy="5238206"/>
              </a:xfrm>
              <a:blipFill>
                <a:blip r:embed="rId2"/>
                <a:stretch>
                  <a:fillRect l="-1318" t="-349" r="-11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lecha derecha 3"/>
          <p:cNvSpPr/>
          <p:nvPr/>
        </p:nvSpPr>
        <p:spPr>
          <a:xfrm>
            <a:off x="5355771" y="2207623"/>
            <a:ext cx="627018" cy="287383"/>
          </a:xfrm>
          <a:prstGeom prst="right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lecha derecha 4"/>
          <p:cNvSpPr/>
          <p:nvPr/>
        </p:nvSpPr>
        <p:spPr>
          <a:xfrm>
            <a:off x="5212080" y="2495006"/>
            <a:ext cx="457200" cy="248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echa derecha 5"/>
          <p:cNvSpPr/>
          <p:nvPr/>
        </p:nvSpPr>
        <p:spPr>
          <a:xfrm>
            <a:off x="5107577" y="5316583"/>
            <a:ext cx="561703" cy="2481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lecha derecha 6"/>
          <p:cNvSpPr/>
          <p:nvPr/>
        </p:nvSpPr>
        <p:spPr>
          <a:xfrm>
            <a:off x="4415246" y="5747657"/>
            <a:ext cx="483325" cy="26125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876423" y="286340"/>
            <a:ext cx="8791575" cy="810940"/>
          </a:xfrm>
        </p:spPr>
        <p:txBody>
          <a:bodyPr/>
          <a:lstStyle/>
          <a:p>
            <a:r>
              <a:rPr lang="es-MX" dirty="0" smtClean="0"/>
              <a:t>Mas ejercicios resueltos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76423" y="1097280"/>
            <a:ext cx="8791575" cy="4990011"/>
          </a:xfrm>
        </p:spPr>
        <p:txBody>
          <a:bodyPr>
            <a:normAutofit/>
          </a:bodyPr>
          <a:lstStyle/>
          <a:p>
            <a:pPr lvl="0"/>
            <a:r>
              <a:rPr lang="es-CO" dirty="0">
                <a:solidFill>
                  <a:schemeClr val="bg1"/>
                </a:solidFill>
                <a:effectLst/>
              </a:rPr>
              <a:t>Una moto  se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acerca a un </a:t>
            </a:r>
            <a:r>
              <a:rPr lang="es-CO" dirty="0">
                <a:solidFill>
                  <a:schemeClr val="bg1"/>
                </a:solidFill>
                <a:effectLst/>
              </a:rPr>
              <a:t>observador con velocidad 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55  </a:t>
            </a:r>
            <a:r>
              <a:rPr lang="es-CO" dirty="0">
                <a:solidFill>
                  <a:schemeClr val="bg1"/>
                </a:solidFill>
                <a:effectLst/>
              </a:rPr>
              <a:t>m / s y emite un sonido con frecuencia de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1100 </a:t>
            </a:r>
            <a:r>
              <a:rPr lang="es-CO" dirty="0">
                <a:solidFill>
                  <a:schemeClr val="bg1"/>
                </a:solidFill>
                <a:effectLst/>
              </a:rPr>
              <a:t>Hz, si el observador se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aleja de  </a:t>
            </a:r>
            <a:r>
              <a:rPr lang="es-CO" dirty="0">
                <a:solidFill>
                  <a:schemeClr val="bg1"/>
                </a:solidFill>
                <a:effectLst/>
              </a:rPr>
              <a:t>la moto con velocidad de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30  </a:t>
            </a:r>
            <a:r>
              <a:rPr lang="es-CO" dirty="0">
                <a:solidFill>
                  <a:schemeClr val="bg1"/>
                </a:solidFill>
                <a:effectLst/>
              </a:rPr>
              <a:t>m / s hallar la frecuencia del observador</a:t>
            </a:r>
            <a:r>
              <a:rPr lang="es-CO" dirty="0" smtClean="0">
                <a:effectLst/>
              </a:rPr>
              <a:t>.</a:t>
            </a:r>
          </a:p>
          <a:p>
            <a:pPr lvl="0"/>
            <a:r>
              <a:rPr lang="es-CO" dirty="0" err="1" smtClean="0">
                <a:solidFill>
                  <a:schemeClr val="bg1"/>
                </a:solidFill>
                <a:effectLst/>
              </a:rPr>
              <a:t>Solucion</a:t>
            </a:r>
            <a:r>
              <a:rPr lang="es-CO" dirty="0" smtClean="0">
                <a:solidFill>
                  <a:schemeClr val="bg1"/>
                </a:solidFill>
                <a:effectLst/>
              </a:rPr>
              <a:t>:  Como la fuente es la moto se acerca la velocidad es negativa y el observador se aleja la velocidad es negativa también</a:t>
            </a:r>
          </a:p>
          <a:p>
            <a:pPr lvl="0"/>
            <a:r>
              <a:rPr lang="es-CO" dirty="0" smtClean="0">
                <a:solidFill>
                  <a:schemeClr val="bg1"/>
                </a:solidFill>
                <a:effectLst/>
              </a:rPr>
              <a:t>Entonces nos quedaría  F</a:t>
            </a:r>
            <a:r>
              <a:rPr lang="es-CO" baseline="-25000" dirty="0" smtClean="0">
                <a:solidFill>
                  <a:schemeClr val="bg1"/>
                </a:solidFill>
                <a:effectLst/>
              </a:rPr>
              <a:t>o</a:t>
            </a:r>
            <a:r>
              <a:rPr lang="es-CO" dirty="0" smtClean="0">
                <a:solidFill>
                  <a:schemeClr val="bg1"/>
                </a:solidFill>
                <a:effectLst/>
              </a:rPr>
              <a:t>  /c – </a:t>
            </a:r>
            <a:r>
              <a:rPr lang="es-CO" dirty="0" err="1" smtClean="0">
                <a:solidFill>
                  <a:schemeClr val="bg1"/>
                </a:solidFill>
                <a:effectLst/>
              </a:rPr>
              <a:t>v</a:t>
            </a:r>
            <a:r>
              <a:rPr lang="es-CO" baseline="-25000" dirty="0" err="1" smtClean="0">
                <a:solidFill>
                  <a:schemeClr val="bg1"/>
                </a:solidFill>
                <a:effectLst/>
              </a:rPr>
              <a:t>o</a:t>
            </a:r>
            <a:r>
              <a:rPr lang="es-CO" baseline="-25000" dirty="0" smtClean="0">
                <a:solidFill>
                  <a:schemeClr val="bg1"/>
                </a:solidFill>
                <a:effectLst/>
              </a:rPr>
              <a:t> 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=((  F</a:t>
            </a:r>
            <a:r>
              <a:rPr lang="es-CO" baseline="-25000" dirty="0" smtClean="0">
                <a:solidFill>
                  <a:schemeClr val="bg1"/>
                </a:solidFill>
                <a:effectLst/>
              </a:rPr>
              <a:t>f</a:t>
            </a:r>
            <a:r>
              <a:rPr lang="es-CO" dirty="0" smtClean="0">
                <a:solidFill>
                  <a:schemeClr val="bg1"/>
                </a:solidFill>
                <a:effectLst/>
              </a:rPr>
              <a:t> )/ (c – </a:t>
            </a:r>
            <a:r>
              <a:rPr lang="es-CO" dirty="0" err="1" smtClean="0">
                <a:solidFill>
                  <a:schemeClr val="bg1"/>
                </a:solidFill>
                <a:effectLst/>
              </a:rPr>
              <a:t>v</a:t>
            </a:r>
            <a:r>
              <a:rPr lang="es-CO" baseline="-25000" dirty="0" err="1" smtClean="0">
                <a:solidFill>
                  <a:schemeClr val="bg1"/>
                </a:solidFill>
                <a:effectLst/>
              </a:rPr>
              <a:t>f</a:t>
            </a:r>
            <a:r>
              <a:rPr lang="es-CO" baseline="-25000" dirty="0">
                <a:solidFill>
                  <a:schemeClr val="bg1"/>
                </a:solidFill>
                <a:effectLst/>
              </a:rPr>
              <a:t>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 ))  </a:t>
            </a:r>
          </a:p>
          <a:p>
            <a:pPr lvl="0"/>
            <a:r>
              <a:rPr lang="es-CO" dirty="0" smtClean="0">
                <a:solidFill>
                  <a:schemeClr val="bg1"/>
                </a:solidFill>
                <a:effectLst/>
              </a:rPr>
              <a:t>Remplazando:  F</a:t>
            </a:r>
            <a:r>
              <a:rPr lang="es-CO" baseline="-25000" dirty="0" smtClean="0">
                <a:solidFill>
                  <a:schemeClr val="bg1"/>
                </a:solidFill>
                <a:effectLst/>
              </a:rPr>
              <a:t>o</a:t>
            </a:r>
            <a:r>
              <a:rPr lang="es-CO" dirty="0">
                <a:solidFill>
                  <a:schemeClr val="bg1"/>
                </a:solidFill>
                <a:effectLst/>
              </a:rPr>
              <a:t>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/ 340 -30 m / s = ((1100 Hz) /( 340 – 55 m / s))</a:t>
            </a:r>
          </a:p>
          <a:p>
            <a:pPr lvl="0"/>
            <a:r>
              <a:rPr lang="es-CO" dirty="0" smtClean="0">
                <a:solidFill>
                  <a:schemeClr val="bg1"/>
                </a:solidFill>
                <a:effectLst/>
              </a:rPr>
              <a:t>             F</a:t>
            </a:r>
            <a:r>
              <a:rPr lang="es-CO" baseline="-25000" dirty="0" smtClean="0">
                <a:solidFill>
                  <a:schemeClr val="bg1"/>
                </a:solidFill>
                <a:effectLst/>
              </a:rPr>
              <a:t>o</a:t>
            </a:r>
            <a:r>
              <a:rPr lang="es-CO" dirty="0">
                <a:solidFill>
                  <a:schemeClr val="bg1"/>
                </a:solidFill>
                <a:effectLst/>
              </a:rPr>
              <a:t>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/ 310 m / s = 3,85 Hz m / s</a:t>
            </a:r>
          </a:p>
          <a:p>
            <a:pPr lvl="0"/>
            <a:r>
              <a:rPr lang="es-CO" dirty="0">
                <a:solidFill>
                  <a:schemeClr val="bg1"/>
                </a:solidFill>
                <a:effectLst/>
              </a:rPr>
              <a:t>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    F</a:t>
            </a:r>
            <a:r>
              <a:rPr lang="es-CO" baseline="-25000" dirty="0" smtClean="0">
                <a:solidFill>
                  <a:schemeClr val="bg1"/>
                </a:solidFill>
                <a:effectLst/>
              </a:rPr>
              <a:t>o</a:t>
            </a:r>
            <a:r>
              <a:rPr lang="es-CO" dirty="0" smtClean="0">
                <a:solidFill>
                  <a:schemeClr val="bg1"/>
                </a:solidFill>
                <a:effectLst/>
              </a:rPr>
              <a:t> =  3,85 m / s Hz . 310  s / m    = 1193,5 Hz</a:t>
            </a:r>
          </a:p>
          <a:p>
            <a:pPr lvl="0"/>
            <a:endParaRPr lang="es-CO" dirty="0" smtClean="0">
              <a:solidFill>
                <a:schemeClr val="bg1"/>
              </a:solidFill>
              <a:effectLst/>
            </a:endParaRPr>
          </a:p>
          <a:p>
            <a:pPr lvl="0"/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10" name="Flecha derecha 9"/>
          <p:cNvSpPr/>
          <p:nvPr/>
        </p:nvSpPr>
        <p:spPr>
          <a:xfrm>
            <a:off x="2011680" y="4232366"/>
            <a:ext cx="692331" cy="35269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554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072367" y="130630"/>
            <a:ext cx="8791575" cy="953588"/>
          </a:xfrm>
        </p:spPr>
        <p:txBody>
          <a:bodyPr/>
          <a:lstStyle/>
          <a:p>
            <a:r>
              <a:rPr lang="es-MX" dirty="0" err="1" smtClean="0"/>
              <a:t>continuacion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76424" y="1084217"/>
            <a:ext cx="8791575" cy="5329646"/>
          </a:xfrm>
        </p:spPr>
        <p:txBody>
          <a:bodyPr>
            <a:normAutofit/>
          </a:bodyPr>
          <a:lstStyle/>
          <a:p>
            <a:r>
              <a:rPr lang="es-CO" dirty="0">
                <a:solidFill>
                  <a:schemeClr val="bg1"/>
                </a:solidFill>
                <a:effectLst/>
              </a:rPr>
              <a:t>Un tubo abierto en sus dos extremos tiene 45 cm. De longitud  y presenta solamente dos nodos de desplazamiento. Que frecuencia emite dicho tubo.</a:t>
            </a:r>
            <a:endParaRPr lang="en-US" dirty="0">
              <a:solidFill>
                <a:schemeClr val="bg1"/>
              </a:solidFill>
              <a:effectLst/>
            </a:endParaRPr>
          </a:p>
          <a:p>
            <a:r>
              <a:rPr lang="es-MX" dirty="0" smtClean="0">
                <a:solidFill>
                  <a:schemeClr val="bg1"/>
                </a:solidFill>
              </a:rPr>
              <a:t>F = </a:t>
            </a:r>
            <a:r>
              <a:rPr lang="es-MX" dirty="0" err="1" smtClean="0">
                <a:solidFill>
                  <a:schemeClr val="bg1"/>
                </a:solidFill>
              </a:rPr>
              <a:t>nv</a:t>
            </a:r>
            <a:r>
              <a:rPr lang="es-MX" dirty="0" smtClean="0">
                <a:solidFill>
                  <a:schemeClr val="bg1"/>
                </a:solidFill>
              </a:rPr>
              <a:t> / 4. l               F = ((2 . 340 m / s) /( 4 . 0,45 m))  pasando los cm a m</a:t>
            </a:r>
          </a:p>
          <a:p>
            <a:r>
              <a:rPr lang="es-MX" dirty="0" smtClean="0">
                <a:solidFill>
                  <a:schemeClr val="bg1"/>
                </a:solidFill>
              </a:rPr>
              <a:t>F = 377,77 Hz</a:t>
            </a:r>
          </a:p>
          <a:p>
            <a:r>
              <a:rPr lang="es-CO" dirty="0">
                <a:effectLst/>
              </a:rPr>
              <a:t>. </a:t>
            </a:r>
            <a:r>
              <a:rPr lang="es-CO" dirty="0">
                <a:solidFill>
                  <a:schemeClr val="bg1"/>
                </a:solidFill>
                <a:effectLst/>
              </a:rPr>
              <a:t>Halla la longitud de onda  de una cuerda de piano  cuya frecuencia fundamental de vibración es de 250 si la velocidad es la del sonido</a:t>
            </a:r>
            <a:r>
              <a:rPr lang="es-CO" dirty="0" smtClean="0">
                <a:solidFill>
                  <a:schemeClr val="bg1"/>
                </a:solidFill>
                <a:effectLst/>
              </a:rPr>
              <a:t>.</a:t>
            </a:r>
          </a:p>
          <a:p>
            <a:r>
              <a:rPr lang="es-CO" dirty="0" smtClean="0">
                <a:solidFill>
                  <a:schemeClr val="bg1"/>
                </a:solidFill>
                <a:effectLst/>
              </a:rPr>
              <a:t>Lo = ?    F = 250 Hz  v = 340 m / s ;</a:t>
            </a:r>
          </a:p>
          <a:p>
            <a:r>
              <a:rPr lang="es-CO" dirty="0">
                <a:solidFill>
                  <a:schemeClr val="bg1"/>
                </a:solidFill>
                <a:effectLst/>
              </a:rPr>
              <a:t> </a:t>
            </a:r>
            <a:r>
              <a:rPr lang="es-CO" dirty="0" smtClean="0">
                <a:solidFill>
                  <a:schemeClr val="bg1"/>
                </a:solidFill>
                <a:effectLst/>
              </a:rPr>
              <a:t> si v = lo . F                  v / f  = lo ;    340 m / s / 250 Hz  = lo </a:t>
            </a:r>
          </a:p>
          <a:p>
            <a:r>
              <a:rPr lang="es-CO" dirty="0" smtClean="0">
                <a:solidFill>
                  <a:schemeClr val="bg1"/>
                </a:solidFill>
                <a:effectLst/>
              </a:rPr>
              <a:t>Lo = 1,36 m</a:t>
            </a:r>
          </a:p>
          <a:p>
            <a:endParaRPr lang="en-US" dirty="0">
              <a:effectLst/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" name="Flecha derecha 3"/>
          <p:cNvSpPr/>
          <p:nvPr/>
        </p:nvSpPr>
        <p:spPr>
          <a:xfrm>
            <a:off x="3644537" y="2403566"/>
            <a:ext cx="535577" cy="300445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lecha derecha 5"/>
          <p:cNvSpPr/>
          <p:nvPr/>
        </p:nvSpPr>
        <p:spPr>
          <a:xfrm>
            <a:off x="3762103" y="4820194"/>
            <a:ext cx="705394" cy="274320"/>
          </a:xfrm>
          <a:prstGeom prst="rightArrow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29837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o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97ECCC31-8429-4523-BE8D-8F09B7A4D4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TM04033919[[fn=Circuito]]</Template>
  <TotalTime>249</TotalTime>
  <Words>894</Words>
  <Application>Microsoft Office PowerPoint</Application>
  <PresentationFormat>Panorámica</PresentationFormat>
  <Paragraphs>53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 Math</vt:lpstr>
      <vt:lpstr>Times New Roman</vt:lpstr>
      <vt:lpstr>Trebuchet MS</vt:lpstr>
      <vt:lpstr>Tw Cen MT</vt:lpstr>
      <vt:lpstr>Circuito</vt:lpstr>
      <vt:lpstr>EL SONIDO</vt:lpstr>
      <vt:lpstr>EL SONIDO</vt:lpstr>
      <vt:lpstr>FORMULAS Y EJERCICIOS propuestos</vt:lpstr>
      <vt:lpstr>Continuación de ejercicios</vt:lpstr>
      <vt:lpstr>Mas ejercicios resueltos</vt:lpstr>
      <vt:lpstr>continuacion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SONIDO</dc:title>
  <dc:creator>USUARIO</dc:creator>
  <cp:lastModifiedBy>USUARIO</cp:lastModifiedBy>
  <cp:revision>31</cp:revision>
  <dcterms:created xsi:type="dcterms:W3CDTF">2020-05-03T15:09:33Z</dcterms:created>
  <dcterms:modified xsi:type="dcterms:W3CDTF">2020-05-10T12:10:06Z</dcterms:modified>
</cp:coreProperties>
</file>