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6650E7FD-F9DA-4FC0-9BB3-A0D23180AD9B}" type="datetimeFigureOut">
              <a:rPr lang="es-CO" smtClean="0"/>
              <a:t>19/08/2020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262480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650E7FD-F9DA-4FC0-9BB3-A0D23180AD9B}" type="datetimeFigureOut">
              <a:rPr lang="es-CO" smtClean="0"/>
              <a:t>19/08/2020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141223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650E7FD-F9DA-4FC0-9BB3-A0D23180AD9B}" type="datetimeFigureOut">
              <a:rPr lang="es-CO" smtClean="0"/>
              <a:t>19/08/2020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355867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650E7FD-F9DA-4FC0-9BB3-A0D23180AD9B}" type="datetimeFigureOut">
              <a:rPr lang="es-CO" smtClean="0"/>
              <a:t>19/08/2020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42042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650E7FD-F9DA-4FC0-9BB3-A0D23180AD9B}" type="datetimeFigureOut">
              <a:rPr lang="es-CO" smtClean="0"/>
              <a:t>19/08/2020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237453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650E7FD-F9DA-4FC0-9BB3-A0D23180AD9B}" type="datetimeFigureOut">
              <a:rPr lang="es-CO" smtClean="0"/>
              <a:t>19/08/2020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326506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650E7FD-F9DA-4FC0-9BB3-A0D23180AD9B}" type="datetimeFigureOut">
              <a:rPr lang="es-CO" smtClean="0"/>
              <a:t>19/08/2020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240889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650E7FD-F9DA-4FC0-9BB3-A0D23180AD9B}" type="datetimeFigureOut">
              <a:rPr lang="es-CO" smtClean="0"/>
              <a:t>19/08/2020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48785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50E7FD-F9DA-4FC0-9BB3-A0D23180AD9B}" type="datetimeFigureOut">
              <a:rPr lang="es-CO" smtClean="0"/>
              <a:t>19/08/2020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260660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650E7FD-F9DA-4FC0-9BB3-A0D23180AD9B}" type="datetimeFigureOut">
              <a:rPr lang="es-CO" smtClean="0"/>
              <a:t>19/08/2020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157149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650E7FD-F9DA-4FC0-9BB3-A0D23180AD9B}" type="datetimeFigureOut">
              <a:rPr lang="es-CO" smtClean="0"/>
              <a:t>19/08/2020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B58F9D0-A0A5-4CC3-90B9-9B781F965F13}" type="slidenum">
              <a:rPr lang="es-CO" smtClean="0"/>
              <a:t>‹Nº›</a:t>
            </a:fld>
            <a:endParaRPr lang="es-CO"/>
          </a:p>
        </p:txBody>
      </p:sp>
    </p:spTree>
    <p:extLst>
      <p:ext uri="{BB962C8B-B14F-4D97-AF65-F5344CB8AC3E}">
        <p14:creationId xmlns:p14="http://schemas.microsoft.com/office/powerpoint/2010/main" val="128809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0E7FD-F9DA-4FC0-9BB3-A0D23180AD9B}" type="datetimeFigureOut">
              <a:rPr lang="es-CO" smtClean="0"/>
              <a:t>19/08/2020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8F9D0-A0A5-4CC3-90B9-9B781F965F13}" type="slidenum">
              <a:rPr lang="es-CO" smtClean="0"/>
              <a:t>‹Nº›</a:t>
            </a:fld>
            <a:endParaRPr lang="es-CO"/>
          </a:p>
        </p:txBody>
      </p:sp>
    </p:spTree>
    <p:extLst>
      <p:ext uri="{BB962C8B-B14F-4D97-AF65-F5344CB8AC3E}">
        <p14:creationId xmlns:p14="http://schemas.microsoft.com/office/powerpoint/2010/main" val="275186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s.wikipedia.org/wiki/Isaac_Newt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88642"/>
            <a:ext cx="9144000" cy="1249251"/>
          </a:xfrm>
        </p:spPr>
        <p:txBody>
          <a:bodyPr>
            <a:normAutofit/>
          </a:bodyPr>
          <a:lstStyle/>
          <a:p>
            <a:r>
              <a:rPr lang="es-CO" dirty="0" err="1" smtClean="0"/>
              <a:t>Teoria</a:t>
            </a:r>
            <a:r>
              <a:rPr lang="es-CO" dirty="0" smtClean="0"/>
              <a:t> sobre el color</a:t>
            </a:r>
            <a:r>
              <a:rPr lang="es-CO" sz="4000" dirty="0" smtClean="0"/>
              <a:t/>
            </a:r>
            <a:br>
              <a:rPr lang="es-CO" sz="4000" dirty="0" smtClean="0"/>
            </a:br>
            <a:r>
              <a:rPr lang="es-CO" sz="2200" dirty="0" smtClean="0"/>
              <a:t>DEFINICION E HISTORIA</a:t>
            </a:r>
            <a:endParaRPr lang="es-CO" sz="2200" dirty="0"/>
          </a:p>
        </p:txBody>
      </p:sp>
      <p:sp>
        <p:nvSpPr>
          <p:cNvPr id="3" name="Subtítulo 2"/>
          <p:cNvSpPr>
            <a:spLocks noGrp="1"/>
          </p:cNvSpPr>
          <p:nvPr>
            <p:ph type="subTitle" idx="1"/>
          </p:nvPr>
        </p:nvSpPr>
        <p:spPr>
          <a:xfrm>
            <a:off x="1664676" y="2419644"/>
            <a:ext cx="9195581" cy="3731108"/>
          </a:xfrm>
        </p:spPr>
        <p:txBody>
          <a:bodyPr/>
          <a:lstStyle/>
          <a:p>
            <a:endParaRPr lang="es-CO" dirty="0"/>
          </a:p>
        </p:txBody>
      </p:sp>
      <p:pic>
        <p:nvPicPr>
          <p:cNvPr id="4" name="Imagen 3" descr=" "/>
          <p:cNvPicPr/>
          <p:nvPr/>
        </p:nvPicPr>
        <p:blipFill>
          <a:blip r:embed="rId2">
            <a:extLst>
              <a:ext uri="{28A0092B-C50C-407E-A947-70E740481C1C}">
                <a14:useLocalDpi xmlns:a14="http://schemas.microsoft.com/office/drawing/2010/main" val="0"/>
              </a:ext>
            </a:extLst>
          </a:blip>
          <a:srcRect/>
          <a:stretch>
            <a:fillRect/>
          </a:stretch>
        </p:blipFill>
        <p:spPr bwMode="auto">
          <a:xfrm>
            <a:off x="3280975" y="2419643"/>
            <a:ext cx="6214717" cy="3249637"/>
          </a:xfrm>
          <a:prstGeom prst="rect">
            <a:avLst/>
          </a:prstGeom>
          <a:noFill/>
          <a:ln>
            <a:noFill/>
          </a:ln>
        </p:spPr>
      </p:pic>
    </p:spTree>
    <p:extLst>
      <p:ext uri="{BB962C8B-B14F-4D97-AF65-F5344CB8AC3E}">
        <p14:creationId xmlns:p14="http://schemas.microsoft.com/office/powerpoint/2010/main" val="411246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0967"/>
          </a:xfrm>
        </p:spPr>
        <p:txBody>
          <a:bodyPr/>
          <a:lstStyle/>
          <a:p>
            <a:pPr algn="ctr"/>
            <a:r>
              <a:rPr lang="es-CO" dirty="0" smtClean="0"/>
              <a:t>ACTIVIDADES </a:t>
            </a:r>
            <a:endParaRPr lang="es-CO" dirty="0"/>
          </a:p>
        </p:txBody>
      </p:sp>
      <p:sp>
        <p:nvSpPr>
          <p:cNvPr id="3" name="Marcador de contenido 2"/>
          <p:cNvSpPr>
            <a:spLocks noGrp="1"/>
          </p:cNvSpPr>
          <p:nvPr>
            <p:ph idx="1"/>
          </p:nvPr>
        </p:nvSpPr>
        <p:spPr>
          <a:xfrm>
            <a:off x="838200" y="1266092"/>
            <a:ext cx="10515600" cy="5036234"/>
          </a:xfrm>
        </p:spPr>
        <p:txBody>
          <a:bodyPr>
            <a:normAutofit fontScale="92500" lnSpcReduction="10000"/>
          </a:bodyPr>
          <a:lstStyle/>
          <a:p>
            <a:r>
              <a:rPr lang="es-CO" dirty="0" smtClean="0"/>
              <a:t>1. Elabora  un bosquejo de paisaje en un cuarto de cartulina</a:t>
            </a:r>
          </a:p>
          <a:p>
            <a:r>
              <a:rPr lang="es-CO" dirty="0" smtClean="0"/>
              <a:t>Recorta  papelitos  de  un revista de diferentes  colores</a:t>
            </a:r>
          </a:p>
          <a:p>
            <a:r>
              <a:rPr lang="es-CO" dirty="0" smtClean="0"/>
              <a:t>Sobre  el paisaje ve colocando los pedacillos de papel buscando  la armonía  del color conforme la realidad (ejemplo,  montañas:  verdes , </a:t>
            </a:r>
            <a:r>
              <a:rPr lang="es-CO" dirty="0" err="1" smtClean="0"/>
              <a:t>cafe</a:t>
            </a:r>
            <a:r>
              <a:rPr lang="es-CO" dirty="0" smtClean="0"/>
              <a:t> o gris;  ríos, lagunas o  mares: diferentes tonos de azul; vegetación: diferentes  tonos de verde ;  casas o edificios: colores marrones, amarillos o mixtos.  !Usa tu imaginación!</a:t>
            </a:r>
          </a:p>
          <a:p>
            <a:r>
              <a:rPr lang="es-CO" dirty="0" smtClean="0"/>
              <a:t>2. Usando otros cuartos de cartulina, dibuja  independientemente siluetas de  personas  o animales y aplica  la misma técnica,  buscando que los colores concuerden con la realidad.</a:t>
            </a:r>
          </a:p>
          <a:p>
            <a:r>
              <a:rPr lang="es-CO" dirty="0" smtClean="0"/>
              <a:t>3. Realizado lo anterior ya puedes elaborar dos paisajes completos en los formatos  de dibujo  usando lápiz y colores de acuerdo a lo trabajado anteriormente.</a:t>
            </a:r>
            <a:endParaRPr lang="es-CO" dirty="0"/>
          </a:p>
        </p:txBody>
      </p:sp>
    </p:spTree>
    <p:extLst>
      <p:ext uri="{BB962C8B-B14F-4D97-AF65-F5344CB8AC3E}">
        <p14:creationId xmlns:p14="http://schemas.microsoft.com/office/powerpoint/2010/main" val="2687131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0290"/>
          </a:xfrm>
        </p:spPr>
        <p:txBody>
          <a:bodyPr>
            <a:normAutofit fontScale="90000"/>
          </a:bodyPr>
          <a:lstStyle/>
          <a:p>
            <a:r>
              <a:rPr lang="es-CO" sz="1800" dirty="0" smtClean="0"/>
              <a:t>Este  es un modelo, pero tu puedes aumentarle otros  elementos del paisajes  o crear  otros  diseños  de  acuerdo a tu imaginación, creatividad o puedes  replicar paisajes  que sean  de tu agrado, en las áreas debes ir pegando papelillos con color.</a:t>
            </a:r>
            <a:endParaRPr lang="es-CO" dirty="0"/>
          </a:p>
        </p:txBody>
      </p:sp>
      <p:pic>
        <p:nvPicPr>
          <p:cNvPr id="4" name="Marcador de contenido 3"/>
          <p:cNvPicPr>
            <a:picLocks noGrp="1" noChangeAspect="1"/>
          </p:cNvPicPr>
          <p:nvPr>
            <p:ph idx="1"/>
          </p:nvPr>
        </p:nvPicPr>
        <p:blipFill>
          <a:blip r:embed="rId2"/>
          <a:stretch>
            <a:fillRect/>
          </a:stretch>
        </p:blipFill>
        <p:spPr>
          <a:xfrm>
            <a:off x="1114425" y="1617785"/>
            <a:ext cx="9963150" cy="4364709"/>
          </a:xfrm>
          <a:prstGeom prst="rect">
            <a:avLst/>
          </a:prstGeom>
        </p:spPr>
      </p:pic>
    </p:spTree>
    <p:extLst>
      <p:ext uri="{BB962C8B-B14F-4D97-AF65-F5344CB8AC3E}">
        <p14:creationId xmlns:p14="http://schemas.microsoft.com/office/powerpoint/2010/main" val="3991384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2492"/>
          </a:xfrm>
        </p:spPr>
        <p:txBody>
          <a:bodyPr>
            <a:normAutofit/>
          </a:bodyPr>
          <a:lstStyle/>
          <a:p>
            <a:r>
              <a:rPr lang="es-CO" sz="2800" dirty="0" smtClean="0"/>
              <a:t>SILUETAS  HUMANAS</a:t>
            </a:r>
            <a:endParaRPr lang="es-CO" sz="2800" dirty="0"/>
          </a:p>
        </p:txBody>
      </p:sp>
      <p:pic>
        <p:nvPicPr>
          <p:cNvPr id="4" name="Marcador de contenido 3" descr="Libre movimiento de personas siluetas Vector - Descargar Vectores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1342" y="1645920"/>
            <a:ext cx="8102990" cy="4656405"/>
          </a:xfrm>
          <a:prstGeom prst="rect">
            <a:avLst/>
          </a:prstGeom>
          <a:noFill/>
          <a:ln>
            <a:noFill/>
          </a:ln>
        </p:spPr>
      </p:pic>
    </p:spTree>
    <p:extLst>
      <p:ext uri="{BB962C8B-B14F-4D97-AF65-F5344CB8AC3E}">
        <p14:creationId xmlns:p14="http://schemas.microsoft.com/office/powerpoint/2010/main" val="384101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9275"/>
          </a:xfrm>
        </p:spPr>
        <p:txBody>
          <a:bodyPr>
            <a:normAutofit/>
          </a:bodyPr>
          <a:lstStyle/>
          <a:p>
            <a:r>
              <a:rPr lang="es-CO" sz="2400" smtClean="0"/>
              <a:t>Otras imgenes</a:t>
            </a:r>
            <a:endParaRPr lang="es-CO" sz="2400" dirty="0"/>
          </a:p>
        </p:txBody>
      </p:sp>
      <p:pic>
        <p:nvPicPr>
          <p:cNvPr id="1026" name="Picture 2" descr="asian conjunto siluetas personas 503006135istock asian conjunt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9988" y="1294228"/>
            <a:ext cx="8637563"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93004"/>
          </a:xfrm>
        </p:spPr>
        <p:txBody>
          <a:bodyPr>
            <a:normAutofit/>
          </a:bodyPr>
          <a:lstStyle/>
          <a:p>
            <a:r>
              <a:rPr lang="es-CO" sz="2400" dirty="0" smtClean="0"/>
              <a:t>SILUETAS   DE  ANIMALES</a:t>
            </a:r>
            <a:endParaRPr lang="es-CO" sz="2400" dirty="0"/>
          </a:p>
        </p:txBody>
      </p:sp>
      <p:pic>
        <p:nvPicPr>
          <p:cNvPr id="4" name="Marcador de contenido 3" descr="Pack de siluetas de animales salvajes | Vector Grati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1" y="703385"/>
            <a:ext cx="6499274" cy="5683347"/>
          </a:xfrm>
          <a:prstGeom prst="rect">
            <a:avLst/>
          </a:prstGeom>
          <a:noFill/>
          <a:ln>
            <a:noFill/>
          </a:ln>
        </p:spPr>
      </p:pic>
    </p:spTree>
    <p:extLst>
      <p:ext uri="{BB962C8B-B14F-4D97-AF65-F5344CB8AC3E}">
        <p14:creationId xmlns:p14="http://schemas.microsoft.com/office/powerpoint/2010/main" val="4123944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07072"/>
          </a:xfrm>
        </p:spPr>
        <p:txBody>
          <a:bodyPr>
            <a:normAutofit/>
          </a:bodyPr>
          <a:lstStyle/>
          <a:p>
            <a:r>
              <a:rPr lang="es-CO" sz="2400" dirty="0" smtClean="0"/>
              <a:t>Otras  imágenes</a:t>
            </a:r>
            <a:endParaRPr lang="es-CO" sz="2400" dirty="0"/>
          </a:p>
        </p:txBody>
      </p:sp>
      <p:pic>
        <p:nvPicPr>
          <p:cNvPr id="4" name="Marcador de contenido 3" descr="Siluetas de animales gratis - ¡Pinceles de Photoshop gratis en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7536" y="1125415"/>
            <a:ext cx="7528322" cy="5051548"/>
          </a:xfrm>
          <a:prstGeom prst="rect">
            <a:avLst/>
          </a:prstGeom>
          <a:noFill/>
          <a:ln>
            <a:noFill/>
          </a:ln>
        </p:spPr>
      </p:pic>
    </p:spTree>
    <p:extLst>
      <p:ext uri="{BB962C8B-B14F-4D97-AF65-F5344CB8AC3E}">
        <p14:creationId xmlns:p14="http://schemas.microsoft.com/office/powerpoint/2010/main" val="191200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EL COLOR</a:t>
            </a:r>
            <a:endParaRPr lang="es-CO"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3" name="Marcador de contenido 2"/>
          <p:cNvSpPr>
            <a:spLocks noGrp="1"/>
          </p:cNvSpPr>
          <p:nvPr>
            <p:ph idx="1"/>
          </p:nvPr>
        </p:nvSpPr>
        <p:spPr/>
        <p:txBody>
          <a:bodyPr>
            <a:normAutofit fontScale="70000" lnSpcReduction="20000"/>
          </a:bodyPr>
          <a:lstStyle/>
          <a:p>
            <a:r>
              <a:rPr lang="es-CO" dirty="0"/>
              <a:t>Según la Real Academia de la Lengua Española, en su primera definición, el color es una </a:t>
            </a:r>
            <a:r>
              <a:rPr lang="es-CO" i="1" dirty="0"/>
              <a:t>” Sensación producida por los rayos luminosos que impresionan los órganos visuales y que depende de la longitud de onda</a:t>
            </a:r>
            <a:r>
              <a:rPr lang="es-CO" i="1" dirty="0" smtClean="0"/>
              <a:t>”.</a:t>
            </a:r>
            <a:endParaRPr lang="es-CO" dirty="0" smtClean="0"/>
          </a:p>
          <a:p>
            <a:r>
              <a:rPr lang="es-CO" dirty="0" smtClean="0"/>
              <a:t>La </a:t>
            </a:r>
            <a:r>
              <a:rPr lang="es-CO" dirty="0"/>
              <a:t>percepción de la forma, profundidad o claroscuro está estrechamente ligada a la percepción de los colores. El color es un atributo que percibimos de los objetos cuando hay luz. </a:t>
            </a:r>
            <a:endParaRPr lang="es-CO" dirty="0" smtClean="0"/>
          </a:p>
          <a:p>
            <a:r>
              <a:rPr lang="es-CO" dirty="0"/>
              <a:t>El mundo que nos rodea se nos muestra en color. Las cosas que vemos no sólo se diferencian entre sí por su forma, y tamaño, sino también por su colorido. Cada vez que observamos la naturaleza o un paisaje urbano podemos apreciar la cantidad de colores que están a nuestro alrededor gracias a la luz que incide sobre los objetos.</a:t>
            </a:r>
            <a:endParaRPr lang="es-CO" dirty="0" smtClean="0"/>
          </a:p>
          <a:p>
            <a:r>
              <a:rPr lang="es-CO" dirty="0"/>
              <a:t>Se considera que el color se genera de la descomposición de la luz blanca proveniente del sol, o de un foco o fuente luminosa artificial. La apariencia de esos colores siempre es visual, y variará dependiendo del tipo de rayos luminosos, su intensidad o el modo en que son </a:t>
            </a:r>
            <a:r>
              <a:rPr lang="es-CO" dirty="0" smtClean="0"/>
              <a:t>reflejados</a:t>
            </a:r>
          </a:p>
          <a:p>
            <a:pPr fontAlgn="base"/>
            <a:r>
              <a:rPr lang="es-CO" dirty="0"/>
              <a:t>La luz blanca está formada por </a:t>
            </a:r>
            <a:r>
              <a:rPr lang="es-CO" b="1" dirty="0"/>
              <a:t>tres colores básicos</a:t>
            </a:r>
            <a:r>
              <a:rPr lang="es-CO" dirty="0"/>
              <a:t>: rojo, verde y azul. Este fenómeno fue descubierto por</a:t>
            </a:r>
            <a:r>
              <a:rPr lang="es-CO" b="1" u="sng" dirty="0">
                <a:hlinkClick r:id="rId2"/>
              </a:rPr>
              <a:t> </a:t>
            </a:r>
            <a:r>
              <a:rPr lang="es-CO" b="1" u="sng" dirty="0" err="1">
                <a:hlinkClick r:id="rId2"/>
              </a:rPr>
              <a:t>Issac</a:t>
            </a:r>
            <a:r>
              <a:rPr lang="es-CO" b="1" u="sng" dirty="0">
                <a:hlinkClick r:id="rId2"/>
              </a:rPr>
              <a:t> Newton</a:t>
            </a:r>
            <a:r>
              <a:rPr lang="es-CO" dirty="0"/>
              <a:t> al hacer pasar un rayo de luz blanca por medio de un prisma de cristal, este haz de luz se dividió en un espectro de colores idéntico al del arco iris.</a:t>
            </a:r>
          </a:p>
          <a:p>
            <a:pPr fontAlgn="base"/>
            <a:r>
              <a:rPr lang="es-CO" dirty="0"/>
              <a:t> </a:t>
            </a:r>
          </a:p>
          <a:p>
            <a:endParaRPr lang="es-CO" dirty="0"/>
          </a:p>
        </p:txBody>
      </p:sp>
    </p:spTree>
    <p:extLst>
      <p:ext uri="{BB962C8B-B14F-4D97-AF65-F5344CB8AC3E}">
        <p14:creationId xmlns:p14="http://schemas.microsoft.com/office/powerpoint/2010/main" val="326959820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HISTORIA DEL COLOR</a:t>
            </a:r>
            <a:endParaRPr lang="es-CO" dirty="0"/>
          </a:p>
        </p:txBody>
      </p:sp>
      <p:sp>
        <p:nvSpPr>
          <p:cNvPr id="3" name="Marcador de contenido 2"/>
          <p:cNvSpPr>
            <a:spLocks noGrp="1"/>
          </p:cNvSpPr>
          <p:nvPr>
            <p:ph idx="1"/>
          </p:nvPr>
        </p:nvSpPr>
        <p:spPr/>
        <p:txBody>
          <a:bodyPr/>
          <a:lstStyle/>
          <a:p>
            <a:r>
              <a:rPr lang="es-CO" dirty="0"/>
              <a:t>El filósofo Aristóteles (384 - 322 AC) definió que todos los colores se conforman con la mezcla de cuatro colores y además otorgó un papel fundamental a la incidencia de luz y la sombra sobre los mismos. Estos colores que denominó como básicos eran los de tierra, el fuego, el agua y el cielo. Siglos más tarde, Leonardo Da Vinci (1452-1519) definió al color como propio de la materia, adelantó un poquito más definiendo la siguiente escala de colores básicos: primero el blanco como el principal ya que permite recibir a todos los demás colores, después en su clasificación seguía amarillo para la tierra, verde para el agua, azul para el cielo, rojo para el fuego y negro para la oscuridad, ya que es el color que nos priva de todos los otros. </a:t>
            </a:r>
          </a:p>
        </p:txBody>
      </p:sp>
    </p:spTree>
    <p:extLst>
      <p:ext uri="{BB962C8B-B14F-4D97-AF65-F5344CB8AC3E}">
        <p14:creationId xmlns:p14="http://schemas.microsoft.com/office/powerpoint/2010/main" val="210421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HISTORIA DEL COLOR 2</a:t>
            </a:r>
            <a:endParaRPr lang="es-CO" dirty="0"/>
          </a:p>
        </p:txBody>
      </p:sp>
      <p:sp>
        <p:nvSpPr>
          <p:cNvPr id="3" name="Marcador de contenido 2"/>
          <p:cNvSpPr>
            <a:spLocks noGrp="1"/>
          </p:cNvSpPr>
          <p:nvPr>
            <p:ph idx="1"/>
          </p:nvPr>
        </p:nvSpPr>
        <p:spPr/>
        <p:txBody>
          <a:bodyPr/>
          <a:lstStyle/>
          <a:p>
            <a:r>
              <a:rPr lang="es-CO" dirty="0" smtClean="0"/>
              <a:t>En </a:t>
            </a:r>
            <a:r>
              <a:rPr lang="es-CO" dirty="0"/>
              <a:t>1665 Newton descubrió que la luz del sol al pasar a través de un prisma, se dividía en varios colores conformando un espectro. Lo que Newton consiguió fue la descomposición de la luz en los colores del espectro. Estos colores son básicamente el Azul violáceo, el Azul celeste, el Verde, el Amarillo, el Rojo anaranjado y el Rojo púrpura. Este fenómeno lo podemos contemplar con mucha frecuencia, cuando la luz se refracta en el borde de un cristal o de un plástico. También cuando llueve y hace sol, las gotas de agua de la lluvia realizan la misma operación que el prisma de Newton y descomponen la luz produciendo los colores del arco iris.</a:t>
            </a:r>
          </a:p>
        </p:txBody>
      </p:sp>
    </p:spTree>
    <p:extLst>
      <p:ext uri="{BB962C8B-B14F-4D97-AF65-F5344CB8AC3E}">
        <p14:creationId xmlns:p14="http://schemas.microsoft.com/office/powerpoint/2010/main" val="74051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t>¿Cómo aparecen los colores?</a:t>
            </a:r>
            <a:r>
              <a:rPr lang="es-CO" dirty="0"/>
              <a:t/>
            </a:r>
            <a:br>
              <a:rPr lang="es-CO" dirty="0"/>
            </a:br>
            <a:r>
              <a:rPr lang="es-CO" sz="2200" dirty="0"/>
              <a:t>Los colores aparecen a partir de lo que se conocer como los </a:t>
            </a:r>
            <a:r>
              <a:rPr lang="es-CO" sz="2200" b="1" dirty="0"/>
              <a:t>tres colores primarios</a:t>
            </a:r>
            <a:r>
              <a:rPr lang="es-CO" sz="2200" dirty="0"/>
              <a:t>.</a:t>
            </a:r>
            <a:br>
              <a:rPr lang="es-CO" sz="2200" dirty="0"/>
            </a:br>
            <a:endParaRPr lang="es-CO" sz="2200" dirty="0"/>
          </a:p>
        </p:txBody>
      </p:sp>
      <p:sp>
        <p:nvSpPr>
          <p:cNvPr id="3" name="Marcador de contenido 2"/>
          <p:cNvSpPr>
            <a:spLocks noGrp="1"/>
          </p:cNvSpPr>
          <p:nvPr>
            <p:ph idx="1"/>
          </p:nvPr>
        </p:nvSpPr>
        <p:spPr/>
        <p:txBody>
          <a:bodyPr/>
          <a:lstStyle/>
          <a:p>
            <a:pPr fontAlgn="base"/>
            <a:r>
              <a:rPr lang="es-CO" b="1" dirty="0"/>
              <a:t>Qué son los colores primarios?</a:t>
            </a:r>
            <a:endParaRPr lang="es-CO" dirty="0"/>
          </a:p>
          <a:p>
            <a:r>
              <a:rPr lang="es-CO" sz="2000" dirty="0"/>
              <a:t>El ojo cuenta con tres tipos de células visuales, que rigen tres tipos diferentes de sensaciones, correspondientes a los </a:t>
            </a:r>
            <a:r>
              <a:rPr lang="es-CO" sz="2000" b="1" dirty="0"/>
              <a:t>colores primarios</a:t>
            </a:r>
            <a:r>
              <a:rPr lang="es-CO" sz="2000" dirty="0"/>
              <a:t> (azul, verde y rojo). A partir de ellos se forma para cada sensación de color un código de tres partes</a:t>
            </a:r>
            <a:r>
              <a:rPr lang="es-CO" sz="2000" dirty="0" smtClean="0"/>
              <a:t>.</a:t>
            </a:r>
          </a:p>
          <a:p>
            <a:endParaRPr lang="es-CO" dirty="0" smtClean="0"/>
          </a:p>
          <a:p>
            <a:endParaRPr lang="es-CO" dirty="0"/>
          </a:p>
        </p:txBody>
      </p:sp>
      <p:pic>
        <p:nvPicPr>
          <p:cNvPr id="6" name="Imagen 5" descr="teoría del color "/>
          <p:cNvPicPr/>
          <p:nvPr/>
        </p:nvPicPr>
        <p:blipFill>
          <a:blip r:embed="rId2">
            <a:extLst>
              <a:ext uri="{28A0092B-C50C-407E-A947-70E740481C1C}">
                <a14:useLocalDpi xmlns:a14="http://schemas.microsoft.com/office/drawing/2010/main" val="0"/>
              </a:ext>
            </a:extLst>
          </a:blip>
          <a:srcRect/>
          <a:stretch>
            <a:fillRect/>
          </a:stretch>
        </p:blipFill>
        <p:spPr bwMode="auto">
          <a:xfrm>
            <a:off x="3036395" y="3748088"/>
            <a:ext cx="4676775" cy="2428875"/>
          </a:xfrm>
          <a:prstGeom prst="rect">
            <a:avLst/>
          </a:prstGeom>
          <a:noFill/>
          <a:ln>
            <a:noFill/>
          </a:ln>
        </p:spPr>
      </p:pic>
    </p:spTree>
    <p:extLst>
      <p:ext uri="{BB962C8B-B14F-4D97-AF65-F5344CB8AC3E}">
        <p14:creationId xmlns:p14="http://schemas.microsoft.com/office/powerpoint/2010/main" val="2882436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¿Qué son los colores secundarios?</a:t>
            </a:r>
            <a:r>
              <a:rPr lang="es-CO" dirty="0"/>
              <a:t/>
            </a:r>
            <a:br>
              <a:rPr lang="es-CO" dirty="0"/>
            </a:br>
            <a:endParaRPr lang="es-CO" dirty="0"/>
          </a:p>
        </p:txBody>
      </p:sp>
      <p:sp>
        <p:nvSpPr>
          <p:cNvPr id="3" name="Marcador de contenido 2"/>
          <p:cNvSpPr>
            <a:spLocks noGrp="1"/>
          </p:cNvSpPr>
          <p:nvPr>
            <p:ph idx="1"/>
          </p:nvPr>
        </p:nvSpPr>
        <p:spPr>
          <a:xfrm>
            <a:off x="838200" y="1420837"/>
            <a:ext cx="10515600" cy="4756126"/>
          </a:xfrm>
        </p:spPr>
        <p:txBody>
          <a:bodyPr/>
          <a:lstStyle/>
          <a:p>
            <a:pPr marL="0" indent="0" fontAlgn="base">
              <a:buNone/>
            </a:pPr>
            <a:endParaRPr lang="es-CO" dirty="0"/>
          </a:p>
          <a:p>
            <a:pPr fontAlgn="base"/>
            <a:r>
              <a:rPr lang="es-CO" dirty="0"/>
              <a:t>Los </a:t>
            </a:r>
            <a:r>
              <a:rPr lang="es-CO" b="1" dirty="0"/>
              <a:t>colores secundarios</a:t>
            </a:r>
            <a:r>
              <a:rPr lang="es-CO" dirty="0"/>
              <a:t> son aquellos que se forman de la mezcla, por partes iguales, de dos primarios (es decir: de la mezcla del azul y el amarillo surge el verde, del rojo y amarillo, el naranja y del rojo y azul, el violeta). Por su parte, </a:t>
            </a:r>
            <a:endParaRPr lang="es-CO" b="1" dirty="0" smtClean="0"/>
          </a:p>
          <a:p>
            <a:pPr fontAlgn="base"/>
            <a:r>
              <a:rPr lang="es-CO" b="1" dirty="0" smtClean="0"/>
              <a:t>Los </a:t>
            </a:r>
            <a:r>
              <a:rPr lang="es-CO" b="1" dirty="0"/>
              <a:t>colores terciarios</a:t>
            </a:r>
            <a:r>
              <a:rPr lang="es-CO" dirty="0"/>
              <a:t> se forman con la mezcla, por partes iguales, de un color primario con uno secundario adyacente. Así, de esta combinación resulta el rojo violáceo, rojo anaranjado, amarillo anaranjado, amarillo verdoso, azul verdoso y azul violáceo.</a:t>
            </a:r>
          </a:p>
        </p:txBody>
      </p:sp>
    </p:spTree>
    <p:extLst>
      <p:ext uri="{BB962C8B-B14F-4D97-AF65-F5344CB8AC3E}">
        <p14:creationId xmlns:p14="http://schemas.microsoft.com/office/powerpoint/2010/main" val="3270737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8216"/>
          </a:xfrm>
        </p:spPr>
        <p:txBody>
          <a:bodyPr>
            <a:normAutofit fontScale="90000"/>
          </a:bodyPr>
          <a:lstStyle/>
          <a:p>
            <a:r>
              <a:rPr lang="es-CO" b="1" dirty="0" smtClean="0"/>
              <a:t/>
            </a:r>
            <a:br>
              <a:rPr lang="es-CO" b="1" dirty="0" smtClean="0"/>
            </a:br>
            <a:r>
              <a:rPr lang="es-CO" b="1" dirty="0" smtClean="0"/>
              <a:t>Colores </a:t>
            </a:r>
            <a:r>
              <a:rPr lang="es-CO" b="1" dirty="0"/>
              <a:t>primarios y el círculo cromático</a:t>
            </a:r>
            <a:r>
              <a:rPr lang="es-CO" dirty="0"/>
              <a:t/>
            </a:r>
            <a:br>
              <a:rPr lang="es-CO" dirty="0"/>
            </a:br>
            <a:endParaRPr lang="es-CO" dirty="0"/>
          </a:p>
        </p:txBody>
      </p:sp>
      <p:pic>
        <p:nvPicPr>
          <p:cNvPr id="4" name="Marcador de contenido 3" descr="el círculo cromátic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75" y="1668463"/>
            <a:ext cx="4286250" cy="4076700"/>
          </a:xfrm>
          <a:prstGeom prst="rect">
            <a:avLst/>
          </a:prstGeom>
          <a:noFill/>
          <a:ln>
            <a:noFill/>
          </a:ln>
        </p:spPr>
      </p:pic>
    </p:spTree>
    <p:extLst>
      <p:ext uri="{BB962C8B-B14F-4D97-AF65-F5344CB8AC3E}">
        <p14:creationId xmlns:p14="http://schemas.microsoft.com/office/powerpoint/2010/main" val="3990825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t>CARACTERISTICAS DEL  COLOR</a:t>
            </a:r>
            <a:br>
              <a:rPr lang="es-CO" dirty="0" smtClean="0"/>
            </a:br>
            <a:r>
              <a:rPr lang="es-CO" sz="2200" b="1" dirty="0" smtClean="0"/>
              <a:t>El </a:t>
            </a:r>
            <a:r>
              <a:rPr lang="es-CO" sz="2200" b="1" dirty="0"/>
              <a:t>tono, la saturación y la brillantez</a:t>
            </a:r>
            <a:r>
              <a:rPr lang="es-CO" sz="2200" dirty="0"/>
              <a:t>.</a:t>
            </a:r>
            <a:br>
              <a:rPr lang="es-CO" sz="2200" dirty="0"/>
            </a:br>
            <a:endParaRPr lang="es-CO" sz="2200" dirty="0"/>
          </a:p>
        </p:txBody>
      </p:sp>
      <p:sp>
        <p:nvSpPr>
          <p:cNvPr id="3" name="Marcador de contenido 2"/>
          <p:cNvSpPr>
            <a:spLocks noGrp="1"/>
          </p:cNvSpPr>
          <p:nvPr>
            <p:ph idx="1"/>
          </p:nvPr>
        </p:nvSpPr>
        <p:spPr>
          <a:xfrm>
            <a:off x="838200" y="1532586"/>
            <a:ext cx="10515600" cy="4644377"/>
          </a:xfrm>
        </p:spPr>
        <p:txBody>
          <a:bodyPr>
            <a:normAutofit fontScale="77500" lnSpcReduction="20000"/>
          </a:bodyPr>
          <a:lstStyle/>
          <a:p>
            <a:pPr lvl="0" fontAlgn="base"/>
            <a:r>
              <a:rPr lang="es-CO" b="1" dirty="0"/>
              <a:t>Qué es el tono de un color?</a:t>
            </a:r>
            <a:endParaRPr lang="es-CO" dirty="0"/>
          </a:p>
          <a:p>
            <a:pPr fontAlgn="base"/>
            <a:r>
              <a:rPr lang="es-CO" dirty="0"/>
              <a:t>El tono es el color en sí mismo, es la cualidad que define la mezcla de un color con el blanco o con el negro. Así podemos decir que existen </a:t>
            </a:r>
            <a:r>
              <a:rPr lang="es-CO" b="1" dirty="0"/>
              <a:t>tonos cálidos </a:t>
            </a:r>
            <a:r>
              <a:rPr lang="es-CO" dirty="0"/>
              <a:t>o tonos</a:t>
            </a:r>
            <a:r>
              <a:rPr lang="es-CO" b="1" dirty="0"/>
              <a:t> fríos</a:t>
            </a:r>
            <a:r>
              <a:rPr lang="es-CO" dirty="0"/>
              <a:t>. Los cálidos son aquellos tales como el rojo, el amarillo y los naranjas, mientras que los fríos son el azul y el verde. El verde si tiene más </a:t>
            </a:r>
            <a:r>
              <a:rPr lang="es-CO" i="1" dirty="0" err="1"/>
              <a:t>cyan</a:t>
            </a:r>
            <a:r>
              <a:rPr lang="es-CO" dirty="0"/>
              <a:t> que amarillo, tendría una tendencia a ser frío, y si tiene más amarillo parecería ser más cálido. Por eso es importante saber manejar los tonos.</a:t>
            </a:r>
          </a:p>
          <a:p>
            <a:pPr lvl="0" fontAlgn="base"/>
            <a:r>
              <a:rPr lang="es-CO" b="1" dirty="0"/>
              <a:t>¿Qué es la saturación de un color?</a:t>
            </a:r>
            <a:endParaRPr lang="es-CO" dirty="0"/>
          </a:p>
          <a:p>
            <a:pPr fontAlgn="base"/>
            <a:r>
              <a:rPr lang="es-CO" b="1" dirty="0"/>
              <a:t>La saturación</a:t>
            </a:r>
            <a:r>
              <a:rPr lang="es-CO" dirty="0"/>
              <a:t> constituye la pureza del color respecto al gris, y depende de la cantidad de blanco que presente. Cuanto más saturado está un color, más puro es y menos mezcla de gris posee.</a:t>
            </a:r>
          </a:p>
          <a:p>
            <a:pPr lvl="0" fontAlgn="base"/>
            <a:r>
              <a:rPr lang="es-CO" b="1" dirty="0"/>
              <a:t>¿Qué es la brillantez de un color?</a:t>
            </a:r>
            <a:endParaRPr lang="es-CO" dirty="0"/>
          </a:p>
          <a:p>
            <a:pPr fontAlgn="base"/>
            <a:r>
              <a:rPr lang="es-CO" dirty="0"/>
              <a:t>La brillantez o brillo de un color es la relación existente entre la intensidad del estímulo luminoso – también conocida como luminancia – y la sensación percibida, conocida como brillantez. Para un color de un matiz y saturación determinados, en la misma medida que la luminosidad alcanza el ojo aumentará la brillantez.</a:t>
            </a:r>
          </a:p>
          <a:p>
            <a:endParaRPr lang="es-CO" dirty="0"/>
          </a:p>
        </p:txBody>
      </p:sp>
    </p:spTree>
    <p:extLst>
      <p:ext uri="{BB962C8B-B14F-4D97-AF65-F5344CB8AC3E}">
        <p14:creationId xmlns:p14="http://schemas.microsoft.com/office/powerpoint/2010/main" val="910815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6560"/>
          </a:xfrm>
        </p:spPr>
        <p:txBody>
          <a:bodyPr>
            <a:normAutofit fontScale="90000"/>
          </a:bodyPr>
          <a:lstStyle/>
          <a:p>
            <a:pPr algn="ctr"/>
            <a:r>
              <a:rPr lang="es-CO" b="1" dirty="0"/>
              <a:t>¿</a:t>
            </a:r>
            <a:r>
              <a:rPr lang="es-CO" sz="3200" b="1" dirty="0"/>
              <a:t>Qué</a:t>
            </a:r>
            <a:r>
              <a:rPr lang="es-CO" b="1" dirty="0"/>
              <a:t> significado tienen los colores?</a:t>
            </a:r>
            <a:r>
              <a:rPr lang="es-CO" dirty="0"/>
              <a:t/>
            </a:r>
            <a:br>
              <a:rPr lang="es-CO" dirty="0"/>
            </a:br>
            <a:endParaRPr lang="es-CO" dirty="0"/>
          </a:p>
        </p:txBody>
      </p:sp>
      <p:sp>
        <p:nvSpPr>
          <p:cNvPr id="3" name="Marcador de contenido 2"/>
          <p:cNvSpPr>
            <a:spLocks noGrp="1"/>
          </p:cNvSpPr>
          <p:nvPr>
            <p:ph idx="1"/>
          </p:nvPr>
        </p:nvSpPr>
        <p:spPr>
          <a:xfrm>
            <a:off x="838200" y="1181686"/>
            <a:ext cx="10515600" cy="4995277"/>
          </a:xfrm>
        </p:spPr>
        <p:txBody>
          <a:bodyPr>
            <a:normAutofit fontScale="55000" lnSpcReduction="20000"/>
          </a:bodyPr>
          <a:lstStyle/>
          <a:p>
            <a:pPr fontAlgn="base"/>
            <a:r>
              <a:rPr lang="es-CO" sz="2900" b="1" dirty="0"/>
              <a:t>Color blanco: </a:t>
            </a:r>
            <a:r>
              <a:rPr lang="es-CO" sz="2900" dirty="0"/>
              <a:t>Implica inocencia y pureza, nos ayuda en momentos de estrés, a seguir adelante. Significa igualdad y unidad. Contiene todos los colores del espectro y representa lo positivo y lo negativo de cada uno de ellos.</a:t>
            </a:r>
          </a:p>
          <a:p>
            <a:pPr fontAlgn="base"/>
            <a:r>
              <a:rPr lang="es-CO" sz="2900" b="1" dirty="0"/>
              <a:t>Color negro: </a:t>
            </a:r>
            <a:r>
              <a:rPr lang="es-CO" sz="2900" dirty="0"/>
              <a:t>El color negro es útil para transmitir elegancia, nobleza, sofisticación, o tal vez un toque de misterio. Es autoritario y puede evocar emociones fuertes. Al contrario que el blanco es la ausencia total de luz.</a:t>
            </a:r>
          </a:p>
          <a:p>
            <a:pPr fontAlgn="base"/>
            <a:r>
              <a:rPr lang="es-CO" sz="2900" b="1" dirty="0"/>
              <a:t>Color gris: </a:t>
            </a:r>
            <a:r>
              <a:rPr lang="es-CO" sz="2900" dirty="0"/>
              <a:t>El gris es un color que está en el medio entre el blanco y el negro, es muy idóneo para la neutralidad. No carga visualmente y utilizado el la justa medida puede transmitir elegancia y lujo. Al ser un color tan neutral no tenemos que abusar de él, o corremos el riesgo de generar tristeza y melancolía, como un día de lluvia.</a:t>
            </a:r>
          </a:p>
          <a:p>
            <a:pPr fontAlgn="base"/>
            <a:r>
              <a:rPr lang="es-CO" sz="2900" b="1" dirty="0"/>
              <a:t>Color amarillo: </a:t>
            </a:r>
            <a:r>
              <a:rPr lang="es-CO" sz="2900" dirty="0"/>
              <a:t>Está relacionado con la inteligencia, fomenta la creatividad, es un color de los más luminosos y cálidos. En diseño se utiliza para atraer la atención.</a:t>
            </a:r>
          </a:p>
          <a:p>
            <a:pPr fontAlgn="base"/>
            <a:r>
              <a:rPr lang="es-CO" sz="2900" b="1" dirty="0"/>
              <a:t>Color rojo: </a:t>
            </a:r>
            <a:r>
              <a:rPr lang="es-CO" sz="2900" dirty="0"/>
              <a:t>Es un color muy intenso, apasionante. Usado frecuentemente por los diseñadores para llamar la atención sobre un elemento en particular. Debe usarse de manera lógica, pues su intensidad y excitación puede cansar.</a:t>
            </a:r>
          </a:p>
          <a:p>
            <a:pPr fontAlgn="base"/>
            <a:r>
              <a:rPr lang="es-CO" sz="2900" b="1" dirty="0"/>
              <a:t>Color naranja: </a:t>
            </a:r>
            <a:r>
              <a:rPr lang="es-CO" sz="2900" dirty="0"/>
              <a:t>Color cálido, activo y dinámico, que actúa como estimulante de los tímidos y tristes. Posee fuerza activa, radiante y expansiva. Es muy útil en pequeñas dosis ya que en grandes extensiones es atrevido y agresivo.</a:t>
            </a:r>
          </a:p>
          <a:p>
            <a:pPr fontAlgn="base"/>
            <a:r>
              <a:rPr lang="es-CO" sz="2900" b="1" dirty="0"/>
              <a:t>Color azul: </a:t>
            </a:r>
            <a:r>
              <a:rPr lang="es-CO" sz="2900" dirty="0"/>
              <a:t>El color frío por excelencia. Simboliza la frescura, la calma y el reposo, se le asocia con la inteligencia y las emociones profundas, con la amistad, la fidelidad, la serenidad… Si es muy claro denota optimismo y pureza.</a:t>
            </a:r>
          </a:p>
          <a:p>
            <a:pPr fontAlgn="base"/>
            <a:r>
              <a:rPr lang="es-CO" sz="2900" b="1" dirty="0"/>
              <a:t>Color violeta: </a:t>
            </a:r>
            <a:r>
              <a:rPr lang="es-CO" sz="2900" dirty="0"/>
              <a:t>Es el color del misterio, de la lucidez y reflexión. Tiene que ver con lo espiritual y emocional. Es un color que bien utilizado es elegante.</a:t>
            </a:r>
          </a:p>
          <a:p>
            <a:pPr fontAlgn="base"/>
            <a:r>
              <a:rPr lang="es-CO" sz="2900" b="1" dirty="0"/>
              <a:t>Color verde: </a:t>
            </a:r>
            <a:r>
              <a:rPr lang="es-CO" sz="2900" dirty="0"/>
              <a:t>Evoca lo relacionado con la naturaleza y la vegetación, lo fresco y lo sedante. Es el color calmado, incita al equilibrio por lo cual es el más tranquilo y sedante.</a:t>
            </a:r>
          </a:p>
          <a:p>
            <a:pPr fontAlgn="base"/>
            <a:r>
              <a:rPr lang="es-CO" sz="2900" b="1" dirty="0"/>
              <a:t>Color marrón: </a:t>
            </a:r>
            <a:r>
              <a:rPr lang="es-CO" sz="2900" dirty="0"/>
              <a:t>Es el color del otoño, da la impresión de equilibrio. Es confortable y masculino. Representa el color de la tierra.</a:t>
            </a:r>
          </a:p>
          <a:p>
            <a:pPr marL="0" indent="0">
              <a:buNone/>
            </a:pPr>
            <a:endParaRPr lang="es-CO" dirty="0"/>
          </a:p>
        </p:txBody>
      </p:sp>
    </p:spTree>
    <p:extLst>
      <p:ext uri="{BB962C8B-B14F-4D97-AF65-F5344CB8AC3E}">
        <p14:creationId xmlns:p14="http://schemas.microsoft.com/office/powerpoint/2010/main" val="423762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595</Words>
  <Application>Microsoft Office PowerPoint</Application>
  <PresentationFormat>Panorámica</PresentationFormat>
  <Paragraphs>49</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Teoria sobre el color DEFINICION E HISTORIA</vt:lpstr>
      <vt:lpstr>EL COLOR</vt:lpstr>
      <vt:lpstr>HISTORIA DEL COLOR</vt:lpstr>
      <vt:lpstr>HISTORIA DEL COLOR 2</vt:lpstr>
      <vt:lpstr>¿Cómo aparecen los colores? Los colores aparecen a partir de lo que se conocer como los tres colores primarios. </vt:lpstr>
      <vt:lpstr>¿Qué son los colores secundarios? </vt:lpstr>
      <vt:lpstr> Colores primarios y el círculo cromático </vt:lpstr>
      <vt:lpstr>CARACTERISTICAS DEL  COLOR El tono, la saturación y la brillantez. </vt:lpstr>
      <vt:lpstr>¿Qué significado tienen los colores? </vt:lpstr>
      <vt:lpstr>ACTIVIDADES </vt:lpstr>
      <vt:lpstr>Este  es un modelo, pero tu puedes aumentarle otros  elementos del paisajes  o crear  otros  diseños  de  acuerdo a tu imaginación, creatividad o puedes  replicar paisajes  que sean  de tu agrado, en las áreas debes ir pegando papelillos con color.</vt:lpstr>
      <vt:lpstr>SILUETAS  HUMANAS</vt:lpstr>
      <vt:lpstr>Otras imgenes</vt:lpstr>
      <vt:lpstr>SILUETAS   DE  ANIMALES</vt:lpstr>
      <vt:lpstr>Otras  imágenes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sobre el color</dc:title>
  <dc:creator>Usuario</dc:creator>
  <cp:lastModifiedBy>Usuario</cp:lastModifiedBy>
  <cp:revision>16</cp:revision>
  <dcterms:created xsi:type="dcterms:W3CDTF">2020-08-18T00:20:55Z</dcterms:created>
  <dcterms:modified xsi:type="dcterms:W3CDTF">2020-08-19T12:23:34Z</dcterms:modified>
</cp:coreProperties>
</file>