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9"/>
  </p:notesMasterIdLst>
  <p:sldIdLst>
    <p:sldId id="475" r:id="rId2"/>
    <p:sldId id="432" r:id="rId3"/>
    <p:sldId id="858" r:id="rId4"/>
    <p:sldId id="886" r:id="rId5"/>
    <p:sldId id="882" r:id="rId6"/>
    <p:sldId id="891" r:id="rId7"/>
    <p:sldId id="885" r:id="rId8"/>
    <p:sldId id="883" r:id="rId9"/>
    <p:sldId id="874" r:id="rId10"/>
    <p:sldId id="876" r:id="rId11"/>
    <p:sldId id="878" r:id="rId12"/>
    <p:sldId id="877" r:id="rId13"/>
    <p:sldId id="879" r:id="rId14"/>
    <p:sldId id="880" r:id="rId15"/>
    <p:sldId id="889" r:id="rId16"/>
    <p:sldId id="890" r:id="rId17"/>
    <p:sldId id="887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0FF"/>
    <a:srgbClr val="666666"/>
    <a:srgbClr val="FFFF00"/>
    <a:srgbClr val="FFFFFF"/>
    <a:srgbClr val="FCC6CA"/>
    <a:srgbClr val="FF66CC"/>
    <a:srgbClr val="FF0066"/>
    <a:srgbClr val="EB1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 autoAdjust="0"/>
    <p:restoredTop sz="91351"/>
  </p:normalViewPr>
  <p:slideViewPr>
    <p:cSldViewPr>
      <p:cViewPr varScale="1">
        <p:scale>
          <a:sx n="104" d="100"/>
          <a:sy n="104" d="100"/>
        </p:scale>
        <p:origin x="22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52E0C-1DF7-4699-AAF4-AC6D106F6A16}" type="datetimeFigureOut">
              <a:rPr lang="es-CO" smtClean="0"/>
              <a:t>10/05/20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D72AB-E697-44A7-8B54-9F6BFC83B3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86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D72AB-E697-44A7-8B54-9F6BFC83B3A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073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>
                <a:solidFill>
                  <a:prstClr val="black"/>
                </a:solidFill>
              </a:rPr>
              <a:t>Análisis Matemático I - Ing. Gladys Astargo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C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71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F35761-3CA1-496A-A938-FDF86E91EA21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74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68FF-9C0E-43CB-B09F-52DD261782A2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00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652B2-34D4-4F92-887D-79634E2CE348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25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9E5DB-51AB-4AF6-8B1A-6F7A943F3261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47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51E58-3A3F-4547-8AEA-1136579E9F1E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96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6284-D603-4925-969E-8972A53510B8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58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8C810-D822-45E4-BFDB-A496E162AD67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65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83A81-B199-4A13-831C-A253A30627F8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74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A1EA-82C4-405E-A325-5D98E7B8E43F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29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9FF75-255C-4B8D-8B7C-ED81A7739816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19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FF3EA-33AA-4EAA-B973-E64EFD934169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06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6E083-8D71-4F54-8060-C63DFC2B5794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55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564F-8412-4EE4-A3DF-07442E36BF57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77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C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rgbClr val="000000"/>
                </a:solidFill>
                <a:latin typeface="Arial"/>
              </a:rPr>
              <a:t>G. Astargo, 2007</a:t>
            </a:r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7D0E6-4AED-4584-9C87-EBD163085044}" type="slidenum">
              <a:rPr lang="es-ES">
                <a:solidFill>
                  <a:srgbClr val="000000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58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s\Pictures\INGRESO\COLOR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6042">
            <a:off x="6898496" y="5120830"/>
            <a:ext cx="1175208" cy="8737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4863" y="19290"/>
            <a:ext cx="7488832" cy="168151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AR" sz="2800" b="1" dirty="0">
                <a:latin typeface="AR CENA" pitchFamily="2" charset="0"/>
                <a:cs typeface="Aharoni" pitchFamily="2" charset="-79"/>
              </a:rPr>
              <a:t>INSTITUCIÓN EDUCATIVA TECNICA</a:t>
            </a:r>
            <a:br>
              <a:rPr lang="es-AR" sz="2800" b="1" dirty="0">
                <a:latin typeface="AR CENA" pitchFamily="2" charset="0"/>
                <a:cs typeface="Aharoni" pitchFamily="2" charset="-79"/>
              </a:rPr>
            </a:br>
            <a:r>
              <a:rPr lang="es-AR" sz="2800" b="1" dirty="0">
                <a:latin typeface="AR CENA" pitchFamily="2" charset="0"/>
                <a:cs typeface="Aharoni" pitchFamily="2" charset="-79"/>
              </a:rPr>
              <a:t> </a:t>
            </a:r>
            <a:br>
              <a:rPr lang="es-AR" sz="2800" b="1" dirty="0">
                <a:latin typeface="AR CENA" pitchFamily="2" charset="0"/>
                <a:cs typeface="Aharoni" pitchFamily="2" charset="-79"/>
              </a:rPr>
            </a:br>
            <a:r>
              <a:rPr lang="es-AR" sz="3600" b="1" dirty="0">
                <a:solidFill>
                  <a:srgbClr val="FF0000"/>
                </a:solidFill>
                <a:latin typeface="Bodoni MT Black" pitchFamily="18" charset="0"/>
                <a:cs typeface="Aharoni" pitchFamily="2" charset="-79"/>
              </a:rPr>
              <a:t>SAGRADA FAMILIA</a:t>
            </a:r>
            <a:endParaRPr lang="es-ES" sz="2800" b="1" dirty="0">
              <a:solidFill>
                <a:srgbClr val="FF0000"/>
              </a:solidFill>
              <a:latin typeface="Bodoni MT Black" pitchFamily="18" charset="0"/>
              <a:cs typeface="Aharoni" pitchFamily="2" charset="-79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893753"/>
            <a:ext cx="5832648" cy="98351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s-AR" sz="2800" b="1" dirty="0"/>
              <a:t>GRADO ONCE</a:t>
            </a:r>
            <a:endParaRPr lang="es-ES" sz="1800" b="1" dirty="0"/>
          </a:p>
        </p:txBody>
      </p:sp>
      <p:pic>
        <p:nvPicPr>
          <p:cNvPr id="1029" name="Picture 5" descr="C:\Users\ss\Pictures\PERSONAL\SELLO JH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18426"/>
            <a:ext cx="746324" cy="425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607716" y="3861048"/>
            <a:ext cx="5832648" cy="1112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AR" b="1" dirty="0">
                <a:solidFill>
                  <a:schemeClr val="tx1"/>
                </a:solidFill>
              </a:rPr>
              <a:t>INECUACIÓN LINEAL</a:t>
            </a:r>
          </a:p>
          <a:p>
            <a:pPr>
              <a:lnSpc>
                <a:spcPct val="80000"/>
              </a:lnSpc>
            </a:pPr>
            <a:r>
              <a:rPr lang="es-AR" sz="2000" b="1" dirty="0">
                <a:solidFill>
                  <a:schemeClr val="tx1"/>
                </a:solidFill>
              </a:rPr>
              <a:t>DOC JORGE HUMBERTO ORTIZ L.</a:t>
            </a:r>
          </a:p>
          <a:p>
            <a:pPr>
              <a:lnSpc>
                <a:spcPct val="80000"/>
              </a:lnSpc>
            </a:pPr>
            <a:r>
              <a:rPr lang="es-AR" sz="2000" b="1" dirty="0">
                <a:solidFill>
                  <a:schemeClr val="tx1"/>
                </a:solidFill>
              </a:rPr>
              <a:t>I- PERIODO -2020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descarga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" y="21822"/>
            <a:ext cx="1031156" cy="11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229296" cy="14175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45" y="2243117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176235A-6CA9-1C47-B3B9-FF16AE60D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2736304" cy="2897263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0548F25C-DA54-614A-BB34-93362266B41C}"/>
              </a:ext>
            </a:extLst>
          </p:cNvPr>
          <p:cNvSpPr/>
          <p:nvPr/>
        </p:nvSpPr>
        <p:spPr>
          <a:xfrm>
            <a:off x="1739966" y="1505690"/>
            <a:ext cx="7020272" cy="584775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EJEMPLOS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371C78-E586-EA40-87C4-9688B8764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85184"/>
            <a:ext cx="4704851" cy="16206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0DF175-B1AA-2A49-8A74-79B075E2A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2184862"/>
            <a:ext cx="1464569" cy="9205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D983369-4E43-074C-AC3F-16DC847F13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71530"/>
            <a:ext cx="2736304" cy="206618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579F7C5-E842-A741-B15E-C5374644C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102649"/>
            <a:ext cx="4104456" cy="16383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465005A-5DE2-A242-AE36-707877E11B72}"/>
              </a:ext>
            </a:extLst>
          </p:cNvPr>
          <p:cNvSpPr/>
          <p:nvPr/>
        </p:nvSpPr>
        <p:spPr>
          <a:xfrm>
            <a:off x="641235" y="2852935"/>
            <a:ext cx="3914960" cy="2066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v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DD39C60-BC06-9540-AFD3-D7E6D38F7829}"/>
              </a:ext>
            </a:extLst>
          </p:cNvPr>
          <p:cNvSpPr/>
          <p:nvPr/>
        </p:nvSpPr>
        <p:spPr>
          <a:xfrm>
            <a:off x="179885" y="4974189"/>
            <a:ext cx="4376309" cy="1695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2E236B6-3762-4D44-85AD-268D5EAC0A58}"/>
              </a:ext>
            </a:extLst>
          </p:cNvPr>
          <p:cNvSpPr/>
          <p:nvPr/>
        </p:nvSpPr>
        <p:spPr>
          <a:xfrm>
            <a:off x="4689103" y="3126596"/>
            <a:ext cx="3914960" cy="184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22120A8-B444-4E4B-96C5-D333E6C316CA}"/>
              </a:ext>
            </a:extLst>
          </p:cNvPr>
          <p:cNvSpPr/>
          <p:nvPr/>
        </p:nvSpPr>
        <p:spPr>
          <a:xfrm>
            <a:off x="4805076" y="5064240"/>
            <a:ext cx="4231420" cy="1676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65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229296" cy="14175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4" y="1556188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0548F25C-DA54-614A-BB34-93362266B41C}"/>
              </a:ext>
            </a:extLst>
          </p:cNvPr>
          <p:cNvSpPr/>
          <p:nvPr/>
        </p:nvSpPr>
        <p:spPr>
          <a:xfrm>
            <a:off x="1739966" y="1505690"/>
            <a:ext cx="7020272" cy="584775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EJEMPLOS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0D2A38-A273-2E46-B386-740AA2132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35588"/>
            <a:ext cx="3888432" cy="8814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160E500-2561-0041-A151-1A7A20A85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93" y="2230668"/>
            <a:ext cx="4120179" cy="21352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E78220F-3C88-CB43-A292-63D02A1A3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50196"/>
            <a:ext cx="1825585" cy="14175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F8E47E5-BDF1-CA43-BFFA-4F71D51B9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87" y="4627332"/>
            <a:ext cx="6108700" cy="20320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FE32D4F-DA2C-474D-80B8-F1889783145D}"/>
              </a:ext>
            </a:extLst>
          </p:cNvPr>
          <p:cNvSpPr/>
          <p:nvPr/>
        </p:nvSpPr>
        <p:spPr>
          <a:xfrm>
            <a:off x="4700292" y="2265210"/>
            <a:ext cx="4192187" cy="2066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91DCD84-8880-AA48-8E94-2BCDEC0E964A}"/>
              </a:ext>
            </a:extLst>
          </p:cNvPr>
          <p:cNvSpPr/>
          <p:nvPr/>
        </p:nvSpPr>
        <p:spPr>
          <a:xfrm>
            <a:off x="683568" y="5067267"/>
            <a:ext cx="1825585" cy="1400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D419A4F-33F1-FB4D-854D-3EB9EE256A5E}"/>
              </a:ext>
            </a:extLst>
          </p:cNvPr>
          <p:cNvSpPr/>
          <p:nvPr/>
        </p:nvSpPr>
        <p:spPr>
          <a:xfrm>
            <a:off x="2881425" y="4657785"/>
            <a:ext cx="6076662" cy="2066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77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229296" cy="14175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45" y="2243117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0548F25C-DA54-614A-BB34-93362266B41C}"/>
              </a:ext>
            </a:extLst>
          </p:cNvPr>
          <p:cNvSpPr/>
          <p:nvPr/>
        </p:nvSpPr>
        <p:spPr>
          <a:xfrm>
            <a:off x="1739966" y="1505690"/>
            <a:ext cx="7020272" cy="584775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EJEMPLOS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EE0C87-3B80-7A40-8C69-FFAC89A0E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11919"/>
            <a:ext cx="2755440" cy="9622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E4CDFE-0366-BC45-A052-9895298CB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1" y="3207160"/>
            <a:ext cx="8367340" cy="3302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5B92CCB-9296-EB4F-87D7-8A05E065172E}"/>
              </a:ext>
            </a:extLst>
          </p:cNvPr>
          <p:cNvSpPr/>
          <p:nvPr/>
        </p:nvSpPr>
        <p:spPr>
          <a:xfrm>
            <a:off x="582650" y="3231216"/>
            <a:ext cx="8309829" cy="3438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4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229296" cy="14175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" y="6254288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0548F25C-DA54-614A-BB34-93362266B41C}"/>
              </a:ext>
            </a:extLst>
          </p:cNvPr>
          <p:cNvSpPr/>
          <p:nvPr/>
        </p:nvSpPr>
        <p:spPr>
          <a:xfrm>
            <a:off x="683568" y="1505690"/>
            <a:ext cx="8076670" cy="1077218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EJERCICIOS     RESUELTOS</a:t>
            </a:r>
          </a:p>
          <a:p>
            <a:pPr algn="ctr"/>
            <a:r>
              <a:rPr lang="es-ES_tradnl" sz="32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DE INECUACIONES DE PRIMER GRADO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C33627-F98F-C34D-90EA-C32B10E1B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13" b="5779"/>
          <a:stretch/>
        </p:blipFill>
        <p:spPr>
          <a:xfrm>
            <a:off x="630467" y="2768525"/>
            <a:ext cx="8311369" cy="330014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9242D74-2B77-5741-AC87-DD500869678A}"/>
              </a:ext>
            </a:extLst>
          </p:cNvPr>
          <p:cNvSpPr/>
          <p:nvPr/>
        </p:nvSpPr>
        <p:spPr>
          <a:xfrm>
            <a:off x="693672" y="3545200"/>
            <a:ext cx="2376264" cy="240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4B44EA8-924D-3947-A8D5-431EF7E0615F}"/>
              </a:ext>
            </a:extLst>
          </p:cNvPr>
          <p:cNvSpPr/>
          <p:nvPr/>
        </p:nvSpPr>
        <p:spPr>
          <a:xfrm>
            <a:off x="3191113" y="3889296"/>
            <a:ext cx="2376264" cy="205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5EB3D61-A895-9A45-9E89-549653DD4960}"/>
              </a:ext>
            </a:extLst>
          </p:cNvPr>
          <p:cNvSpPr/>
          <p:nvPr/>
        </p:nvSpPr>
        <p:spPr>
          <a:xfrm>
            <a:off x="5796136" y="3952914"/>
            <a:ext cx="3096344" cy="199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1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7"/>
            <a:ext cx="1061596" cy="12241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99" y="6321592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0548F25C-DA54-614A-BB34-93362266B41C}"/>
              </a:ext>
            </a:extLst>
          </p:cNvPr>
          <p:cNvSpPr/>
          <p:nvPr/>
        </p:nvSpPr>
        <p:spPr>
          <a:xfrm>
            <a:off x="611560" y="1505690"/>
            <a:ext cx="8148678" cy="523220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28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EJERCICIOS CON DOBLE DESIGUALDAD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FC5EAD-E0CE-0B48-BEE0-0D834A5F5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500" r="47637" b="12201"/>
          <a:stretch/>
        </p:blipFill>
        <p:spPr>
          <a:xfrm>
            <a:off x="2503390" y="2298794"/>
            <a:ext cx="4137220" cy="410654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9C2488D-6AC8-E141-A147-9AA3263AC165}"/>
              </a:ext>
            </a:extLst>
          </p:cNvPr>
          <p:cNvSpPr/>
          <p:nvPr/>
        </p:nvSpPr>
        <p:spPr>
          <a:xfrm>
            <a:off x="2906090" y="2861872"/>
            <a:ext cx="2746030" cy="567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DEF3D04-5BA2-5D48-A6DC-DF57BE819AC3}"/>
              </a:ext>
            </a:extLst>
          </p:cNvPr>
          <p:cNvSpPr/>
          <p:nvPr/>
        </p:nvSpPr>
        <p:spPr>
          <a:xfrm>
            <a:off x="3203848" y="3573015"/>
            <a:ext cx="2376264" cy="2832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78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7"/>
            <a:ext cx="1061596" cy="12241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99" y="6321592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0548F25C-DA54-614A-BB34-93362266B41C}"/>
              </a:ext>
            </a:extLst>
          </p:cNvPr>
          <p:cNvSpPr/>
          <p:nvPr/>
        </p:nvSpPr>
        <p:spPr>
          <a:xfrm>
            <a:off x="611560" y="1505690"/>
            <a:ext cx="8148678" cy="523220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28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EJERCICIOS CON DOBLE DESIGUALDAD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E0DEF5-650A-0849-94FC-3FD4D38DE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126985"/>
            <a:ext cx="4896544" cy="468639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1E6F56B-BE8B-2541-A3B5-CBE3E03CE510}"/>
              </a:ext>
            </a:extLst>
          </p:cNvPr>
          <p:cNvSpPr/>
          <p:nvPr/>
        </p:nvSpPr>
        <p:spPr>
          <a:xfrm>
            <a:off x="2483768" y="2708920"/>
            <a:ext cx="4811362" cy="545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315E9A4-8C12-8B4B-BD51-61CE4C0E79E2}"/>
              </a:ext>
            </a:extLst>
          </p:cNvPr>
          <p:cNvSpPr/>
          <p:nvPr/>
        </p:nvSpPr>
        <p:spPr>
          <a:xfrm>
            <a:off x="2483768" y="3254529"/>
            <a:ext cx="4824536" cy="44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C5BAE9B-EB96-2D42-B93B-5520F89FBD8F}"/>
              </a:ext>
            </a:extLst>
          </p:cNvPr>
          <p:cNvSpPr/>
          <p:nvPr/>
        </p:nvSpPr>
        <p:spPr>
          <a:xfrm>
            <a:off x="2483768" y="3645024"/>
            <a:ext cx="4811362" cy="44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CFC64A8-F34E-BB48-9580-65B63BD6F053}"/>
              </a:ext>
            </a:extLst>
          </p:cNvPr>
          <p:cNvSpPr/>
          <p:nvPr/>
        </p:nvSpPr>
        <p:spPr>
          <a:xfrm>
            <a:off x="2496942" y="4128083"/>
            <a:ext cx="4811362" cy="597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B3D53B3-EE82-B644-91EF-B59402B955FA}"/>
              </a:ext>
            </a:extLst>
          </p:cNvPr>
          <p:cNvSpPr/>
          <p:nvPr/>
        </p:nvSpPr>
        <p:spPr>
          <a:xfrm>
            <a:off x="2530564" y="4823219"/>
            <a:ext cx="4764566" cy="44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681B8F-502D-6C4A-9BF1-49DF48E08E02}"/>
              </a:ext>
            </a:extLst>
          </p:cNvPr>
          <p:cNvSpPr/>
          <p:nvPr/>
        </p:nvSpPr>
        <p:spPr>
          <a:xfrm>
            <a:off x="2483768" y="5296913"/>
            <a:ext cx="4764566" cy="597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8A3AE20-ED5F-7141-A263-8CE2B68DD334}"/>
              </a:ext>
            </a:extLst>
          </p:cNvPr>
          <p:cNvSpPr/>
          <p:nvPr/>
        </p:nvSpPr>
        <p:spPr>
          <a:xfrm>
            <a:off x="2483768" y="5963481"/>
            <a:ext cx="4764566" cy="781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32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7"/>
            <a:ext cx="1061596" cy="12241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99" y="6321592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0548F25C-DA54-614A-BB34-93362266B41C}"/>
              </a:ext>
            </a:extLst>
          </p:cNvPr>
          <p:cNvSpPr/>
          <p:nvPr/>
        </p:nvSpPr>
        <p:spPr>
          <a:xfrm>
            <a:off x="1739966" y="1505690"/>
            <a:ext cx="7020272" cy="584775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EJERCICIOS PROPUESTOS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9DB402-FE8F-154B-88E9-BE72D4A35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01" y="2303682"/>
            <a:ext cx="7228678" cy="37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7"/>
            <a:ext cx="1061596" cy="12241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99" y="6321592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0548F25C-DA54-614A-BB34-93362266B41C}"/>
              </a:ext>
            </a:extLst>
          </p:cNvPr>
          <p:cNvSpPr/>
          <p:nvPr/>
        </p:nvSpPr>
        <p:spPr>
          <a:xfrm>
            <a:off x="1739966" y="1505690"/>
            <a:ext cx="7020272" cy="584775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EJERCICIOS PROPUESTOS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14AFB4-36E4-184D-8147-09CA6FC2D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99044"/>
            <a:ext cx="4692127" cy="40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888" y="3890491"/>
            <a:ext cx="5184576" cy="2346821"/>
          </a:xfrm>
        </p:spPr>
        <p:txBody>
          <a:bodyPr/>
          <a:lstStyle/>
          <a:p>
            <a:pPr algn="l"/>
            <a:r>
              <a:rPr lang="es-CO" b="1" dirty="0"/>
              <a:t>1- Reflexión </a:t>
            </a:r>
          </a:p>
          <a:p>
            <a:pPr algn="l"/>
            <a:r>
              <a:rPr lang="es-CO" b="1" dirty="0"/>
              <a:t>2- Diferencia entre ecuación – desigualdad e inecuación</a:t>
            </a:r>
          </a:p>
          <a:p>
            <a:pPr algn="l"/>
            <a:r>
              <a:rPr lang="es-CO" b="1" dirty="0"/>
              <a:t>3- Inecuación lineal </a:t>
            </a:r>
          </a:p>
          <a:p>
            <a:pPr algn="l"/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048" y="220486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0000"/>
                </a:solidFill>
                <a:latin typeface="Arial"/>
              </a:rPr>
              <a:t>REUNION 1</a:t>
            </a:r>
          </a:p>
        </p:txBody>
      </p:sp>
      <p:pic>
        <p:nvPicPr>
          <p:cNvPr id="17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952" y="6390084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104056" y="2636912"/>
            <a:ext cx="1514872" cy="365125"/>
          </a:xfrm>
        </p:spPr>
        <p:txBody>
          <a:bodyPr/>
          <a:lstStyle/>
          <a:p>
            <a:fld id="{AABA8318-2FB0-9643-A0E6-E31C12383546}" type="datetime1">
              <a:rPr lang="es-CO" sz="180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10/05/20</a:t>
            </a:fld>
            <a:endParaRPr lang="es-CO" sz="1800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9 Rectángulo"/>
          <p:cNvSpPr/>
          <p:nvPr/>
        </p:nvSpPr>
        <p:spPr>
          <a:xfrm>
            <a:off x="1763688" y="3140968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0000"/>
                </a:solidFill>
                <a:latin typeface="Arial"/>
              </a:rPr>
              <a:t>AGENDA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3688" y="715343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7744" y="21128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691680" y="1628800"/>
            <a:ext cx="7344816" cy="14401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s-AR" sz="2800" kern="0" dirty="0">
                <a:solidFill>
                  <a:srgbClr val="000000"/>
                </a:solidFill>
                <a:latin typeface="AR CENA" pitchFamily="2" charset="0"/>
                <a:cs typeface="Aharoni" pitchFamily="2" charset="-79"/>
              </a:rPr>
              <a:t>CALCULO</a:t>
            </a:r>
          </a:p>
          <a:p>
            <a:pPr eaLnBrk="1" hangingPunct="1"/>
            <a:endParaRPr lang="es-AR" sz="2800" kern="0" dirty="0">
              <a:solidFill>
                <a:srgbClr val="000000"/>
              </a:solidFill>
              <a:latin typeface="AR CENA" pitchFamily="2" charset="0"/>
              <a:cs typeface="Aharoni" pitchFamily="2" charset="-79"/>
            </a:endParaRPr>
          </a:p>
          <a:p>
            <a:pPr eaLnBrk="1" hangingPunct="1"/>
            <a:r>
              <a:rPr lang="es-AR" sz="2800" kern="0" dirty="0">
                <a:solidFill>
                  <a:srgbClr val="000000"/>
                </a:solidFill>
                <a:latin typeface="AR CENA" pitchFamily="2" charset="0"/>
                <a:cs typeface="Aharoni" pitchFamily="2" charset="-79"/>
              </a:rPr>
              <a:t>TEMA:  INECUACION LINEAL</a:t>
            </a:r>
            <a:endParaRPr lang="es-ES" kern="0" dirty="0">
              <a:solidFill>
                <a:srgbClr val="FF0000"/>
              </a:solidFill>
              <a:latin typeface="Bodoni MT Black" pitchFamily="18" charset="0"/>
              <a:cs typeface="Aharoni" pitchFamily="2" charset="-79"/>
            </a:endParaRPr>
          </a:p>
        </p:txBody>
      </p:sp>
      <p:pic>
        <p:nvPicPr>
          <p:cNvPr id="3" name="Picture 2" descr="semaforogiffnuev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2599459" cy="2088232"/>
          </a:xfrm>
          <a:prstGeom prst="rect">
            <a:avLst/>
          </a:prstGeom>
        </p:spPr>
      </p:pic>
      <p:pic>
        <p:nvPicPr>
          <p:cNvPr id="12" name="Picture 11" descr="descarga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6" y="44624"/>
            <a:ext cx="1391196" cy="16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CuadroTexto"/>
          <p:cNvSpPr txBox="1"/>
          <p:nvPr/>
        </p:nvSpPr>
        <p:spPr>
          <a:xfrm>
            <a:off x="1115616" y="1564765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7030A0"/>
                </a:solidFill>
                <a:latin typeface="Comic Sans MS" pitchFamily="66" charset="0"/>
              </a:rPr>
              <a:t>REFLEXION</a:t>
            </a:r>
          </a:p>
        </p:txBody>
      </p:sp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6" y="44624"/>
            <a:ext cx="1391196" cy="16042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456" y="6309320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9E109D6-8287-3E4C-89A3-536F5EC20B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82" b="3091"/>
          <a:stretch/>
        </p:blipFill>
        <p:spPr>
          <a:xfrm>
            <a:off x="2123728" y="2072524"/>
            <a:ext cx="5760046" cy="40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CuadroTexto"/>
          <p:cNvSpPr txBox="1"/>
          <p:nvPr/>
        </p:nvSpPr>
        <p:spPr>
          <a:xfrm>
            <a:off x="1115616" y="1564765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7030A0"/>
                </a:solidFill>
                <a:latin typeface="Comic Sans MS" pitchFamily="66" charset="0"/>
              </a:rPr>
              <a:t>EJERCICIO DE HABILIAD MATEMÁTICA</a:t>
            </a:r>
          </a:p>
        </p:txBody>
      </p:sp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6" y="44624"/>
            <a:ext cx="1391196" cy="16042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456" y="6309320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8DEB8C-2CE1-B742-BF86-6062DB6C54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/>
          <a:stretch/>
        </p:blipFill>
        <p:spPr>
          <a:xfrm>
            <a:off x="2286000" y="2087985"/>
            <a:ext cx="4572000" cy="472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CuadroTexto"/>
          <p:cNvSpPr txBox="1"/>
          <p:nvPr/>
        </p:nvSpPr>
        <p:spPr>
          <a:xfrm>
            <a:off x="647403" y="210037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7030A0"/>
                </a:solidFill>
                <a:latin typeface="Comic Sans MS" pitchFamily="66" charset="0"/>
              </a:rPr>
              <a:t>ECUACIÓN</a:t>
            </a:r>
          </a:p>
        </p:txBody>
      </p:sp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1291742" cy="14895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7426B3CB-A910-CA44-B193-77FA32F4C9B7}"/>
              </a:ext>
            </a:extLst>
          </p:cNvPr>
          <p:cNvSpPr txBox="1"/>
          <p:nvPr/>
        </p:nvSpPr>
        <p:spPr>
          <a:xfrm>
            <a:off x="3311697" y="2097509"/>
            <a:ext cx="298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7030A0"/>
                </a:solidFill>
                <a:latin typeface="Comic Sans MS" pitchFamily="66" charset="0"/>
              </a:rPr>
              <a:t>DESIGUALDAD</a:t>
            </a: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AAE13619-5E40-A045-A68A-57FE3EEF7C51}"/>
              </a:ext>
            </a:extLst>
          </p:cNvPr>
          <p:cNvSpPr txBox="1"/>
          <p:nvPr/>
        </p:nvSpPr>
        <p:spPr>
          <a:xfrm>
            <a:off x="6336358" y="2097509"/>
            <a:ext cx="2700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7030A0"/>
                </a:solidFill>
                <a:latin typeface="Comic Sans MS" pitchFamily="66" charset="0"/>
              </a:rPr>
              <a:t>INECUACIÓN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6FA6E68-13A1-6F48-80CB-567F7D2A266D}"/>
              </a:ext>
            </a:extLst>
          </p:cNvPr>
          <p:cNvSpPr/>
          <p:nvPr/>
        </p:nvSpPr>
        <p:spPr>
          <a:xfrm>
            <a:off x="179513" y="2620729"/>
            <a:ext cx="3132184" cy="258532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Igualdad entre 2 expresiones algebraicas, </a:t>
            </a:r>
            <a:r>
              <a:rPr lang="es-CO" b="1" dirty="0">
                <a:solidFill>
                  <a:srgbClr val="222222"/>
                </a:solidFill>
                <a:latin typeface="arial" panose="020B0604020202020204" pitchFamily="34" charset="0"/>
              </a:rPr>
              <a:t>que</a:t>
            </a: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 serán denominados miembros de la </a:t>
            </a:r>
            <a:r>
              <a:rPr lang="es-CO" b="1" dirty="0">
                <a:solidFill>
                  <a:srgbClr val="222222"/>
                </a:solidFill>
                <a:latin typeface="arial" panose="020B0604020202020204" pitchFamily="34" charset="0"/>
              </a:rPr>
              <a:t>ecuación</a:t>
            </a: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. En las </a:t>
            </a:r>
            <a:r>
              <a:rPr lang="es-CO" b="1" dirty="0">
                <a:solidFill>
                  <a:srgbClr val="222222"/>
                </a:solidFill>
                <a:latin typeface="arial" panose="020B0604020202020204" pitchFamily="34" charset="0"/>
              </a:rPr>
              <a:t>ecuaciones</a:t>
            </a: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, aparecerán relacionados a través de operaciones </a:t>
            </a:r>
            <a:r>
              <a:rPr lang="es-CO" b="1" dirty="0">
                <a:solidFill>
                  <a:srgbClr val="222222"/>
                </a:solidFill>
                <a:latin typeface="arial" panose="020B0604020202020204" pitchFamily="34" charset="0"/>
              </a:rPr>
              <a:t>matemáticas</a:t>
            </a: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, números y letras (incógnitas).</a:t>
            </a:r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908F273-00B5-984F-82E7-0846F4771B76}"/>
              </a:ext>
            </a:extLst>
          </p:cNvPr>
          <p:cNvSpPr/>
          <p:nvPr/>
        </p:nvSpPr>
        <p:spPr>
          <a:xfrm>
            <a:off x="3491879" y="2784527"/>
            <a:ext cx="2664297" cy="230832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47545C"/>
                </a:solidFill>
                <a:latin typeface="Helvetica" pitchFamily="2" charset="0"/>
              </a:rPr>
              <a:t>Es una relación que existe entre dos cantidades o expresiones y, que nos indica que tienen diferente valor. Es decir, lo contrario a lo que ocurre en una igualdad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F57207-865F-DC44-B644-A616F0F4B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92" y="5229200"/>
            <a:ext cx="4350180" cy="150174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80E7929-B1F5-5540-8912-4D2D01386501}"/>
              </a:ext>
            </a:extLst>
          </p:cNvPr>
          <p:cNvSpPr/>
          <p:nvPr/>
        </p:nvSpPr>
        <p:spPr>
          <a:xfrm>
            <a:off x="6515980" y="2781529"/>
            <a:ext cx="226797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es una desigualdad que relaciona letras y números mediante las operaciones aritméticas. Las letras se llaman incógnitas.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5BF7D9C-B380-714B-A2D9-FD858A2280C3}"/>
              </a:ext>
            </a:extLst>
          </p:cNvPr>
          <p:cNvSpPr/>
          <p:nvPr/>
        </p:nvSpPr>
        <p:spPr>
          <a:xfrm>
            <a:off x="6702126" y="5282044"/>
            <a:ext cx="2190354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000080"/>
                </a:solidFill>
                <a:latin typeface="Geometr212 Bk BT"/>
              </a:rPr>
              <a:t>5x + 6 &lt; 3x - 8</a:t>
            </a:r>
            <a:endParaRPr lang="es-CO" sz="2800" dirty="0"/>
          </a:p>
        </p:txBody>
      </p:sp>
      <p:sp>
        <p:nvSpPr>
          <p:cNvPr id="14" name="3 CuadroTexto">
            <a:extLst>
              <a:ext uri="{FF2B5EF4-FFF2-40B4-BE49-F238E27FC236}">
                <a16:creationId xmlns:a16="http://schemas.microsoft.com/office/drawing/2014/main" id="{0B296732-DDB4-EA4F-8C36-228EE6A4B45E}"/>
              </a:ext>
            </a:extLst>
          </p:cNvPr>
          <p:cNvSpPr txBox="1"/>
          <p:nvPr/>
        </p:nvSpPr>
        <p:spPr>
          <a:xfrm>
            <a:off x="3464097" y="1556792"/>
            <a:ext cx="298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7030A0"/>
                </a:solidFill>
                <a:latin typeface="Comic Sans MS" pitchFamily="66" charset="0"/>
              </a:rPr>
              <a:t>DIFERENCIA </a:t>
            </a:r>
          </a:p>
        </p:txBody>
      </p:sp>
    </p:spTree>
    <p:extLst>
      <p:ext uri="{BB962C8B-B14F-4D97-AF65-F5344CB8AC3E}">
        <p14:creationId xmlns:p14="http://schemas.microsoft.com/office/powerpoint/2010/main" val="19568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2" grpId="0" animBg="1"/>
      <p:bldP spid="3" grpId="0" animBg="1"/>
      <p:bldP spid="6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1291742" cy="14895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0B296732-DDB4-EA4F-8C36-228EE6A4B45E}"/>
              </a:ext>
            </a:extLst>
          </p:cNvPr>
          <p:cNvSpPr txBox="1"/>
          <p:nvPr/>
        </p:nvSpPr>
        <p:spPr>
          <a:xfrm>
            <a:off x="2267745" y="1484784"/>
            <a:ext cx="418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7030A0"/>
                </a:solidFill>
                <a:latin typeface="Comic Sans MS" pitchFamily="66" charset="0"/>
              </a:rPr>
              <a:t>INECUACION LINEAL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6CE8E73-D068-4740-9E7B-1DDCA1BF99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6"/>
          <a:stretch/>
        </p:blipFill>
        <p:spPr>
          <a:xfrm>
            <a:off x="1312370" y="2038925"/>
            <a:ext cx="6692900" cy="47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1291742" cy="14895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3 CuadroTexto">
            <a:extLst>
              <a:ext uri="{FF2B5EF4-FFF2-40B4-BE49-F238E27FC236}">
                <a16:creationId xmlns:a16="http://schemas.microsoft.com/office/drawing/2014/main" id="{0B296732-DDB4-EA4F-8C36-228EE6A4B45E}"/>
              </a:ext>
            </a:extLst>
          </p:cNvPr>
          <p:cNvSpPr txBox="1"/>
          <p:nvPr/>
        </p:nvSpPr>
        <p:spPr>
          <a:xfrm>
            <a:off x="683568" y="14847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7030A0"/>
                </a:solidFill>
                <a:latin typeface="Comic Sans MS" pitchFamily="66" charset="0"/>
              </a:rPr>
              <a:t>ERRORES COMUNES EN LAS INECUACIONES</a:t>
            </a:r>
          </a:p>
          <a:p>
            <a:pPr algn="ctr"/>
            <a:r>
              <a:rPr lang="es-CO" sz="1600" b="1" dirty="0">
                <a:solidFill>
                  <a:srgbClr val="7030A0"/>
                </a:solidFill>
                <a:latin typeface="Comic Sans MS" pitchFamily="66" charset="0"/>
              </a:rPr>
              <a:t>Autores Garrote, Hidalgo y Blanco -2004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5 CuadroTexto">
                <a:extLst>
                  <a:ext uri="{FF2B5EF4-FFF2-40B4-BE49-F238E27FC236}">
                    <a16:creationId xmlns:a16="http://schemas.microsoft.com/office/drawing/2014/main" id="{043ED3B1-952A-F145-916B-DE7E00276B18}"/>
                  </a:ext>
                </a:extLst>
              </p:cNvPr>
              <p:cNvSpPr txBox="1"/>
              <p:nvPr/>
            </p:nvSpPr>
            <p:spPr>
              <a:xfrm>
                <a:off x="469389" y="2132856"/>
                <a:ext cx="8496944" cy="4678204"/>
              </a:xfrm>
              <a:prstGeom prst="rect">
                <a:avLst/>
              </a:prstGeom>
              <a:ln w="38100">
                <a:solidFill>
                  <a:srgbClr val="1E0AB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s-CO" sz="2800" b="1" dirty="0">
                    <a:solidFill>
                      <a:schemeClr val="tx1"/>
                    </a:solidFill>
                    <a:latin typeface="Calibri"/>
                  </a:rPr>
                  <a:t>Diferenciar los conceptos de inecuación y ecuación.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CO" sz="2800" b="1" dirty="0">
                    <a:solidFill>
                      <a:schemeClr val="tx1"/>
                    </a:solidFill>
                    <a:latin typeface="Calibri"/>
                  </a:rPr>
                  <a:t>Reconocer las expresiones </a:t>
                </a:r>
                <a14:m>
                  <m:oMath xmlns:m="http://schemas.openxmlformats.org/officeDocument/2006/math"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𝒄𝒐𝒏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CO" sz="2800" b="1" dirty="0">
                  <a:solidFill>
                    <a:schemeClr val="tx1"/>
                  </a:solidFill>
                  <a:latin typeface="Calibri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CO" sz="2800" b="1" dirty="0">
                    <a:solidFill>
                      <a:schemeClr val="tx1"/>
                    </a:solidFill>
                    <a:latin typeface="Calibri"/>
                  </a:rPr>
                  <a:t>Dificultad cuando aparece doble desigualdad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CO" sz="2800" b="1" dirty="0">
                    <a:solidFill>
                      <a:schemeClr val="tx1"/>
                    </a:solidFill>
                    <a:latin typeface="Calibri"/>
                  </a:rPr>
                  <a:t>EJ: </a:t>
                </a:r>
                <a14:m>
                  <m:oMath xmlns:m="http://schemas.openxmlformats.org/officeDocument/2006/math">
                    <m:r>
                      <a:rPr lang="es-E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E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s-CO" sz="2800" b="1" dirty="0">
                  <a:solidFill>
                    <a:schemeClr val="tx1"/>
                  </a:solidFill>
                  <a:latin typeface="Calibri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CO" sz="2800" b="1" dirty="0">
                    <a:solidFill>
                      <a:schemeClr val="tx1"/>
                    </a:solidFill>
                    <a:latin typeface="Calibri"/>
                  </a:rPr>
                  <a:t>La interpretación a la solución de una inecuación.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CO" sz="2800" b="1" dirty="0">
                    <a:solidFill>
                      <a:schemeClr val="tx1"/>
                    </a:solidFill>
                    <a:latin typeface="Calibri"/>
                  </a:rPr>
                  <a:t>Procedimientos en la aplicación de algoritmos en una resolución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CO" sz="2800" b="1" dirty="0">
                    <a:solidFill>
                      <a:schemeClr val="tx1"/>
                    </a:solidFill>
                    <a:latin typeface="Calibri"/>
                  </a:rPr>
                  <a:t>Uso de las reglas de signo, al procedimiento de la resolución.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CO" sz="2800" b="1" dirty="0">
                    <a:solidFill>
                      <a:schemeClr val="tx1"/>
                    </a:solidFill>
                    <a:latin typeface="Calibri"/>
                  </a:rPr>
                  <a:t>La aplicación de la solución en un contexto real. </a:t>
                </a:r>
                <a:endParaRPr lang="es-CO" sz="2000" dirty="0">
                  <a:solidFill>
                    <a:srgbClr val="000090"/>
                  </a:solidFill>
                  <a:latin typeface="Calibri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endParaRPr lang="es-CO" dirty="0">
                  <a:solidFill>
                    <a:srgbClr val="3366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8" name="5 CuadroTexto">
                <a:extLst>
                  <a:ext uri="{FF2B5EF4-FFF2-40B4-BE49-F238E27FC236}">
                    <a16:creationId xmlns:a16="http://schemas.microsoft.com/office/drawing/2014/main" id="{043ED3B1-952A-F145-916B-DE7E00276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89" y="2132856"/>
                <a:ext cx="8496944" cy="4678204"/>
              </a:xfrm>
              <a:prstGeom prst="rect">
                <a:avLst/>
              </a:prstGeom>
              <a:blipFill>
                <a:blip r:embed="rId3"/>
                <a:stretch>
                  <a:fillRect l="-1190" t="-1348" r="-149"/>
                </a:stretch>
              </a:blipFill>
              <a:ln w="38100">
                <a:solidFill>
                  <a:srgbClr val="1E0AB6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6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1291742" cy="14895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309320"/>
            <a:ext cx="648072" cy="3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0B296732-DDB4-EA4F-8C36-228EE6A4B45E}"/>
              </a:ext>
            </a:extLst>
          </p:cNvPr>
          <p:cNvSpPr txBox="1"/>
          <p:nvPr/>
        </p:nvSpPr>
        <p:spPr>
          <a:xfrm>
            <a:off x="2267745" y="1484784"/>
            <a:ext cx="418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7030A0"/>
                </a:solidFill>
                <a:latin typeface="Comic Sans MS" pitchFamily="66" charset="0"/>
              </a:rPr>
              <a:t>INECUACION LINEAL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652E5A3-4C2A-B846-88AE-5B972784B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7" r="19570"/>
          <a:stretch/>
        </p:blipFill>
        <p:spPr>
          <a:xfrm>
            <a:off x="832061" y="2842269"/>
            <a:ext cx="7268331" cy="3251027"/>
          </a:xfrm>
          <a:prstGeom prst="rect">
            <a:avLst/>
          </a:prstGeom>
        </p:spPr>
      </p:pic>
      <p:sp>
        <p:nvSpPr>
          <p:cNvPr id="20" name="3 CuadroTexto">
            <a:extLst>
              <a:ext uri="{FF2B5EF4-FFF2-40B4-BE49-F238E27FC236}">
                <a16:creationId xmlns:a16="http://schemas.microsoft.com/office/drawing/2014/main" id="{168026AA-6A60-794E-BBA6-955BEB0665E9}"/>
              </a:ext>
            </a:extLst>
          </p:cNvPr>
          <p:cNvSpPr txBox="1"/>
          <p:nvPr/>
        </p:nvSpPr>
        <p:spPr>
          <a:xfrm>
            <a:off x="251520" y="1988840"/>
            <a:ext cx="8844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7030A0"/>
                </a:solidFill>
                <a:latin typeface="Comic Sans MS" pitchFamily="66" charset="0"/>
              </a:rPr>
              <a:t>Resolver una inecuación significa hallar los valores que deben tomar la(s), incògnitas para que se cumpla la desigualdad.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3 CuadroTexto">
                <a:extLst>
                  <a:ext uri="{FF2B5EF4-FFF2-40B4-BE49-F238E27FC236}">
                    <a16:creationId xmlns:a16="http://schemas.microsoft.com/office/drawing/2014/main" id="{AB14EE6E-3389-6648-AA23-EC93F1723FCC}"/>
                  </a:ext>
                </a:extLst>
              </p:cNvPr>
              <p:cNvSpPr txBox="1"/>
              <p:nvPr/>
            </p:nvSpPr>
            <p:spPr>
              <a:xfrm>
                <a:off x="1085932" y="6165304"/>
                <a:ext cx="6972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000" b="1" dirty="0">
                    <a:solidFill>
                      <a:srgbClr val="7030A0"/>
                    </a:solidFill>
                    <a:latin typeface="Comic Sans MS" pitchFamily="66" charset="0"/>
                  </a:rPr>
                  <a:t>Esta respuesta, se representa en un intervalo, (-</a:t>
                </a:r>
                <a14:m>
                  <m:oMath xmlns:m="http://schemas.openxmlformats.org/officeDocument/2006/math">
                    <m:r>
                      <a:rPr lang="es-CO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s-E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s-E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s-E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CO" sz="2000" b="1" dirty="0">
                  <a:solidFill>
                    <a:srgbClr val="7030A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3 CuadroTexto">
                <a:extLst>
                  <a:ext uri="{FF2B5EF4-FFF2-40B4-BE49-F238E27FC236}">
                    <a16:creationId xmlns:a16="http://schemas.microsoft.com/office/drawing/2014/main" id="{AB14EE6E-3389-6648-AA23-EC93F1723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32" y="6165304"/>
                <a:ext cx="6972136" cy="400110"/>
              </a:xfrm>
              <a:prstGeom prst="rect">
                <a:avLst/>
              </a:prstGeom>
              <a:blipFill>
                <a:blip r:embed="rId5"/>
                <a:stretch>
                  <a:fillRect l="-911" t="-6061" b="-2424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6C5AECCF-CAB8-9340-A46A-D3133354F6EA}"/>
              </a:ext>
            </a:extLst>
          </p:cNvPr>
          <p:cNvSpPr/>
          <p:nvPr/>
        </p:nvSpPr>
        <p:spPr>
          <a:xfrm>
            <a:off x="1395472" y="4365104"/>
            <a:ext cx="3096344" cy="1654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858CF84-FD44-CD43-88E2-8C1B1056CA6A}"/>
              </a:ext>
            </a:extLst>
          </p:cNvPr>
          <p:cNvSpPr/>
          <p:nvPr/>
        </p:nvSpPr>
        <p:spPr>
          <a:xfrm>
            <a:off x="4776094" y="4393266"/>
            <a:ext cx="3096344" cy="1654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1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229296" cy="14175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688" y="692696"/>
            <a:ext cx="7020272" cy="769441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905"/>
                <a:gradFill>
                  <a:gsLst>
                    <a:gs pos="0">
                      <a:srgbClr val="E70000">
                        <a:shade val="20000"/>
                        <a:satMod val="200000"/>
                      </a:srgbClr>
                    </a:gs>
                    <a:gs pos="78000">
                      <a:srgbClr val="E7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SAGRADA FAMILIA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Arial Black"/>
                <a:cs typeface="Arial Black"/>
              </a:rPr>
              <a:t>INSTITUCIÓN EDUCATIVA TECNICA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D:\MIS DOCUMENTOS\AÑO 2010\IMAGENES Y FONDOS\SELLOS PERSONALES\SELLO J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738048" cy="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EAF22B6-EA1A-3142-B440-42F6426AA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9" y="2142044"/>
            <a:ext cx="8470677" cy="4032448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8F193F05-E026-FC41-A866-C61F7807D7C5}"/>
              </a:ext>
            </a:extLst>
          </p:cNvPr>
          <p:cNvSpPr txBox="1"/>
          <p:nvPr/>
        </p:nvSpPr>
        <p:spPr>
          <a:xfrm>
            <a:off x="2267744" y="1484784"/>
            <a:ext cx="568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7030A0"/>
                </a:solidFill>
                <a:latin typeface="Comic Sans MS" pitchFamily="66" charset="0"/>
              </a:rPr>
              <a:t>EJEMPLOS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1063069-9C8B-884B-BBB4-82A29DB1D62F}"/>
              </a:ext>
            </a:extLst>
          </p:cNvPr>
          <p:cNvSpPr/>
          <p:nvPr/>
        </p:nvSpPr>
        <p:spPr>
          <a:xfrm>
            <a:off x="539552" y="3212976"/>
            <a:ext cx="331236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9889155-3104-944E-B601-52EACA2427AE}"/>
              </a:ext>
            </a:extLst>
          </p:cNvPr>
          <p:cNvSpPr/>
          <p:nvPr/>
        </p:nvSpPr>
        <p:spPr>
          <a:xfrm>
            <a:off x="539552" y="5269798"/>
            <a:ext cx="33123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9EED1F0-40DC-9944-BE54-F23F36E3A031}"/>
              </a:ext>
            </a:extLst>
          </p:cNvPr>
          <p:cNvSpPr/>
          <p:nvPr/>
        </p:nvSpPr>
        <p:spPr>
          <a:xfrm>
            <a:off x="4716016" y="3331148"/>
            <a:ext cx="4067944" cy="175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EA0835-14DB-ED4F-B373-F454C7FF8BD1}"/>
              </a:ext>
            </a:extLst>
          </p:cNvPr>
          <p:cNvSpPr/>
          <p:nvPr/>
        </p:nvSpPr>
        <p:spPr>
          <a:xfrm>
            <a:off x="4716016" y="5243988"/>
            <a:ext cx="4060610" cy="817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908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1_Capas">
  <a:themeElements>
    <a:clrScheme name="Capa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p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14462</TotalTime>
  <Words>386</Words>
  <Application>Microsoft Macintosh PowerPoint</Application>
  <PresentationFormat>Presentación en pantalla (4:3)</PresentationFormat>
  <Paragraphs>83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0" baseType="lpstr">
      <vt:lpstr>AR CENA</vt:lpstr>
      <vt:lpstr>Arial</vt:lpstr>
      <vt:lpstr>Arial</vt:lpstr>
      <vt:lpstr>Arial Black</vt:lpstr>
      <vt:lpstr>Bodoni MT Black</vt:lpstr>
      <vt:lpstr>Calibri</vt:lpstr>
      <vt:lpstr>Cambria Math</vt:lpstr>
      <vt:lpstr>Comic Sans MS</vt:lpstr>
      <vt:lpstr>Geometr212 Bk BT</vt:lpstr>
      <vt:lpstr>Helvetica</vt:lpstr>
      <vt:lpstr>Times New Roman</vt:lpstr>
      <vt:lpstr>Wingdings</vt:lpstr>
      <vt:lpstr>1_Capas</vt:lpstr>
      <vt:lpstr>INSTITUCIÓN EDUCATIVA TECNICA   SAGRADA FAMILIA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INSTITUCIÓN EDUCATIVA TÉCNICA SAN PEDRO ALEJANDRINO</dc:title>
  <dc:creator>jorge ortiz</dc:creator>
  <cp:lastModifiedBy>Microsoft Office User</cp:lastModifiedBy>
  <cp:revision>1238</cp:revision>
  <cp:lastPrinted>2015-03-10T14:55:11Z</cp:lastPrinted>
  <dcterms:created xsi:type="dcterms:W3CDTF">2013-01-07T23:54:57Z</dcterms:created>
  <dcterms:modified xsi:type="dcterms:W3CDTF">2020-05-10T22:25:04Z</dcterms:modified>
</cp:coreProperties>
</file>