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CB1D2-8178-4EED-B536-D46E546847D8}" type="datetimeFigureOut">
              <a:rPr lang="es-ES" smtClean="0"/>
              <a:t>02/07/2012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EF46-A15F-4FF5-B5D6-997A3FC4372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CB1D2-8178-4EED-B536-D46E546847D8}" type="datetimeFigureOut">
              <a:rPr lang="es-ES" smtClean="0"/>
              <a:t>02/07/2012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EF46-A15F-4FF5-B5D6-997A3FC4372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CB1D2-8178-4EED-B536-D46E546847D8}" type="datetimeFigureOut">
              <a:rPr lang="es-ES" smtClean="0"/>
              <a:t>02/07/2012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EF46-A15F-4FF5-B5D6-997A3FC4372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CB1D2-8178-4EED-B536-D46E546847D8}" type="datetimeFigureOut">
              <a:rPr lang="es-ES" smtClean="0"/>
              <a:t>02/07/2012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EF46-A15F-4FF5-B5D6-997A3FC4372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CB1D2-8178-4EED-B536-D46E546847D8}" type="datetimeFigureOut">
              <a:rPr lang="es-ES" smtClean="0"/>
              <a:t>02/07/2012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EF46-A15F-4FF5-B5D6-997A3FC4372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CB1D2-8178-4EED-B536-D46E546847D8}" type="datetimeFigureOut">
              <a:rPr lang="es-ES" smtClean="0"/>
              <a:t>02/07/2012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EF46-A15F-4FF5-B5D6-997A3FC4372E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CB1D2-8178-4EED-B536-D46E546847D8}" type="datetimeFigureOut">
              <a:rPr lang="es-ES" smtClean="0"/>
              <a:t>02/07/2012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EF46-A15F-4FF5-B5D6-997A3FC4372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CB1D2-8178-4EED-B536-D46E546847D8}" type="datetimeFigureOut">
              <a:rPr lang="es-ES" smtClean="0"/>
              <a:t>02/07/2012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EF46-A15F-4FF5-B5D6-997A3FC4372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CB1D2-8178-4EED-B536-D46E546847D8}" type="datetimeFigureOut">
              <a:rPr lang="es-ES" smtClean="0"/>
              <a:t>02/07/2012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EF46-A15F-4FF5-B5D6-997A3FC4372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CB1D2-8178-4EED-B536-D46E546847D8}" type="datetimeFigureOut">
              <a:rPr lang="es-ES" smtClean="0"/>
              <a:t>02/07/2012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14EF46-A15F-4FF5-B5D6-997A3FC4372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CB1D2-8178-4EED-B536-D46E546847D8}" type="datetimeFigureOut">
              <a:rPr lang="es-ES" smtClean="0"/>
              <a:t>02/07/2012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EF46-A15F-4FF5-B5D6-997A3FC4372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C0CB1D2-8178-4EED-B536-D46E546847D8}" type="datetimeFigureOut">
              <a:rPr lang="es-ES" smtClean="0"/>
              <a:t>02/07/2012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114EF46-A15F-4FF5-B5D6-997A3FC4372E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ECONOMIA CAPITALISTA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429000"/>
            <a:ext cx="2952328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8785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CRISIS DEL MODELO DE BIENESTAR.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s-ES" sz="2400" dirty="0" smtClean="0"/>
              <a:t>Control estatal.</a:t>
            </a:r>
          </a:p>
          <a:p>
            <a:pPr>
              <a:buFont typeface="Wingdings" pitchFamily="2" charset="2"/>
              <a:buChar char="ü"/>
            </a:pPr>
            <a:r>
              <a:rPr lang="es-ES" sz="2400" dirty="0" smtClean="0"/>
              <a:t>Aumento de las burocracias.</a:t>
            </a:r>
          </a:p>
          <a:p>
            <a:pPr>
              <a:buFont typeface="Wingdings" pitchFamily="2" charset="2"/>
              <a:buChar char="ü"/>
            </a:pPr>
            <a:r>
              <a:rPr lang="es-ES" sz="2400" dirty="0" smtClean="0"/>
              <a:t>Empresas del estado poco eficaces y caras.</a:t>
            </a:r>
          </a:p>
          <a:p>
            <a:pPr>
              <a:buFont typeface="Wingdings" pitchFamily="2" charset="2"/>
              <a:buChar char="ü"/>
            </a:pPr>
            <a:r>
              <a:rPr lang="es-ES" sz="2400" dirty="0" smtClean="0"/>
              <a:t>Enorme gasto público.</a:t>
            </a:r>
          </a:p>
          <a:p>
            <a:pPr>
              <a:buFont typeface="Wingdings" pitchFamily="2" charset="2"/>
              <a:buChar char="ü"/>
            </a:pPr>
            <a:r>
              <a:rPr lang="es-ES" sz="2400" dirty="0" smtClean="0"/>
              <a:t>Todo lo esperaban del estado.</a:t>
            </a:r>
          </a:p>
          <a:p>
            <a:pPr marL="0" indent="0">
              <a:buNone/>
            </a:pPr>
            <a:endParaRPr lang="es-E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717032"/>
            <a:ext cx="4032448" cy="3140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051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NEOLIBERALISMO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r>
              <a:rPr lang="es-ES" b="1" dirty="0" smtClean="0"/>
              <a:t>Tesis filosóficas:  </a:t>
            </a:r>
            <a:r>
              <a:rPr lang="es-ES" dirty="0" smtClean="0"/>
              <a:t>El deseo de mejorar individualmente.</a:t>
            </a:r>
          </a:p>
          <a:p>
            <a:r>
              <a:rPr lang="es-ES" dirty="0" smtClean="0"/>
              <a:t>Competencia establecida en el mercado.</a:t>
            </a:r>
          </a:p>
          <a:p>
            <a:endParaRPr lang="es-ES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789040"/>
            <a:ext cx="3168351" cy="2736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513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s-ES" b="1" dirty="0" smtClean="0"/>
              <a:t>Tesis políticas: </a:t>
            </a:r>
            <a:r>
              <a:rPr lang="es-ES" dirty="0" smtClean="0"/>
              <a:t>Las libertades individuales.</a:t>
            </a:r>
          </a:p>
          <a:p>
            <a:pPr>
              <a:buFont typeface="Courier New" pitchFamily="49" charset="0"/>
              <a:buChar char="o"/>
            </a:pPr>
            <a:r>
              <a:rPr lang="es-ES" dirty="0" smtClean="0"/>
              <a:t>Rechaza el dogmatismo y la intervención del estado.</a:t>
            </a:r>
          </a:p>
          <a:p>
            <a:pPr>
              <a:buFont typeface="Courier New" pitchFamily="49" charset="0"/>
              <a:buChar char="o"/>
            </a:pPr>
            <a:endParaRPr lang="es-ES" dirty="0" smtClean="0"/>
          </a:p>
          <a:p>
            <a:pPr>
              <a:buFont typeface="Courier New" pitchFamily="49" charset="0"/>
              <a:buChar char="o"/>
            </a:pPr>
            <a:endParaRPr lang="es-ES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924944"/>
            <a:ext cx="4248472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9533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s-ES" b="1" dirty="0" smtClean="0"/>
              <a:t>TESIS ECONOMICAS: </a:t>
            </a:r>
            <a:r>
              <a:rPr lang="es-ES" dirty="0" smtClean="0"/>
              <a:t>El mercado como la asignación justa de recursos.</a:t>
            </a:r>
          </a:p>
          <a:p>
            <a:pPr>
              <a:buFont typeface="Courier New" pitchFamily="49" charset="0"/>
              <a:buChar char="o"/>
            </a:pPr>
            <a:r>
              <a:rPr lang="es-ES" dirty="0" smtClean="0"/>
              <a:t>Actuación del hombre por interés personal se adapta a la ley de oferta  y demanda.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789040"/>
            <a:ext cx="4176464" cy="3068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391334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CRITICAS AL NEOLIBERALISMO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s-ES" sz="2000" dirty="0" smtClean="0"/>
              <a:t>Ricos cada vez más ricos, y pobres cada vez más pobres.</a:t>
            </a:r>
          </a:p>
          <a:p>
            <a:pPr>
              <a:buFont typeface="Wingdings" pitchFamily="2" charset="2"/>
              <a:buChar char="§"/>
            </a:pPr>
            <a:r>
              <a:rPr lang="es-ES" sz="2000" dirty="0" smtClean="0"/>
              <a:t>En la economía de mercado lo más importante es el beneficio, olvidándose de la solidaridad.</a:t>
            </a:r>
          </a:p>
          <a:p>
            <a:pPr>
              <a:buFont typeface="Wingdings" pitchFamily="2" charset="2"/>
              <a:buChar char="§"/>
            </a:pPr>
            <a:r>
              <a:rPr lang="es-ES" sz="2000" dirty="0" smtClean="0"/>
              <a:t>Aparecen los oligopolios y monopolios</a:t>
            </a:r>
            <a:r>
              <a:rPr lang="es-ES" dirty="0" smtClean="0"/>
              <a:t>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212976"/>
            <a:ext cx="4392488" cy="3645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209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Ha sido incapaz de erradicar el hambre, una economía injusta, sin un adecuado equilibrio social y ambiental.</a:t>
            </a:r>
          </a:p>
          <a:p>
            <a:r>
              <a:rPr lang="es-ES" dirty="0" smtClean="0"/>
              <a:t>El mundo y la vida como un mercado, en donde los hábiles triunfan.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221088"/>
            <a:ext cx="4392488" cy="2636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8139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Los marginados por el mercado, y los empobrecidos sin salida.</a:t>
            </a:r>
          </a:p>
          <a:p>
            <a:r>
              <a:rPr lang="es-ES" dirty="0" smtClean="0"/>
              <a:t>Fomenta el capitalismo salvaje.</a:t>
            </a:r>
          </a:p>
          <a:p>
            <a:r>
              <a:rPr lang="es-ES" dirty="0" smtClean="0"/>
              <a:t>Atentan contra una economía equilibrada y sostenible.</a:t>
            </a:r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789040"/>
            <a:ext cx="4248472" cy="3068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7519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GRACIAS POR SU ATENCION QUE DIOS LOS BENDIGA.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556792"/>
            <a:ext cx="5832648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6516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SISTEMA ECONOMICO CAPITALISTA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Democracias liberales: Apertura económica</a:t>
            </a:r>
          </a:p>
          <a:p>
            <a:r>
              <a:rPr lang="es-ES" dirty="0" smtClean="0"/>
              <a:t>RASGOS ESENCIALES: Propiedad privada</a:t>
            </a:r>
          </a:p>
          <a:p>
            <a:pPr marL="0" indent="0">
              <a:buNone/>
            </a:pPr>
            <a:r>
              <a:rPr lang="es-ES" dirty="0" smtClean="0"/>
              <a:t>                                            Oferta, demanda,    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                          consumo.             </a:t>
            </a:r>
          </a:p>
          <a:p>
            <a:pPr marL="0" indent="0">
              <a:buNone/>
            </a:pPr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9" y="3933056"/>
            <a:ext cx="2752130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6064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LA EVOLUCION DE LA ECONOMIA CAPITALISTA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ES" b="1" dirty="0" smtClean="0"/>
              <a:t>La prosperidad de los años veinte</a:t>
            </a:r>
          </a:p>
          <a:p>
            <a:pPr marL="514350" indent="-514350">
              <a:buFont typeface="+mj-lt"/>
              <a:buAutoNum type="arabicPeriod"/>
            </a:pPr>
            <a:r>
              <a:rPr lang="es-ES" b="1" dirty="0" smtClean="0"/>
              <a:t>La depresión de los años treinta</a:t>
            </a:r>
          </a:p>
          <a:p>
            <a:pPr marL="514350" indent="-514350">
              <a:buFont typeface="+mj-lt"/>
              <a:buAutoNum type="arabicPeriod"/>
            </a:pPr>
            <a:r>
              <a:rPr lang="es-ES" b="1" dirty="0" smtClean="0"/>
              <a:t>Aparición del neocapitalismo</a:t>
            </a:r>
          </a:p>
          <a:p>
            <a:pPr marL="514350" indent="-514350">
              <a:buFont typeface="+mj-lt"/>
              <a:buAutoNum type="arabicPeriod"/>
            </a:pPr>
            <a:r>
              <a:rPr lang="es-ES" b="1" dirty="0" smtClean="0"/>
              <a:t>Recuperación económica.</a:t>
            </a:r>
          </a:p>
          <a:p>
            <a:pPr marL="0" indent="0">
              <a:buNone/>
            </a:pPr>
            <a:endParaRPr lang="es-ES" b="1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861048"/>
            <a:ext cx="3600400" cy="2508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24600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TENDENCIAS ACTUALES DE LA ECONOMIA CAPITALISTA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 smtClean="0"/>
              <a:t>Evolución de la economía después de la segunda guerra mundial.</a:t>
            </a:r>
          </a:p>
          <a:p>
            <a:pPr algn="just"/>
            <a:r>
              <a:rPr lang="es-ES" dirty="0" smtClean="0"/>
              <a:t>La crisis de 1973</a:t>
            </a:r>
          </a:p>
          <a:p>
            <a:pPr marL="0" indent="0" algn="just">
              <a:buNone/>
            </a:pPr>
            <a:r>
              <a:rPr lang="es-ES" b="1" dirty="0" smtClean="0"/>
              <a:t>LA SITUACION ACTUAL:</a:t>
            </a:r>
          </a:p>
          <a:p>
            <a:pPr algn="just">
              <a:buFont typeface="Wingdings" pitchFamily="2" charset="2"/>
              <a:buChar char="q"/>
            </a:pPr>
            <a:r>
              <a:rPr lang="es-ES" b="1" dirty="0"/>
              <a:t> </a:t>
            </a:r>
            <a:r>
              <a:rPr lang="es-ES" dirty="0" smtClean="0"/>
              <a:t>El cambio de tipo de energía.</a:t>
            </a:r>
          </a:p>
          <a:p>
            <a:pPr algn="just">
              <a:buFont typeface="Wingdings" pitchFamily="2" charset="2"/>
              <a:buChar char="q"/>
            </a:pPr>
            <a:r>
              <a:rPr lang="es-ES" dirty="0" smtClean="0"/>
              <a:t>Los gastos en la cualificación de la mano de obra.</a:t>
            </a:r>
          </a:p>
          <a:p>
            <a:pPr algn="just">
              <a:buFont typeface="Wingdings" pitchFamily="2" charset="2"/>
              <a:buChar char="q"/>
            </a:pPr>
            <a:r>
              <a:rPr lang="es-ES" dirty="0" smtClean="0"/>
              <a:t>La creciente degradación del medio ambiente.</a:t>
            </a:r>
          </a:p>
          <a:p>
            <a:pPr marL="0" indent="0" algn="just">
              <a:buNone/>
            </a:pPr>
            <a:endParaRPr lang="es-ES" dirty="0" smtClean="0"/>
          </a:p>
          <a:p>
            <a:pPr algn="just">
              <a:buFont typeface="Wingdings" pitchFamily="2" charset="2"/>
              <a:buChar char="q"/>
            </a:pPr>
            <a:endParaRPr lang="es-ES" b="1" dirty="0" smtClean="0"/>
          </a:p>
          <a:p>
            <a:pPr marL="0" indent="0" algn="just">
              <a:buNone/>
            </a:pP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546407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s-ES" dirty="0"/>
              <a:t> </a:t>
            </a:r>
            <a:r>
              <a:rPr lang="es-ES" dirty="0" smtClean="0"/>
              <a:t>Nueva fase de la revolución industrial.</a:t>
            </a:r>
          </a:p>
          <a:p>
            <a:pPr>
              <a:buFont typeface="Wingdings" pitchFamily="2" charset="2"/>
              <a:buChar char="q"/>
            </a:pPr>
            <a:r>
              <a:rPr lang="es-ES" dirty="0" smtClean="0"/>
              <a:t>Creación de organismos de  cooperación económica internacional: financieros FMI. BANCO MUNDIAL.</a:t>
            </a:r>
          </a:p>
          <a:p>
            <a:pPr marL="0" indent="0">
              <a:buNone/>
            </a:pPr>
            <a:r>
              <a:rPr lang="es-ES" b="1" dirty="0" smtClean="0"/>
              <a:t>EL LEASING O ARRENDAMIENTO FINANCIERO.</a:t>
            </a:r>
          </a:p>
          <a:p>
            <a:pPr marL="0" indent="0">
              <a:buNone/>
            </a:pPr>
            <a:endParaRPr lang="es-ES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149080"/>
            <a:ext cx="2880320" cy="2708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0031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EL ESTADO DE BIENESTAR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Nace a partir de 1945: Suavizar las desigualdades sociales, redistribución de la renta, seguridad social.</a:t>
            </a:r>
          </a:p>
          <a:p>
            <a:pPr marL="0" indent="0">
              <a:buNone/>
            </a:pPr>
            <a:r>
              <a:rPr lang="es-ES" b="1" dirty="0" smtClean="0"/>
              <a:t>TESIS POLITICAS DEL ESTADO BENEFACTOR.</a:t>
            </a:r>
          </a:p>
          <a:p>
            <a:pPr>
              <a:buFont typeface="Wingdings" pitchFamily="2" charset="2"/>
              <a:buChar char="v"/>
            </a:pPr>
            <a:r>
              <a:rPr lang="es-ES" dirty="0" smtClean="0"/>
              <a:t>Pleno empleo, seguridad social.</a:t>
            </a:r>
          </a:p>
          <a:p>
            <a:pPr algn="just">
              <a:buFont typeface="Wingdings" pitchFamily="2" charset="2"/>
              <a:buChar char="v"/>
            </a:pPr>
            <a:r>
              <a:rPr lang="es-ES" dirty="0" smtClean="0"/>
              <a:t>Generación de alto nivel de consumo, garantizar el nivel mínimo de vida.</a:t>
            </a:r>
          </a:p>
          <a:p>
            <a:pPr algn="just">
              <a:buFont typeface="Wingdings" pitchFamily="2" charset="2"/>
              <a:buChar char="v"/>
            </a:pPr>
            <a:r>
              <a:rPr lang="es-ES" dirty="0" smtClean="0"/>
              <a:t>Libertad, igualdad de oportunidades, reducción de desigualdades, mayor justicia.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9072162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TESIS ECONOMICAS DEL ESTADO BENEFACTOR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916832"/>
            <a:ext cx="5184576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068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s-ES" dirty="0" smtClean="0"/>
              <a:t>Controlar y proteger la economía, la energía.</a:t>
            </a:r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En el trabajo regula las condiciones de seguridad e higiene y el salario mínimo.</a:t>
            </a:r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Se aceptan los sindicatos y la negociación colectiva.</a:t>
            </a:r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Se da una economía mixta.</a:t>
            </a:r>
          </a:p>
          <a:p>
            <a:r>
              <a:rPr lang="es-ES" dirty="0" smtClean="0">
                <a:effectLst/>
              </a:rPr>
              <a:t/>
            </a:r>
            <a:br>
              <a:rPr lang="es-ES" dirty="0" smtClean="0">
                <a:effectLst/>
              </a:rPr>
            </a:br>
            <a:endParaRPr lang="es-ES" dirty="0" smtClean="0">
              <a:effectLst/>
            </a:endParaRPr>
          </a:p>
          <a:p>
            <a:r>
              <a:rPr lang="es-ES" dirty="0" smtClean="0">
                <a:effectLst/>
              </a:rPr>
              <a:t/>
            </a:r>
            <a:br>
              <a:rPr lang="es-ES" dirty="0" smtClean="0">
                <a:effectLst/>
              </a:rPr>
            </a:br>
            <a:r>
              <a:rPr lang="es-ES" dirty="0" smtClean="0">
                <a:effectLst/>
              </a:rPr>
              <a:t/>
            </a:r>
            <a:br>
              <a:rPr lang="es-ES" dirty="0" smtClean="0">
                <a:effectLst/>
              </a:rPr>
            </a:br>
            <a:endParaRPr lang="es-ES" dirty="0" smtClean="0"/>
          </a:p>
          <a:p>
            <a:pPr>
              <a:buFont typeface="Wingdings" pitchFamily="2" charset="2"/>
              <a:buChar char="Ø"/>
            </a:pPr>
            <a:endParaRPr lang="es-ES" dirty="0" smtClean="0"/>
          </a:p>
          <a:p>
            <a:pPr>
              <a:buFont typeface="Wingdings" pitchFamily="2" charset="2"/>
              <a:buChar char="Ø"/>
            </a:pPr>
            <a:endParaRPr lang="es-ES" dirty="0" smtClean="0"/>
          </a:p>
          <a:p>
            <a:pPr>
              <a:buFont typeface="Wingdings" pitchFamily="2" charset="2"/>
              <a:buChar char="Ø"/>
            </a:pPr>
            <a:endParaRPr lang="es-ES" dirty="0" smtClean="0"/>
          </a:p>
          <a:p>
            <a:pPr>
              <a:buFont typeface="Wingdings" pitchFamily="2" charset="2"/>
              <a:buChar char="Ø"/>
            </a:pPr>
            <a:endParaRPr lang="es-ES" dirty="0" smtClean="0"/>
          </a:p>
          <a:p>
            <a:pPr>
              <a:buFont typeface="Wingdings" pitchFamily="2" charset="2"/>
              <a:buChar char="Ø"/>
            </a:pPr>
            <a:endParaRPr lang="es-ES" dirty="0" smtClean="0"/>
          </a:p>
          <a:p>
            <a:pPr>
              <a:buFont typeface="Wingdings" pitchFamily="2" charset="2"/>
              <a:buChar char="Ø"/>
            </a:pPr>
            <a:endParaRPr lang="es-ES" dirty="0" smtClean="0"/>
          </a:p>
          <a:p>
            <a:pPr>
              <a:buFont typeface="Wingdings" pitchFamily="2" charset="2"/>
              <a:buChar char="Ø"/>
            </a:pPr>
            <a:endParaRPr lang="es-ES" dirty="0" smtClean="0"/>
          </a:p>
          <a:p>
            <a:pPr>
              <a:buFont typeface="Wingdings" pitchFamily="2" charset="2"/>
              <a:buChar char="Ø"/>
            </a:pPr>
            <a:endParaRPr lang="es-ES" dirty="0" smtClean="0"/>
          </a:p>
          <a:p>
            <a:pPr>
              <a:buFont typeface="Wingdings" pitchFamily="2" charset="2"/>
              <a:buChar char="Ø"/>
            </a:pPr>
            <a:endParaRPr lang="es-ES" dirty="0" smtClean="0"/>
          </a:p>
          <a:p>
            <a:pPr>
              <a:buFont typeface="Wingdings" pitchFamily="2" charset="2"/>
              <a:buChar char="Ø"/>
            </a:pPr>
            <a:endParaRPr lang="es-ES" dirty="0" smtClean="0"/>
          </a:p>
          <a:p>
            <a:pPr>
              <a:buFont typeface="Wingdings" pitchFamily="2" charset="2"/>
              <a:buChar char="Ø"/>
            </a:pPr>
            <a:endParaRPr lang="es-ES" dirty="0" smtClean="0"/>
          </a:p>
          <a:p>
            <a:pPr>
              <a:buFont typeface="Wingdings" pitchFamily="2" charset="2"/>
              <a:buChar char="Ø"/>
            </a:pPr>
            <a:endParaRPr lang="es-ES" dirty="0" smtClean="0"/>
          </a:p>
          <a:p>
            <a:pPr>
              <a:buFont typeface="Wingdings" pitchFamily="2" charset="2"/>
              <a:buChar char="Ø"/>
            </a:pPr>
            <a:endParaRPr lang="es-ES" dirty="0" smtClean="0"/>
          </a:p>
          <a:p>
            <a:pPr>
              <a:buFont typeface="Wingdings" pitchFamily="2" charset="2"/>
              <a:buChar char="Ø"/>
            </a:pPr>
            <a:endParaRPr lang="es-ES" dirty="0" smtClean="0"/>
          </a:p>
          <a:p>
            <a:pPr>
              <a:buFont typeface="Wingdings" pitchFamily="2" charset="2"/>
              <a:buChar char="Ø"/>
            </a:pPr>
            <a:endParaRPr lang="es-E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861048"/>
            <a:ext cx="3816424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990776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COMO LOGRAR ESTOS OBJETIVOS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Limitar la iniciativa privada cuando este en peligro lo mínimo para la sociedad.</a:t>
            </a:r>
          </a:p>
          <a:p>
            <a:r>
              <a:rPr lang="es-ES" dirty="0" smtClean="0"/>
              <a:t>Con los impuestos.</a:t>
            </a:r>
          </a:p>
          <a:p>
            <a:pPr marL="0" indent="0">
              <a:buNone/>
            </a:pPr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4" name="il_fi" descr="http://2.bp.blogspot.com/-pIAXqZ_QziM/TqmO5l3JasI/AAAAAAAAAdA/Y9EYQuG2FFc/s1600/capitalism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442" y="3284984"/>
            <a:ext cx="4603115" cy="30243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3316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306</TotalTime>
  <Words>456</Words>
  <Application>Microsoft Office PowerPoint</Application>
  <PresentationFormat>Presentación en pantalla (4:3)</PresentationFormat>
  <Paragraphs>84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Ángulos</vt:lpstr>
      <vt:lpstr>ECONOMIA CAPITALISTA</vt:lpstr>
      <vt:lpstr>SISTEMA ECONOMICO CAPITALISTA</vt:lpstr>
      <vt:lpstr>LA EVOLUCION DE LA ECONOMIA CAPITALISTA</vt:lpstr>
      <vt:lpstr>TENDENCIAS ACTUALES DE LA ECONOMIA CAPITALISTA</vt:lpstr>
      <vt:lpstr>Presentación de PowerPoint</vt:lpstr>
      <vt:lpstr>EL ESTADO DE BIENESTAR </vt:lpstr>
      <vt:lpstr>TESIS ECONOMICAS DEL ESTADO BENEFACTOR</vt:lpstr>
      <vt:lpstr>Presentación de PowerPoint</vt:lpstr>
      <vt:lpstr>COMO LOGRAR ESTOS OBJETIVOS</vt:lpstr>
      <vt:lpstr>CRISIS DEL MODELO DE BIENESTAR.</vt:lpstr>
      <vt:lpstr>EL NEOLIBERALISMO</vt:lpstr>
      <vt:lpstr>Presentación de PowerPoint</vt:lpstr>
      <vt:lpstr>Presentación de PowerPoint</vt:lpstr>
      <vt:lpstr>CRITICAS AL NEOLIBERALISMO</vt:lpstr>
      <vt:lpstr>Presentación de PowerPoint</vt:lpstr>
      <vt:lpstr>Presentación de PowerPoint</vt:lpstr>
      <vt:lpstr>GRACIAS POR SU ATENCION QUE DIOS LOS BENDIGA.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WINXP</dc:creator>
  <cp:lastModifiedBy>WINXP</cp:lastModifiedBy>
  <cp:revision>24</cp:revision>
  <dcterms:created xsi:type="dcterms:W3CDTF">2012-07-01T22:49:17Z</dcterms:created>
  <dcterms:modified xsi:type="dcterms:W3CDTF">2012-07-02T16:32:36Z</dcterms:modified>
</cp:coreProperties>
</file>