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32"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5/08/20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48719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5/08/20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09192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5/08/20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56559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5/08/20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167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5/08/20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89292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6969C88-B244-455D-A017-012B25B1ACDD}" type="datetimeFigureOut">
              <a:rPr lang="en-US" smtClean="0"/>
              <a:pPr/>
              <a:t>5/08/20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57628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6969C88-B244-455D-A017-012B25B1ACDD}" type="datetimeFigureOut">
              <a:rPr lang="en-US" smtClean="0"/>
              <a:pPr/>
              <a:t>5/08/20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27038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5/08/20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528876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5/08/20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16526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5/08/20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15189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6969C88-B244-455D-A017-012B25B1ACDD}" type="datetimeFigureOut">
              <a:rPr lang="en-US" smtClean="0"/>
              <a:pPr/>
              <a:t>5/08/20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26417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5/08/20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29509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5/08/20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30520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pPr/>
              <a:t>5/08/20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70414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pPr/>
              <a:t>5/08/20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114211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5/08/20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03442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969C88-B244-455D-A017-012B25B1ACDD}" type="datetimeFigureOut">
              <a:rPr lang="en-US" smtClean="0"/>
              <a:pPr/>
              <a:t>5/08/20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‹Nr.›</a:t>
            </a:fld>
            <a:endParaRPr lang="en-US"/>
          </a:p>
        </p:txBody>
      </p:sp>
    </p:spTree>
    <p:extLst>
      <p:ext uri="{BB962C8B-B14F-4D97-AF65-F5344CB8AC3E}">
        <p14:creationId xmlns:p14="http://schemas.microsoft.com/office/powerpoint/2010/main" val="3653897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6969C88-B244-455D-A017-012B25B1ACDD}" type="datetimeFigureOut">
              <a:rPr lang="en-US" smtClean="0"/>
              <a:pPr/>
              <a:t>5/08/20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CE569E-9B7C-4CB9-AB80-C0841F922CFF}" type="slidenum">
              <a:rPr lang="en-US" smtClean="0"/>
              <a:pPr/>
              <a:t>‹Nr.›</a:t>
            </a:fld>
            <a:endParaRPr lang="en-US"/>
          </a:p>
        </p:txBody>
      </p:sp>
    </p:spTree>
    <p:extLst>
      <p:ext uri="{BB962C8B-B14F-4D97-AF65-F5344CB8AC3E}">
        <p14:creationId xmlns:p14="http://schemas.microsoft.com/office/powerpoint/2010/main" val="4292828031"/>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735444-42D4-4209-A89B-103E7C1B055B}"/>
              </a:ext>
            </a:extLst>
          </p:cNvPr>
          <p:cNvSpPr>
            <a:spLocks noGrp="1"/>
          </p:cNvSpPr>
          <p:nvPr>
            <p:ph type="ctrTitle"/>
          </p:nvPr>
        </p:nvSpPr>
        <p:spPr>
          <a:xfrm>
            <a:off x="2091427" y="234893"/>
            <a:ext cx="8009146" cy="1258348"/>
          </a:xfrm>
        </p:spPr>
        <p:txBody>
          <a:bodyPr>
            <a:normAutofit fontScale="90000"/>
          </a:bodyPr>
          <a:lstStyle/>
          <a:p>
            <a:pPr marL="12700">
              <a:spcAft>
                <a:spcPts val="0"/>
              </a:spcAft>
            </a:pPr>
            <a:r>
              <a:rPr lang="es-CO" sz="4800" dirty="0">
                <a:solidFill>
                  <a:srgbClr val="92D050"/>
                </a:solidFill>
                <a:effectLst/>
                <a:latin typeface="Segoe UI" panose="020B0502040204020203" pitchFamily="34" charset="0"/>
                <a:ea typeface="Segoe UI" panose="020B0502040204020203" pitchFamily="34" charset="0"/>
                <a:cs typeface="Arial" panose="020B0604020202020204" pitchFamily="34" charset="0"/>
              </a:rPr>
              <a:t>ORGANIZADORES GRÁFICOS</a:t>
            </a:r>
            <a:r>
              <a:rPr lang="es-CO" sz="3200" dirty="0">
                <a:solidFill>
                  <a:srgbClr val="92D050"/>
                </a:solidFill>
                <a:effectLst/>
                <a:latin typeface="Calibri" panose="020F0502020204030204" pitchFamily="34" charset="0"/>
                <a:ea typeface="Calibri" panose="020F0502020204030204" pitchFamily="34" charset="0"/>
                <a:cs typeface="Arial" panose="020B0604020202020204" pitchFamily="34" charset="0"/>
              </a:rPr>
              <a:t/>
            </a:r>
            <a:br>
              <a:rPr lang="es-CO" sz="3200" dirty="0">
                <a:solidFill>
                  <a:srgbClr val="92D050"/>
                </a:solidFill>
                <a:effectLst/>
                <a:latin typeface="Calibri" panose="020F0502020204030204" pitchFamily="34" charset="0"/>
                <a:ea typeface="Calibri" panose="020F0502020204030204" pitchFamily="34" charset="0"/>
                <a:cs typeface="Arial" panose="020B0604020202020204" pitchFamily="34" charset="0"/>
              </a:rPr>
            </a:br>
            <a:endParaRPr lang="es-CO" sz="4600" dirty="0">
              <a:solidFill>
                <a:srgbClr val="92D050"/>
              </a:solidFill>
            </a:endParaRPr>
          </a:p>
        </p:txBody>
      </p:sp>
      <p:sp>
        <p:nvSpPr>
          <p:cNvPr id="3" name="Subtítulo 2">
            <a:extLst>
              <a:ext uri="{FF2B5EF4-FFF2-40B4-BE49-F238E27FC236}">
                <a16:creationId xmlns:a16="http://schemas.microsoft.com/office/drawing/2014/main" xmlns="" id="{F3A44D4B-B140-44FD-B58E-1638F0EEF8D6}"/>
              </a:ext>
            </a:extLst>
          </p:cNvPr>
          <p:cNvSpPr>
            <a:spLocks noGrp="1"/>
          </p:cNvSpPr>
          <p:nvPr>
            <p:ph type="subTitle" idx="1"/>
          </p:nvPr>
        </p:nvSpPr>
        <p:spPr>
          <a:xfrm>
            <a:off x="117446" y="1132514"/>
            <a:ext cx="11031523" cy="4815280"/>
          </a:xfrm>
        </p:spPr>
        <p:txBody>
          <a:bodyPr>
            <a:normAutofit fontScale="92500"/>
          </a:bodyPr>
          <a:lstStyle/>
          <a:p>
            <a:pPr marL="203200" marR="241300">
              <a:lnSpc>
                <a:spcPct val="103000"/>
              </a:lnSpc>
              <a:spcAft>
                <a:spcPts val="0"/>
              </a:spcAft>
            </a:pPr>
            <a:r>
              <a:rPr lang="es-CO" sz="2400" dirty="0">
                <a:effectLst/>
                <a:latin typeface="Segoe UI Light" panose="020B0502040204020203" pitchFamily="34" charset="0"/>
                <a:ea typeface="Segoe UI Light" panose="020B0502040204020203" pitchFamily="34" charset="0"/>
                <a:cs typeface="Arial" panose="020B0604020202020204" pitchFamily="34" charset="0"/>
              </a:rPr>
              <a:t>Es el conjunto de técnicas diseñadas para facilitar la organización de la información de una manera gráfica, con el </a:t>
            </a:r>
            <a:r>
              <a:rPr lang="es-CO" sz="2400" dirty="0" smtClean="0">
                <a:effectLst/>
                <a:latin typeface="Segoe UI Light" panose="020B0502040204020203" pitchFamily="34" charset="0"/>
                <a:ea typeface="Segoe UI Light" panose="020B0502040204020203" pitchFamily="34" charset="0"/>
                <a:cs typeface="Arial" panose="020B0604020202020204" pitchFamily="34" charset="0"/>
              </a:rPr>
              <a:t>fin de </a:t>
            </a:r>
            <a:r>
              <a:rPr lang="es-CO" sz="2400" dirty="0">
                <a:effectLst/>
                <a:latin typeface="Segoe UI Light" panose="020B0502040204020203" pitchFamily="34" charset="0"/>
                <a:ea typeface="Segoe UI Light" panose="020B0502040204020203" pitchFamily="34" charset="0"/>
                <a:cs typeface="Arial" panose="020B0604020202020204" pitchFamily="34" charset="0"/>
              </a:rPr>
              <a:t>recordar fácilmente la información recibida.</a:t>
            </a:r>
            <a:endParaRPr lang="es-CO" sz="1400" dirty="0">
              <a:effectLst/>
              <a:latin typeface="Calibri" panose="020F0502020204030204" pitchFamily="34" charset="0"/>
              <a:ea typeface="Calibri" panose="020F0502020204030204" pitchFamily="34" charset="0"/>
              <a:cs typeface="Arial" panose="020B0604020202020204" pitchFamily="34" charset="0"/>
            </a:endParaRPr>
          </a:p>
          <a:p>
            <a:r>
              <a:rPr lang="es-ES" dirty="0">
                <a:solidFill>
                  <a:schemeClr val="tx1">
                    <a:alpha val="80000"/>
                  </a:schemeClr>
                </a:solidFill>
              </a:rPr>
              <a:t>Generalmente, cuando asistimos a clases, conferencias y otras exposiciones teóricas, necesitamos organizar la información de una forma rápida y eficiente, con el fin de recordar fácilmente lo más importante. Precisamente esa es la función que cumplen los organizadores gráficos: disponer la información clave de manera sencilla y ordenada (Parra, Andrade, &amp; Serrano, 2012).</a:t>
            </a:r>
          </a:p>
          <a:p>
            <a:r>
              <a:rPr lang="es-ES" sz="2400" b="1" dirty="0">
                <a:solidFill>
                  <a:srgbClr val="FFFF00">
                    <a:alpha val="80000"/>
                  </a:srgbClr>
                </a:solidFill>
              </a:rPr>
              <a:t>Habilidades que desarrollan:</a:t>
            </a:r>
          </a:p>
          <a:p>
            <a:r>
              <a:rPr lang="es-ES" dirty="0">
                <a:solidFill>
                  <a:schemeClr val="tx1">
                    <a:alpha val="80000"/>
                  </a:schemeClr>
                </a:solidFill>
              </a:rPr>
              <a:t>	• </a:t>
            </a:r>
            <a:r>
              <a:rPr lang="es-ES" dirty="0" smtClean="0">
                <a:solidFill>
                  <a:schemeClr val="accent2">
                    <a:lumMod val="60000"/>
                    <a:lumOff val="40000"/>
                    <a:alpha val="80000"/>
                  </a:schemeClr>
                </a:solidFill>
              </a:rPr>
              <a:t>Identificaci</a:t>
            </a:r>
            <a:r>
              <a:rPr lang="es-ES" dirty="0" smtClean="0">
                <a:solidFill>
                  <a:schemeClr val="accent2">
                    <a:lumMod val="60000"/>
                    <a:lumOff val="40000"/>
                    <a:alpha val="80000"/>
                  </a:schemeClr>
                </a:solidFill>
              </a:rPr>
              <a:t>ón de </a:t>
            </a:r>
            <a:r>
              <a:rPr lang="es-ES" dirty="0" smtClean="0">
                <a:solidFill>
                  <a:schemeClr val="accent2">
                    <a:lumMod val="60000"/>
                    <a:lumOff val="40000"/>
                    <a:alpha val="80000"/>
                  </a:schemeClr>
                </a:solidFill>
              </a:rPr>
              <a:t> </a:t>
            </a:r>
            <a:r>
              <a:rPr lang="es-ES" dirty="0">
                <a:solidFill>
                  <a:schemeClr val="accent2">
                    <a:lumMod val="60000"/>
                    <a:lumOff val="40000"/>
                    <a:alpha val="80000"/>
                  </a:schemeClr>
                </a:solidFill>
              </a:rPr>
              <a:t>conceptos erróneos</a:t>
            </a:r>
          </a:p>
          <a:p>
            <a:r>
              <a:rPr lang="es-ES" dirty="0">
                <a:solidFill>
                  <a:schemeClr val="tx1">
                    <a:alpha val="80000"/>
                  </a:schemeClr>
                </a:solidFill>
              </a:rPr>
              <a:t>• </a:t>
            </a:r>
            <a:r>
              <a:rPr lang="es-ES" dirty="0">
                <a:solidFill>
                  <a:schemeClr val="accent1">
                    <a:lumMod val="60000"/>
                    <a:lumOff val="40000"/>
                    <a:alpha val="80000"/>
                  </a:schemeClr>
                </a:solidFill>
              </a:rPr>
              <a:t>Pensamiento creativo y crítico</a:t>
            </a:r>
            <a:r>
              <a:rPr lang="es-ES" dirty="0">
                <a:solidFill>
                  <a:schemeClr val="accent3">
                    <a:lumMod val="40000"/>
                    <a:lumOff val="60000"/>
                    <a:alpha val="80000"/>
                  </a:schemeClr>
                </a:solidFill>
              </a:rPr>
              <a:t>	</a:t>
            </a:r>
            <a:r>
              <a:rPr lang="es-ES" dirty="0">
                <a:solidFill>
                  <a:schemeClr val="tx1">
                    <a:alpha val="80000"/>
                  </a:schemeClr>
                </a:solidFill>
              </a:rPr>
              <a:t>• </a:t>
            </a:r>
            <a:r>
              <a:rPr lang="es-ES" dirty="0">
                <a:solidFill>
                  <a:srgbClr val="92D050">
                    <a:alpha val="80000"/>
                  </a:srgbClr>
                </a:solidFill>
              </a:rPr>
              <a:t>Comprensión de vocabulario</a:t>
            </a:r>
          </a:p>
          <a:p>
            <a:r>
              <a:rPr lang="es-ES" dirty="0">
                <a:solidFill>
                  <a:schemeClr val="tx1">
                    <a:alpha val="80000"/>
                  </a:schemeClr>
                </a:solidFill>
              </a:rPr>
              <a:t>	• </a:t>
            </a:r>
            <a:r>
              <a:rPr lang="es-ES" dirty="0">
                <a:solidFill>
                  <a:srgbClr val="FFC000">
                    <a:alpha val="80000"/>
                  </a:srgbClr>
                </a:solidFill>
              </a:rPr>
              <a:t>Construcción de ideas principales</a:t>
            </a:r>
          </a:p>
          <a:p>
            <a:r>
              <a:rPr lang="es-ES" dirty="0">
                <a:solidFill>
                  <a:schemeClr val="tx1">
                    <a:alpha val="80000"/>
                  </a:schemeClr>
                </a:solidFill>
              </a:rPr>
              <a:t>• </a:t>
            </a:r>
            <a:r>
              <a:rPr lang="es-ES" dirty="0" smtClean="0">
                <a:solidFill>
                  <a:srgbClr val="AE1FC3">
                    <a:alpha val="80000"/>
                  </a:srgbClr>
                </a:solidFill>
              </a:rPr>
              <a:t>Refuerzo en </a:t>
            </a:r>
            <a:r>
              <a:rPr lang="es-ES" dirty="0">
                <a:solidFill>
                  <a:srgbClr val="AE1FC3">
                    <a:alpha val="80000"/>
                  </a:srgbClr>
                </a:solidFill>
              </a:rPr>
              <a:t>la comprensión</a:t>
            </a:r>
            <a:r>
              <a:rPr lang="es-ES" dirty="0">
                <a:solidFill>
                  <a:schemeClr val="tx1">
                    <a:alpha val="80000"/>
                  </a:schemeClr>
                </a:solidFill>
              </a:rPr>
              <a:t>	• </a:t>
            </a:r>
            <a:r>
              <a:rPr lang="es-ES" dirty="0">
                <a:solidFill>
                  <a:srgbClr val="00B0F0">
                    <a:alpha val="80000"/>
                  </a:srgbClr>
                </a:solidFill>
              </a:rPr>
              <a:t>Elaboración del resumen, clasificación y categorización</a:t>
            </a:r>
          </a:p>
          <a:p>
            <a:r>
              <a:rPr lang="es-ES" dirty="0">
                <a:solidFill>
                  <a:schemeClr val="tx1">
                    <a:alpha val="80000"/>
                  </a:schemeClr>
                </a:solidFill>
              </a:rPr>
              <a:t>• </a:t>
            </a:r>
            <a:r>
              <a:rPr lang="es-ES" dirty="0" smtClean="0">
                <a:solidFill>
                  <a:srgbClr val="00B050">
                    <a:alpha val="80000"/>
                  </a:srgbClr>
                </a:solidFill>
              </a:rPr>
              <a:t>Integraci</a:t>
            </a:r>
            <a:r>
              <a:rPr lang="es-ES" dirty="0" smtClean="0">
                <a:solidFill>
                  <a:srgbClr val="00B050">
                    <a:alpha val="80000"/>
                  </a:srgbClr>
                </a:solidFill>
              </a:rPr>
              <a:t>ón de</a:t>
            </a:r>
            <a:r>
              <a:rPr lang="es-ES" dirty="0" smtClean="0">
                <a:solidFill>
                  <a:srgbClr val="00B050">
                    <a:alpha val="80000"/>
                  </a:srgbClr>
                </a:solidFill>
              </a:rPr>
              <a:t> </a:t>
            </a:r>
            <a:r>
              <a:rPr lang="es-ES" dirty="0">
                <a:solidFill>
                  <a:srgbClr val="00B050">
                    <a:alpha val="80000"/>
                  </a:srgbClr>
                </a:solidFill>
              </a:rPr>
              <a:t>nuevos conocimientos	</a:t>
            </a:r>
          </a:p>
          <a:p>
            <a:endParaRPr lang="es-CO" dirty="0">
              <a:solidFill>
                <a:schemeClr val="tx1">
                  <a:alpha val="80000"/>
                </a:schemeClr>
              </a:solidFill>
            </a:endParaRPr>
          </a:p>
        </p:txBody>
      </p:sp>
    </p:spTree>
    <p:extLst>
      <p:ext uri="{BB962C8B-B14F-4D97-AF65-F5344CB8AC3E}">
        <p14:creationId xmlns:p14="http://schemas.microsoft.com/office/powerpoint/2010/main" val="35493218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0EEA52-B65D-4003-B621-4631F3EB0622}"/>
              </a:ext>
            </a:extLst>
          </p:cNvPr>
          <p:cNvSpPr>
            <a:spLocks noGrp="1"/>
          </p:cNvSpPr>
          <p:nvPr>
            <p:ph type="title"/>
          </p:nvPr>
        </p:nvSpPr>
        <p:spPr>
          <a:xfrm>
            <a:off x="913795" y="609600"/>
            <a:ext cx="10353762" cy="519404"/>
          </a:xfrm>
        </p:spPr>
        <p:txBody>
          <a:bodyPr>
            <a:normAutofit fontScale="90000"/>
          </a:bodyPr>
          <a:lstStyle/>
          <a:p>
            <a:pPr algn="l"/>
            <a:r>
              <a:rPr lang="es-ES" dirty="0"/>
              <a:t>Tipos:</a:t>
            </a:r>
            <a:br>
              <a:rPr lang="es-ES" dirty="0"/>
            </a:br>
            <a:r>
              <a:rPr lang="es-ES" sz="2200" dirty="0"/>
              <a:t>Existen diferentes tipos de organizadores gráficos. Los que se utilizan con mayor frecuencia son: </a:t>
            </a:r>
            <a:endParaRPr lang="es-CO" sz="2200" dirty="0"/>
          </a:p>
        </p:txBody>
      </p:sp>
      <p:pic>
        <p:nvPicPr>
          <p:cNvPr id="5" name="Imagen 4">
            <a:extLst>
              <a:ext uri="{FF2B5EF4-FFF2-40B4-BE49-F238E27FC236}">
                <a16:creationId xmlns:a16="http://schemas.microsoft.com/office/drawing/2014/main" xmlns="" id="{56627A2D-F95D-4FDD-B056-26C93BC77F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06547" y="1268765"/>
            <a:ext cx="9095417" cy="5328627"/>
          </a:xfrm>
          <a:prstGeom prst="rect">
            <a:avLst/>
          </a:prstGeom>
        </p:spPr>
      </p:pic>
    </p:spTree>
    <p:extLst>
      <p:ext uri="{BB962C8B-B14F-4D97-AF65-F5344CB8AC3E}">
        <p14:creationId xmlns:p14="http://schemas.microsoft.com/office/powerpoint/2010/main" val="340753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4A7C93-E136-4B6B-8A83-E9D74D528BD6}"/>
              </a:ext>
            </a:extLst>
          </p:cNvPr>
          <p:cNvSpPr>
            <a:spLocks noGrp="1"/>
          </p:cNvSpPr>
          <p:nvPr>
            <p:ph type="title"/>
          </p:nvPr>
        </p:nvSpPr>
        <p:spPr>
          <a:xfrm>
            <a:off x="913795" y="609600"/>
            <a:ext cx="10749470" cy="370114"/>
          </a:xfrm>
        </p:spPr>
        <p:txBody>
          <a:bodyPr>
            <a:normAutofit fontScale="90000"/>
          </a:bodyPr>
          <a:lstStyle/>
          <a:p>
            <a:r>
              <a:rPr lang="es-ES" dirty="0">
                <a:solidFill>
                  <a:srgbClr val="FFFF00"/>
                </a:solidFill>
              </a:rPr>
              <a:t>Mapa Conceptual</a:t>
            </a:r>
            <a:endParaRPr lang="es-CO" dirty="0">
              <a:solidFill>
                <a:srgbClr val="FFFF00"/>
              </a:solidFill>
            </a:endParaRPr>
          </a:p>
        </p:txBody>
      </p:sp>
      <p:pic>
        <p:nvPicPr>
          <p:cNvPr id="4" name="Marcador de contenido 3">
            <a:extLst>
              <a:ext uri="{FF2B5EF4-FFF2-40B4-BE49-F238E27FC236}">
                <a16:creationId xmlns:a16="http://schemas.microsoft.com/office/drawing/2014/main" xmlns="" id="{6481E63C-8435-46B0-B099-CE4EB89CF64D}"/>
              </a:ext>
            </a:extLst>
          </p:cNvPr>
          <p:cNvPicPr>
            <a:picLocks noGrp="1" noChangeAspect="1"/>
          </p:cNvPicPr>
          <p:nvPr>
            <p:ph idx="1"/>
          </p:nvPr>
        </p:nvPicPr>
        <p:blipFill>
          <a:blip r:embed="rId2"/>
          <a:stretch>
            <a:fillRect/>
          </a:stretch>
        </p:blipFill>
        <p:spPr>
          <a:xfrm>
            <a:off x="293273" y="1184988"/>
            <a:ext cx="5230449" cy="4923453"/>
          </a:xfrm>
          <a:prstGeom prst="rect">
            <a:avLst/>
          </a:prstGeom>
        </p:spPr>
      </p:pic>
      <p:sp>
        <p:nvSpPr>
          <p:cNvPr id="10" name="CuadroTexto 9">
            <a:extLst>
              <a:ext uri="{FF2B5EF4-FFF2-40B4-BE49-F238E27FC236}">
                <a16:creationId xmlns:a16="http://schemas.microsoft.com/office/drawing/2014/main" xmlns="" id="{0FC258E2-3B8D-4A58-8805-C6B0FFF2F53B}"/>
              </a:ext>
            </a:extLst>
          </p:cNvPr>
          <p:cNvSpPr txBox="1"/>
          <p:nvPr/>
        </p:nvSpPr>
        <p:spPr>
          <a:xfrm>
            <a:off x="5950599" y="1184988"/>
            <a:ext cx="6097554" cy="5016758"/>
          </a:xfrm>
          <a:prstGeom prst="rect">
            <a:avLst/>
          </a:prstGeom>
          <a:noFill/>
        </p:spPr>
        <p:txBody>
          <a:bodyPr wrap="square">
            <a:spAutoFit/>
          </a:bodyPr>
          <a:lstStyle/>
          <a:p>
            <a:pPr algn="l"/>
            <a:r>
              <a:rPr lang="es-CO" sz="1600" b="1" dirty="0">
                <a:solidFill>
                  <a:srgbClr val="FFC000"/>
                </a:solidFill>
                <a:effectLst/>
                <a:latin typeface="Segoe UI Light" panose="020B0502040204020203" pitchFamily="34" charset="0"/>
                <a:ea typeface="Segoe UI Light" panose="020B0502040204020203" pitchFamily="34" charset="0"/>
                <a:cs typeface="Arial" panose="020B0604020202020204" pitchFamily="34" charset="0"/>
              </a:rPr>
              <a:t>Los mapas son una forma creativa en la cual se conjugan la mente con el cúmulo de nuevas ideas que se desean o aspiran poner en práctica</a:t>
            </a:r>
            <a:r>
              <a:rPr lang="es-CO" sz="1600" dirty="0">
                <a:solidFill>
                  <a:srgbClr val="FFC000"/>
                </a:solidFill>
                <a:effectLst/>
                <a:latin typeface="Segoe UI Light" panose="020B0502040204020203" pitchFamily="34" charset="0"/>
                <a:ea typeface="Segoe UI Light" panose="020B0502040204020203" pitchFamily="34" charset="0"/>
                <a:cs typeface="Arial" panose="020B0604020202020204" pitchFamily="34" charset="0"/>
              </a:rPr>
              <a:t>. Son un apoyo al proceso del pensamiento mediante la visualización de los pensamientos de una forma gráfica, transfiriéndose la imagen de los pensamientos hacia el papel, lo que le permite identificar de forma precisa que es lo que realmente desea, sin divagaciones y poner el pensamiento en función de la acción, es decir de aquello que se desee conseguir</a:t>
            </a:r>
            <a:endParaRPr lang="es-ES" sz="1600" b="0" i="0" u="none" strike="noStrike" baseline="0" dirty="0">
              <a:solidFill>
                <a:srgbClr val="FFC000"/>
              </a:solidFill>
              <a:latin typeface="Arial" panose="020B0604020202020204" pitchFamily="34" charset="0"/>
            </a:endParaRPr>
          </a:p>
          <a:p>
            <a:pPr algn="l"/>
            <a:endParaRPr lang="es-ES" sz="1600" dirty="0">
              <a:latin typeface="Arial" panose="020B0604020202020204" pitchFamily="34" charset="0"/>
            </a:endParaRPr>
          </a:p>
          <a:p>
            <a:pPr algn="l"/>
            <a:r>
              <a:rPr lang="es-CO" sz="1600" b="1" i="0" u="none" strike="noStrike" baseline="0" dirty="0">
                <a:latin typeface="Arial" panose="020B0604020202020204" pitchFamily="34" charset="0"/>
              </a:rPr>
              <a:t>¿Cómo se realiza?</a:t>
            </a:r>
          </a:p>
          <a:p>
            <a:pPr algn="l"/>
            <a:r>
              <a:rPr lang="es-ES" sz="1600" b="0" i="0" u="none" strike="noStrike" baseline="0" dirty="0">
                <a:latin typeface="Arial" panose="020B0604020202020204" pitchFamily="34" charset="0"/>
              </a:rPr>
              <a:t>• El primer paso es leer y comprender el texto.</a:t>
            </a:r>
          </a:p>
          <a:p>
            <a:pPr algn="l"/>
            <a:r>
              <a:rPr lang="es-ES" sz="1600" b="0" i="0" u="none" strike="noStrike" baseline="0" dirty="0">
                <a:latin typeface="Arial" panose="020B0604020202020204" pitchFamily="34" charset="0"/>
              </a:rPr>
              <a:t>• Se localizan y se subrayan las ideas o palabras más importantes (es decir, la palabra clave): se recomiendan 10 como máximo.</a:t>
            </a:r>
          </a:p>
          <a:p>
            <a:pPr algn="l"/>
            <a:r>
              <a:rPr lang="es-ES" sz="1600" b="0" i="0" u="none" strike="noStrike" baseline="0" dirty="0">
                <a:latin typeface="Arial" panose="020B0604020202020204" pitchFamily="34" charset="0"/>
              </a:rPr>
              <a:t>• Se determina la jerarquización de dichas palabras clave.</a:t>
            </a:r>
          </a:p>
          <a:p>
            <a:pPr algn="l"/>
            <a:r>
              <a:rPr lang="es-ES" sz="1600" b="0" i="0" u="none" strike="noStrike" baseline="0" dirty="0">
                <a:latin typeface="Arial" panose="020B0604020202020204" pitchFamily="34" charset="0"/>
              </a:rPr>
              <a:t>• Se identifica el concepto más general o inclusivo.</a:t>
            </a:r>
          </a:p>
          <a:p>
            <a:pPr algn="l"/>
            <a:r>
              <a:rPr lang="es-ES" sz="1600" b="0" i="0" u="none" strike="noStrike" baseline="0" dirty="0">
                <a:latin typeface="Arial" panose="020B0604020202020204" pitchFamily="34" charset="0"/>
              </a:rPr>
              <a:t>• Se ordenan los conceptos por su grado de subordinación a partir del concepto general o </a:t>
            </a:r>
            <a:r>
              <a:rPr lang="es-CO" sz="1600" b="0" i="0" u="none" strike="noStrike" baseline="0" dirty="0">
                <a:latin typeface="Arial" panose="020B0604020202020204" pitchFamily="34" charset="0"/>
              </a:rPr>
              <a:t>inclusivo.</a:t>
            </a:r>
          </a:p>
          <a:p>
            <a:pPr algn="l"/>
            <a:r>
              <a:rPr lang="es-ES" sz="1600" b="0" i="0" u="none" strike="noStrike" baseline="0" dirty="0">
                <a:latin typeface="Arial" panose="020B0604020202020204" pitchFamily="34" charset="0"/>
              </a:rPr>
              <a:t>• Se establecen las relaciones entre las palabra clave. Para ello, es conveniente utilizar líneas para unir los conceptos</a:t>
            </a:r>
            <a:endParaRPr lang="es-CO" sz="1600" dirty="0"/>
          </a:p>
        </p:txBody>
      </p:sp>
    </p:spTree>
    <p:extLst>
      <p:ext uri="{BB962C8B-B14F-4D97-AF65-F5344CB8AC3E}">
        <p14:creationId xmlns:p14="http://schemas.microsoft.com/office/powerpoint/2010/main" val="37701271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1BB4D0-9454-4FDC-9984-3C418C7CE994}"/>
              </a:ext>
            </a:extLst>
          </p:cNvPr>
          <p:cNvSpPr>
            <a:spLocks noGrp="1"/>
          </p:cNvSpPr>
          <p:nvPr>
            <p:ph type="title"/>
          </p:nvPr>
        </p:nvSpPr>
        <p:spPr/>
        <p:txBody>
          <a:bodyPr/>
          <a:lstStyle/>
          <a:p>
            <a:r>
              <a:rPr lang="es-ES" dirty="0">
                <a:solidFill>
                  <a:srgbClr val="FFFF00"/>
                </a:solidFill>
              </a:rPr>
              <a:t>Mapa Mental</a:t>
            </a:r>
            <a:endParaRPr lang="es-CO" dirty="0">
              <a:solidFill>
                <a:srgbClr val="FFFF00"/>
              </a:solidFill>
            </a:endParaRPr>
          </a:p>
        </p:txBody>
      </p:sp>
      <p:sp>
        <p:nvSpPr>
          <p:cNvPr id="3" name="Marcador de contenido 2">
            <a:extLst>
              <a:ext uri="{FF2B5EF4-FFF2-40B4-BE49-F238E27FC236}">
                <a16:creationId xmlns:a16="http://schemas.microsoft.com/office/drawing/2014/main" xmlns="" id="{AAE5BD02-45DC-4AFE-A7FA-AAD767360744}"/>
              </a:ext>
            </a:extLst>
          </p:cNvPr>
          <p:cNvSpPr>
            <a:spLocks noGrp="1"/>
          </p:cNvSpPr>
          <p:nvPr>
            <p:ph idx="1"/>
          </p:nvPr>
        </p:nvSpPr>
        <p:spPr>
          <a:xfrm>
            <a:off x="6288833" y="1580051"/>
            <a:ext cx="4978724" cy="4211150"/>
          </a:xfrm>
        </p:spPr>
        <p:txBody>
          <a:bodyPr>
            <a:normAutofit fontScale="85000" lnSpcReduction="10000"/>
          </a:bodyPr>
          <a:lstStyle/>
          <a:p>
            <a:pPr marL="36900" indent="0">
              <a:buNone/>
            </a:pPr>
            <a:r>
              <a:rPr lang="es-ES" dirty="0"/>
              <a:t>El mapa mental (Buzan, 1996) es una forma gráfica </a:t>
            </a:r>
            <a:r>
              <a:rPr lang="es-ES" sz="2100" dirty="0"/>
              <a:t>de expresar los pensamientos en función de los conocimientos que se han almacenado en el cerebro. Su aplicación permite generar, organizar, expresar los aprendizajes y asociar más fácilmente nuestras ideas.</a:t>
            </a:r>
          </a:p>
          <a:p>
            <a:pPr marL="36900" indent="0">
              <a:buNone/>
            </a:pPr>
            <a:r>
              <a:rPr lang="es-ES" sz="2100" dirty="0">
                <a:solidFill>
                  <a:srgbClr val="92D050"/>
                </a:solidFill>
              </a:rPr>
              <a:t>¿Cómo se realiza?</a:t>
            </a:r>
          </a:p>
          <a:p>
            <a:pPr marL="36900" indent="0">
              <a:buNone/>
            </a:pPr>
            <a:r>
              <a:rPr lang="es-ES" sz="2100" dirty="0"/>
              <a:t>1. Hay que dar énfasis; para ello, se recomienda:</a:t>
            </a:r>
          </a:p>
          <a:p>
            <a:pPr marL="36900" indent="0">
              <a:buNone/>
            </a:pPr>
            <a:r>
              <a:rPr lang="es-ES" sz="2100" dirty="0"/>
              <a:t>• Utilizar siempre una imagen central.</a:t>
            </a:r>
          </a:p>
          <a:p>
            <a:pPr marL="36900" indent="0">
              <a:buNone/>
            </a:pPr>
            <a:r>
              <a:rPr lang="es-ES" sz="2100" dirty="0"/>
              <a:t>• Usar imágenes en toda la extensión del mapa.</a:t>
            </a:r>
          </a:p>
          <a:p>
            <a:pPr marL="36900" indent="0">
              <a:buNone/>
            </a:pPr>
            <a:r>
              <a:rPr lang="es-ES" sz="2100" dirty="0"/>
              <a:t>• Utilizar tres o más colores por cada imagen central</a:t>
            </a:r>
          </a:p>
          <a:p>
            <a:pPr marL="36900" indent="0">
              <a:buNone/>
            </a:pPr>
            <a:r>
              <a:rPr lang="es-ES" sz="2100" dirty="0"/>
              <a:t>. Organizar bien el espacio </a:t>
            </a:r>
          </a:p>
          <a:p>
            <a:pPr marL="36900" indent="0">
              <a:buNone/>
            </a:pPr>
            <a:endParaRPr lang="es-ES" dirty="0"/>
          </a:p>
        </p:txBody>
      </p:sp>
      <p:pic>
        <p:nvPicPr>
          <p:cNvPr id="4" name="Imagen 3">
            <a:extLst>
              <a:ext uri="{FF2B5EF4-FFF2-40B4-BE49-F238E27FC236}">
                <a16:creationId xmlns:a16="http://schemas.microsoft.com/office/drawing/2014/main" xmlns="" id="{41D23A26-B39B-479B-9A68-7ACE0370DCC1}"/>
              </a:ext>
            </a:extLst>
          </p:cNvPr>
          <p:cNvPicPr>
            <a:picLocks noChangeAspect="1"/>
          </p:cNvPicPr>
          <p:nvPr/>
        </p:nvPicPr>
        <p:blipFill>
          <a:blip r:embed="rId2"/>
          <a:stretch>
            <a:fillRect/>
          </a:stretch>
        </p:blipFill>
        <p:spPr>
          <a:xfrm>
            <a:off x="141790" y="1465459"/>
            <a:ext cx="5759598" cy="5259720"/>
          </a:xfrm>
          <a:prstGeom prst="rect">
            <a:avLst/>
          </a:prstGeom>
        </p:spPr>
      </p:pic>
    </p:spTree>
    <p:extLst>
      <p:ext uri="{BB962C8B-B14F-4D97-AF65-F5344CB8AC3E}">
        <p14:creationId xmlns:p14="http://schemas.microsoft.com/office/powerpoint/2010/main" val="3958679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85665321-4913-4600-90F6-962B870B8E32}"/>
              </a:ext>
            </a:extLst>
          </p:cNvPr>
          <p:cNvSpPr txBox="1"/>
          <p:nvPr/>
        </p:nvSpPr>
        <p:spPr>
          <a:xfrm>
            <a:off x="0" y="139959"/>
            <a:ext cx="12055151" cy="6463309"/>
          </a:xfrm>
          <a:prstGeom prst="rect">
            <a:avLst/>
          </a:prstGeom>
          <a:noFill/>
        </p:spPr>
        <p:txBody>
          <a:bodyPr wrap="square">
            <a:spAutoFit/>
          </a:bodyPr>
          <a:lstStyle/>
          <a:p>
            <a:pPr algn="l"/>
            <a:r>
              <a:rPr lang="es-CO" b="0" i="0" u="none" strike="noStrike" baseline="0" dirty="0">
                <a:latin typeface="Arial" panose="020B0604020202020204" pitchFamily="34" charset="0"/>
              </a:rPr>
              <a:t> </a:t>
            </a:r>
            <a:r>
              <a:rPr lang="es-ES" b="0" i="0" u="none" strike="noStrike" baseline="0" dirty="0">
                <a:latin typeface="Arial" panose="020B0604020202020204" pitchFamily="34" charset="0"/>
              </a:rPr>
              <a:t>2. </a:t>
            </a:r>
            <a:r>
              <a:rPr lang="es-ES" b="0" i="0" u="none" strike="noStrike" baseline="0" dirty="0">
                <a:solidFill>
                  <a:schemeClr val="accent2"/>
                </a:solidFill>
                <a:latin typeface="Arial" panose="020B0604020202020204" pitchFamily="34" charset="0"/>
              </a:rPr>
              <a:t>Es necesario destacar las relaciones de asociación entre los elementos. Para ello, es</a:t>
            </a:r>
          </a:p>
          <a:p>
            <a:pPr algn="l"/>
            <a:r>
              <a:rPr lang="es-CO" b="0" i="0" u="none" strike="noStrike" baseline="0" dirty="0">
                <a:solidFill>
                  <a:schemeClr val="accent2"/>
                </a:solidFill>
                <a:latin typeface="Arial" panose="020B0604020202020204" pitchFamily="34" charset="0"/>
              </a:rPr>
              <a:t>conveniente:</a:t>
            </a:r>
          </a:p>
          <a:p>
            <a:pPr algn="l"/>
            <a:r>
              <a:rPr lang="es-ES" b="0" i="0" u="none" strike="noStrike" baseline="0" dirty="0">
                <a:latin typeface="Arial" panose="020B0604020202020204" pitchFamily="34" charset="0"/>
              </a:rPr>
              <a:t>• Utilizar flechas para conectar diferentes secciones del mapa.</a:t>
            </a:r>
          </a:p>
          <a:p>
            <a:pPr algn="l"/>
            <a:r>
              <a:rPr lang="es-CO" b="0" i="0" u="none" strike="noStrike" baseline="0" dirty="0">
                <a:latin typeface="Arial" panose="020B0604020202020204" pitchFamily="34" charset="0"/>
              </a:rPr>
              <a:t>• Emplear colores y códigos.                                                                     </a:t>
            </a:r>
            <a:r>
              <a:rPr lang="es-CO" b="1" i="1" u="none" strike="noStrike" baseline="0" dirty="0">
                <a:solidFill>
                  <a:srgbClr val="FF0000"/>
                </a:solidFill>
                <a:latin typeface="Arial" panose="020B0604020202020204" pitchFamily="34" charset="0"/>
              </a:rPr>
              <a:t>Habilidades que desarrolla </a:t>
            </a:r>
          </a:p>
          <a:p>
            <a:pPr algn="l"/>
            <a:endParaRPr lang="es-CO" b="0" i="0" u="none" strike="noStrike" baseline="0" dirty="0">
              <a:latin typeface="Arial" panose="020B0604020202020204" pitchFamily="34" charset="0"/>
            </a:endParaRPr>
          </a:p>
          <a:p>
            <a:pPr algn="l"/>
            <a:r>
              <a:rPr lang="es-ES" b="0" i="0" u="none" strike="noStrike" baseline="0" dirty="0">
                <a:latin typeface="Arial" panose="020B0604020202020204" pitchFamily="34" charset="0"/>
              </a:rPr>
              <a:t>3. </a:t>
            </a:r>
            <a:r>
              <a:rPr lang="es-ES" b="0" i="0" u="none" strike="noStrike" baseline="0" dirty="0">
                <a:solidFill>
                  <a:srgbClr val="00B0F0"/>
                </a:solidFill>
                <a:latin typeface="Arial" panose="020B0604020202020204" pitchFamily="34" charset="0"/>
              </a:rPr>
              <a:t>Para que el mapa mental sea claro se recomienda:</a:t>
            </a:r>
          </a:p>
          <a:p>
            <a:pPr algn="l"/>
            <a:r>
              <a:rPr lang="es-ES" b="0" i="0" u="none" strike="noStrike" baseline="0" dirty="0">
                <a:latin typeface="Arial" panose="020B0604020202020204" pitchFamily="34" charset="0"/>
              </a:rPr>
              <a:t>• Emplear una palabra clave por línea.</a:t>
            </a:r>
          </a:p>
          <a:p>
            <a:pPr algn="l"/>
            <a:r>
              <a:rPr lang="es-ES" b="0" i="0" u="none" strike="noStrike" baseline="0" dirty="0">
                <a:latin typeface="Arial" panose="020B0604020202020204" pitchFamily="34" charset="0"/>
              </a:rPr>
              <a:t>• Procurar tener claridad en las imágenes.</a:t>
            </a:r>
          </a:p>
          <a:p>
            <a:pPr algn="l"/>
            <a:r>
              <a:rPr lang="es-ES" b="0" i="0" u="none" strike="noStrike" baseline="0" dirty="0">
                <a:latin typeface="Arial" panose="020B0604020202020204" pitchFamily="34" charset="0"/>
              </a:rPr>
              <a:t>• No girar la hoja al momento de hacer el mapa.</a:t>
            </a:r>
          </a:p>
          <a:p>
            <a:pPr algn="l"/>
            <a:endParaRPr lang="es-ES" b="0" i="0" u="none" strike="noStrike" baseline="0" dirty="0" smtClean="0">
              <a:latin typeface="Arial" panose="020B0604020202020204" pitchFamily="34" charset="0"/>
            </a:endParaRPr>
          </a:p>
          <a:p>
            <a:pPr algn="l"/>
            <a:r>
              <a:rPr lang="es-ES" b="0" i="0" u="none" strike="noStrike" baseline="0" dirty="0" smtClean="0">
                <a:latin typeface="Arial" panose="020B0604020202020204" pitchFamily="34" charset="0"/>
              </a:rPr>
              <a:t>4</a:t>
            </a:r>
            <a:r>
              <a:rPr lang="es-ES" b="0" i="0" u="none" strike="noStrike" baseline="0" dirty="0">
                <a:latin typeface="Arial" panose="020B0604020202020204" pitchFamily="34" charset="0"/>
              </a:rPr>
              <a:t>. El mapa mental debe reflejar un estilo personal:</a:t>
            </a:r>
          </a:p>
          <a:p>
            <a:pPr algn="l"/>
            <a:r>
              <a:rPr lang="es-ES" b="0" i="0" u="none" strike="noStrike" baseline="0" dirty="0">
                <a:latin typeface="Arial" panose="020B0604020202020204" pitchFamily="34" charset="0"/>
              </a:rPr>
              <a:t>• Esto permitirá manifestar la creatividad del autor.</a:t>
            </a:r>
          </a:p>
          <a:p>
            <a:pPr algn="l"/>
            <a:endParaRPr lang="es-ES" b="0" i="0" u="none" strike="noStrike" baseline="0" dirty="0">
              <a:latin typeface="Arial" panose="020B0604020202020204" pitchFamily="34" charset="0"/>
            </a:endParaRPr>
          </a:p>
          <a:p>
            <a:pPr algn="l"/>
            <a:r>
              <a:rPr lang="es-CO" b="1" i="0" u="none" strike="noStrike" baseline="0" dirty="0">
                <a:solidFill>
                  <a:srgbClr val="92D050"/>
                </a:solidFill>
                <a:latin typeface="Arial" panose="020B0604020202020204" pitchFamily="34" charset="0"/>
              </a:rPr>
              <a:t>¿Para qué se utiliza</a:t>
            </a:r>
          </a:p>
          <a:p>
            <a:pPr algn="l"/>
            <a:r>
              <a:rPr lang="es-CO" b="0" i="0" u="none" strike="noStrike" baseline="0" dirty="0">
                <a:latin typeface="Arial" panose="020B0604020202020204" pitchFamily="34" charset="0"/>
              </a:rPr>
              <a:t>Los mapas mentales permiten:</a:t>
            </a:r>
          </a:p>
          <a:p>
            <a:pPr algn="l"/>
            <a:r>
              <a:rPr lang="es-ES" b="0" i="0" u="none" strike="noStrike" baseline="0" dirty="0">
                <a:latin typeface="Arial" panose="020B0604020202020204" pitchFamily="34" charset="0"/>
              </a:rPr>
              <a:t>• Desarrollar y lograr la meta cognición.</a:t>
            </a:r>
          </a:p>
          <a:p>
            <a:pPr algn="l"/>
            <a:r>
              <a:rPr lang="es-CO" b="0" i="0" u="none" strike="noStrike" baseline="0" dirty="0">
                <a:latin typeface="Arial" panose="020B0604020202020204" pitchFamily="34" charset="0"/>
              </a:rPr>
              <a:t>• Desarrollar la creatividad.</a:t>
            </a:r>
          </a:p>
          <a:p>
            <a:pPr algn="l"/>
            <a:r>
              <a:rPr lang="es-CO" b="0" i="0" u="none" strike="noStrike" baseline="0" dirty="0">
                <a:latin typeface="Arial" panose="020B0604020202020204" pitchFamily="34" charset="0"/>
              </a:rPr>
              <a:t>• Resolver Problemas.</a:t>
            </a:r>
          </a:p>
          <a:p>
            <a:pPr algn="l"/>
            <a:r>
              <a:rPr lang="es-CO" b="0" i="0" u="none" strike="noStrike" baseline="0" dirty="0">
                <a:latin typeface="Arial" panose="020B0604020202020204" pitchFamily="34" charset="0"/>
              </a:rPr>
              <a:t>• Tomar decisiones.</a:t>
            </a:r>
          </a:p>
          <a:p>
            <a:pPr algn="l"/>
            <a:r>
              <a:rPr lang="es-ES" b="0" i="0" u="none" strike="noStrike" baseline="0" dirty="0">
                <a:latin typeface="Arial" panose="020B0604020202020204" pitchFamily="34" charset="0"/>
              </a:rPr>
              <a:t>• Integrar las partes de un todo o desglosar el todo en sus partes.</a:t>
            </a:r>
          </a:p>
          <a:p>
            <a:pPr algn="l"/>
            <a:r>
              <a:rPr lang="es-ES" b="0" i="0" u="none" strike="noStrike" baseline="0" dirty="0">
                <a:latin typeface="Arial" panose="020B0604020202020204" pitchFamily="34" charset="0"/>
              </a:rPr>
              <a:t>• Incrementar la capacidad para asimilar, procesar y recordar información.</a:t>
            </a:r>
          </a:p>
          <a:p>
            <a:pPr algn="l"/>
            <a:r>
              <a:rPr lang="es-ES" b="0" i="0" u="none" strike="noStrike" baseline="0" dirty="0">
                <a:latin typeface="Arial" panose="020B0604020202020204" pitchFamily="34" charset="0"/>
              </a:rPr>
              <a:t>• Realizar una planeación eficiente de una situación dada.</a:t>
            </a:r>
          </a:p>
          <a:p>
            <a:pPr algn="l"/>
            <a:r>
              <a:rPr lang="es-ES" b="0" i="0" u="none" strike="noStrike" baseline="0" dirty="0">
                <a:latin typeface="Arial" panose="020B0604020202020204" pitchFamily="34" charset="0"/>
              </a:rPr>
              <a:t>• Llevar a cabo un estudio eficaz.</a:t>
            </a:r>
            <a:endParaRPr lang="es-CO" dirty="0"/>
          </a:p>
        </p:txBody>
      </p:sp>
      <p:pic>
        <p:nvPicPr>
          <p:cNvPr id="6" name="Imagen 5">
            <a:extLst>
              <a:ext uri="{FF2B5EF4-FFF2-40B4-BE49-F238E27FC236}">
                <a16:creationId xmlns:a16="http://schemas.microsoft.com/office/drawing/2014/main" xmlns="" id="{9661A01F-5553-45A3-970D-CC08096E4FDF}"/>
              </a:ext>
            </a:extLst>
          </p:cNvPr>
          <p:cNvPicPr>
            <a:picLocks noChangeAspect="1"/>
          </p:cNvPicPr>
          <p:nvPr/>
        </p:nvPicPr>
        <p:blipFill>
          <a:blip r:embed="rId2"/>
          <a:stretch>
            <a:fillRect/>
          </a:stretch>
        </p:blipFill>
        <p:spPr>
          <a:xfrm>
            <a:off x="6335485" y="1471548"/>
            <a:ext cx="4984376" cy="3523129"/>
          </a:xfrm>
          <a:prstGeom prst="rect">
            <a:avLst/>
          </a:prstGeom>
        </p:spPr>
      </p:pic>
    </p:spTree>
    <p:extLst>
      <p:ext uri="{BB962C8B-B14F-4D97-AF65-F5344CB8AC3E}">
        <p14:creationId xmlns:p14="http://schemas.microsoft.com/office/powerpoint/2010/main" val="21679332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3F084C-D90E-4538-91BA-497999D26D15}"/>
              </a:ext>
            </a:extLst>
          </p:cNvPr>
          <p:cNvSpPr>
            <a:spLocks noGrp="1"/>
          </p:cNvSpPr>
          <p:nvPr>
            <p:ph type="title"/>
          </p:nvPr>
        </p:nvSpPr>
        <p:spPr/>
        <p:txBody>
          <a:bodyPr/>
          <a:lstStyle/>
          <a:p>
            <a:r>
              <a:rPr lang="es-ES" dirty="0">
                <a:solidFill>
                  <a:srgbClr val="FFFF00"/>
                </a:solidFill>
              </a:rPr>
              <a:t>Cuadro Sinóptico</a:t>
            </a:r>
            <a:endParaRPr lang="es-CO" dirty="0">
              <a:solidFill>
                <a:srgbClr val="FFFF00"/>
              </a:solidFill>
            </a:endParaRPr>
          </a:p>
        </p:txBody>
      </p:sp>
      <p:pic>
        <p:nvPicPr>
          <p:cNvPr id="1026" name="Picture 2" descr="Pasos para hacer un cuadro sinoptico | Cuadro Sinoptico ...">
            <a:extLst>
              <a:ext uri="{FF2B5EF4-FFF2-40B4-BE49-F238E27FC236}">
                <a16:creationId xmlns:a16="http://schemas.microsoft.com/office/drawing/2014/main" xmlns="" id="{80F1AE91-F4FC-419F-B591-2E021DFE8D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927" y="1580050"/>
            <a:ext cx="4394718" cy="441020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3CB9D6D1-4D69-4B3C-AB03-6291608631C2}"/>
              </a:ext>
            </a:extLst>
          </p:cNvPr>
          <p:cNvSpPr txBox="1"/>
          <p:nvPr/>
        </p:nvSpPr>
        <p:spPr>
          <a:xfrm>
            <a:off x="4802155" y="1580050"/>
            <a:ext cx="7389845" cy="4524315"/>
          </a:xfrm>
          <a:prstGeom prst="rect">
            <a:avLst/>
          </a:prstGeom>
          <a:noFill/>
        </p:spPr>
        <p:txBody>
          <a:bodyPr wrap="square">
            <a:spAutoFit/>
          </a:bodyPr>
          <a:lstStyle/>
          <a:p>
            <a:pPr algn="l"/>
            <a:r>
              <a:rPr lang="es-ES" sz="1800" b="0" i="0" u="none" strike="noStrike" baseline="0" dirty="0">
                <a:latin typeface="Arial" panose="020B0604020202020204" pitchFamily="34" charset="0"/>
              </a:rPr>
              <a:t>El cuadro sinóptico es un organizador gráfico muy utilizado, ya que permite organizar y clasificar información. Se caracteriza por organizar los conceptos de lo general a lo particular, y de izquierda a derecha, en orden jerárquico; para utilizar la información se utilizan llaves.</a:t>
            </a:r>
          </a:p>
          <a:p>
            <a:pPr algn="l"/>
            <a:endParaRPr lang="es-ES" sz="1800" b="0" i="0" u="none" strike="noStrike" baseline="0" dirty="0">
              <a:latin typeface="Arial" panose="020B0604020202020204" pitchFamily="34" charset="0"/>
            </a:endParaRPr>
          </a:p>
          <a:p>
            <a:pPr algn="l"/>
            <a:r>
              <a:rPr lang="es-CO" sz="1800" b="1" i="0" u="none" strike="noStrike" baseline="0" dirty="0">
                <a:solidFill>
                  <a:srgbClr val="FFC000"/>
                </a:solidFill>
                <a:latin typeface="Arial" panose="020B0604020202020204" pitchFamily="34" charset="0"/>
              </a:rPr>
              <a:t>¿Cómo se realiza?</a:t>
            </a:r>
          </a:p>
          <a:p>
            <a:pPr algn="l"/>
            <a:r>
              <a:rPr lang="es-ES" sz="1800" b="0" i="0" u="none" strike="noStrike" baseline="0" dirty="0">
                <a:latin typeface="Arial" panose="020B0604020202020204" pitchFamily="34" charset="0"/>
              </a:rPr>
              <a:t>1. Se identifican los conceptos generales o inclusivos.</a:t>
            </a:r>
          </a:p>
          <a:p>
            <a:pPr algn="l"/>
            <a:r>
              <a:rPr lang="es-CO" sz="1800" b="0" i="0" u="none" strike="noStrike" baseline="0" dirty="0">
                <a:latin typeface="Arial" panose="020B0604020202020204" pitchFamily="34" charset="0"/>
              </a:rPr>
              <a:t>2. Se derivan los conceptos secundarios o subordinados</a:t>
            </a:r>
          </a:p>
          <a:p>
            <a:pPr algn="l"/>
            <a:r>
              <a:rPr lang="es-CO" dirty="0">
                <a:latin typeface="Arial" panose="020B0604020202020204" pitchFamily="34" charset="0"/>
              </a:rPr>
              <a:t>3.</a:t>
            </a:r>
            <a:r>
              <a:rPr lang="es-ES" sz="1800" b="0" i="0" u="none" strike="noStrike" baseline="0" dirty="0">
                <a:latin typeface="Arial" panose="020B0604020202020204" pitchFamily="34" charset="0"/>
              </a:rPr>
              <a:t>Se categorizan los conceptos estableciendo relaciones de jerarquía.</a:t>
            </a:r>
          </a:p>
          <a:p>
            <a:pPr algn="l"/>
            <a:r>
              <a:rPr lang="es-ES" sz="1800" b="0" i="0" u="none" strike="noStrike" baseline="0" dirty="0">
                <a:latin typeface="Arial" panose="020B0604020202020204" pitchFamily="34" charset="0"/>
              </a:rPr>
              <a:t>4. Se utilizan llaves para señalar las relaciones.</a:t>
            </a:r>
          </a:p>
          <a:p>
            <a:pPr algn="l"/>
            <a:endParaRPr lang="es-ES" sz="1800" b="0" i="0" u="none" strike="noStrike" baseline="0" dirty="0">
              <a:latin typeface="Arial" panose="020B0604020202020204" pitchFamily="34" charset="0"/>
            </a:endParaRPr>
          </a:p>
          <a:p>
            <a:pPr algn="l"/>
            <a:r>
              <a:rPr lang="es-CO" sz="1800" b="1" i="0" u="none" strike="noStrike" baseline="0" dirty="0">
                <a:solidFill>
                  <a:srgbClr val="92D050"/>
                </a:solidFill>
                <a:latin typeface="Arial" panose="020B0604020202020204" pitchFamily="34" charset="0"/>
              </a:rPr>
              <a:t>¿Para qué se utiliza?</a:t>
            </a:r>
          </a:p>
          <a:p>
            <a:pPr algn="l"/>
            <a:r>
              <a:rPr lang="es-CO" sz="1800" b="0" i="0" u="none" strike="noStrike" baseline="0" dirty="0">
                <a:latin typeface="Arial" panose="020B0604020202020204" pitchFamily="34" charset="0"/>
              </a:rPr>
              <a:t>El cuadro sinóptico permite:</a:t>
            </a:r>
          </a:p>
          <a:p>
            <a:pPr algn="l"/>
            <a:r>
              <a:rPr lang="es-CO" sz="1800" b="0" i="0" u="none" strike="noStrike" baseline="0" dirty="0">
                <a:latin typeface="Arial" panose="020B0604020202020204" pitchFamily="34" charset="0"/>
              </a:rPr>
              <a:t>• Establecer relaciones entre conceptos.</a:t>
            </a:r>
          </a:p>
          <a:p>
            <a:pPr algn="l"/>
            <a:r>
              <a:rPr lang="es-ES" sz="1800" b="0" i="0" u="none" strike="noStrike" baseline="0" dirty="0">
                <a:latin typeface="Arial" panose="020B0604020202020204" pitchFamily="34" charset="0"/>
              </a:rPr>
              <a:t>• Desarrollar la habilidad para clasificar y establecer jerarquías.</a:t>
            </a:r>
          </a:p>
          <a:p>
            <a:pPr algn="l"/>
            <a:r>
              <a:rPr lang="es-ES" sz="1800" b="0" i="0" u="none" strike="noStrike" baseline="0" dirty="0">
                <a:latin typeface="Arial" panose="020B0604020202020204" pitchFamily="34" charset="0"/>
              </a:rPr>
              <a:t>• Organizar el pensamiento. · Facilitar la comprensión de un tema.</a:t>
            </a:r>
            <a:endParaRPr lang="es-CO" dirty="0"/>
          </a:p>
        </p:txBody>
      </p:sp>
    </p:spTree>
    <p:extLst>
      <p:ext uri="{BB962C8B-B14F-4D97-AF65-F5344CB8AC3E}">
        <p14:creationId xmlns:p14="http://schemas.microsoft.com/office/powerpoint/2010/main" val="34299935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51D7EFC9-EE49-483B-97DC-D1B0AD523C4A}"/>
              </a:ext>
            </a:extLst>
          </p:cNvPr>
          <p:cNvSpPr>
            <a:spLocks noGrp="1"/>
          </p:cNvSpPr>
          <p:nvPr>
            <p:ph idx="1"/>
          </p:nvPr>
        </p:nvSpPr>
        <p:spPr>
          <a:xfrm>
            <a:off x="116841" y="130152"/>
            <a:ext cx="11879416" cy="6648153"/>
          </a:xfrm>
        </p:spPr>
        <p:txBody>
          <a:bodyPr>
            <a:normAutofit fontScale="92500" lnSpcReduction="20000"/>
          </a:bodyPr>
          <a:lstStyle/>
          <a:p>
            <a:pPr algn="ctr"/>
            <a:r>
              <a:rPr lang="es-CO" sz="3900" b="1" dirty="0" smtClean="0">
                <a:solidFill>
                  <a:srgbClr val="FFFF00"/>
                </a:solidFill>
                <a:latin typeface="Arial" panose="020B0604020202020204" pitchFamily="34" charset="0"/>
              </a:rPr>
              <a:t>C</a:t>
            </a:r>
            <a:r>
              <a:rPr lang="es-CO" sz="3900" b="1" i="0" u="none" strike="noStrike" baseline="0" dirty="0" smtClean="0">
                <a:solidFill>
                  <a:srgbClr val="FFFF00"/>
                </a:solidFill>
                <a:latin typeface="Arial" panose="020B0604020202020204" pitchFamily="34" charset="0"/>
              </a:rPr>
              <a:t>uadro Comparativo</a:t>
            </a:r>
            <a:endParaRPr lang="es-CO" sz="3900" b="1" i="0" u="none" strike="noStrike" baseline="0" dirty="0">
              <a:solidFill>
                <a:srgbClr val="FFFF00"/>
              </a:solidFill>
              <a:latin typeface="Arial" panose="020B0604020202020204" pitchFamily="34" charset="0"/>
            </a:endParaRPr>
          </a:p>
          <a:p>
            <a:pPr algn="l"/>
            <a:r>
              <a:rPr lang="es-ES" sz="1700" b="0" i="0" u="none" strike="noStrike" baseline="0" dirty="0">
                <a:solidFill>
                  <a:schemeClr val="accent6">
                    <a:lumMod val="20000"/>
                    <a:lumOff val="80000"/>
                  </a:schemeClr>
                </a:solidFill>
                <a:latin typeface="Arial" panose="020B0604020202020204" pitchFamily="34" charset="0"/>
              </a:rPr>
              <a:t>El cuadro comparativo es una estrategia que permite identificar las semejanzas y diferencias de dos o más objetos o hechos. Una cuestión importante es que, luego de hacer el cuadro comparativo, es conveniente enunciar la conclusión a la que se llegó.</a:t>
            </a:r>
          </a:p>
          <a:p>
            <a:pPr algn="l"/>
            <a:endParaRPr lang="es-CO" sz="1700" b="1" i="0" u="none" strike="noStrike" baseline="0" dirty="0">
              <a:solidFill>
                <a:srgbClr val="FFFF00"/>
              </a:solidFill>
              <a:latin typeface="Arial" panose="020B0604020202020204" pitchFamily="34" charset="0"/>
            </a:endParaRPr>
          </a:p>
          <a:p>
            <a:pPr algn="l"/>
            <a:r>
              <a:rPr lang="es-CO" sz="1700" b="1" i="0" u="none" strike="noStrike" baseline="0" dirty="0">
                <a:solidFill>
                  <a:srgbClr val="92D050"/>
                </a:solidFill>
                <a:latin typeface="Arial" panose="020B0604020202020204" pitchFamily="34" charset="0"/>
              </a:rPr>
              <a:t>¿Cómo se realiza?</a:t>
            </a:r>
          </a:p>
          <a:p>
            <a:pPr algn="l"/>
            <a:endParaRPr lang="es-CO" sz="1700" b="1" i="0" u="none" strike="noStrike" baseline="0" dirty="0">
              <a:solidFill>
                <a:srgbClr val="FFFF00"/>
              </a:solidFill>
              <a:latin typeface="Arial" panose="020B0604020202020204" pitchFamily="34" charset="0"/>
            </a:endParaRPr>
          </a:p>
          <a:p>
            <a:pPr algn="l"/>
            <a:r>
              <a:rPr lang="es-ES" sz="1700" b="0" i="0" u="none" strike="noStrike" baseline="0" dirty="0">
                <a:solidFill>
                  <a:schemeClr val="accent1">
                    <a:lumMod val="20000"/>
                    <a:lumOff val="80000"/>
                  </a:schemeClr>
                </a:solidFill>
                <a:latin typeface="Arial" panose="020B0604020202020204" pitchFamily="34" charset="0"/>
              </a:rPr>
              <a:t>1</a:t>
            </a:r>
            <a:r>
              <a:rPr lang="es-ES" sz="1700" b="0" i="0" u="none" strike="noStrike" baseline="0" dirty="0">
                <a:solidFill>
                  <a:schemeClr val="accent5">
                    <a:lumMod val="40000"/>
                    <a:lumOff val="60000"/>
                  </a:schemeClr>
                </a:solidFill>
                <a:latin typeface="Arial" panose="020B0604020202020204" pitchFamily="34" charset="0"/>
              </a:rPr>
              <a:t>. Se identifican los elementos que se desea comparar.</a:t>
            </a:r>
          </a:p>
          <a:p>
            <a:pPr algn="l"/>
            <a:r>
              <a:rPr lang="es-ES" sz="1700" b="0" i="0" u="none" strike="noStrike" baseline="0" dirty="0">
                <a:solidFill>
                  <a:schemeClr val="accent5">
                    <a:lumMod val="40000"/>
                    <a:lumOff val="60000"/>
                  </a:schemeClr>
                </a:solidFill>
                <a:latin typeface="Arial" panose="020B0604020202020204" pitchFamily="34" charset="0"/>
              </a:rPr>
              <a:t>2. Se marcan los parámetros a comparar.</a:t>
            </a:r>
          </a:p>
          <a:p>
            <a:pPr algn="l"/>
            <a:r>
              <a:rPr lang="es-ES" sz="1700" b="0" i="0" u="none" strike="noStrike" baseline="0" dirty="0">
                <a:solidFill>
                  <a:schemeClr val="accent5">
                    <a:lumMod val="40000"/>
                    <a:lumOff val="60000"/>
                  </a:schemeClr>
                </a:solidFill>
                <a:latin typeface="Arial" panose="020B0604020202020204" pitchFamily="34" charset="0"/>
              </a:rPr>
              <a:t>3. Se identifican y escriben las características de cada objeto o evento.</a:t>
            </a:r>
          </a:p>
          <a:p>
            <a:pPr algn="l"/>
            <a:r>
              <a:rPr lang="es-ES" sz="1700" b="0" i="0" u="none" strike="noStrike" baseline="0" dirty="0">
                <a:solidFill>
                  <a:schemeClr val="accent5">
                    <a:lumMod val="40000"/>
                    <a:lumOff val="60000"/>
                  </a:schemeClr>
                </a:solidFill>
                <a:latin typeface="Arial" panose="020B0604020202020204" pitchFamily="34" charset="0"/>
              </a:rPr>
              <a:t>4. Se enuncian afirmaciones donde se mencionen las semejanzas</a:t>
            </a:r>
          </a:p>
          <a:p>
            <a:pPr marL="36900" indent="0" algn="l">
              <a:buNone/>
            </a:pPr>
            <a:r>
              <a:rPr lang="es-ES" sz="1700" b="0" i="0" u="none" strike="noStrike" baseline="0" dirty="0">
                <a:solidFill>
                  <a:schemeClr val="accent5">
                    <a:lumMod val="40000"/>
                    <a:lumOff val="60000"/>
                  </a:schemeClr>
                </a:solidFill>
                <a:latin typeface="Arial" panose="020B0604020202020204" pitchFamily="34" charset="0"/>
              </a:rPr>
              <a:t>      y diferencias más </a:t>
            </a:r>
            <a:r>
              <a:rPr lang="es-CO" sz="1700" b="0" i="0" u="none" strike="noStrike" baseline="0" dirty="0">
                <a:solidFill>
                  <a:schemeClr val="accent5">
                    <a:lumMod val="40000"/>
                    <a:lumOff val="60000"/>
                  </a:schemeClr>
                </a:solidFill>
                <a:latin typeface="Arial" panose="020B0604020202020204" pitchFamily="34" charset="0"/>
              </a:rPr>
              <a:t>relevantes de los elementos comparados</a:t>
            </a:r>
          </a:p>
          <a:p>
            <a:pPr algn="l"/>
            <a:endParaRPr lang="es-CO" sz="1700" b="1" i="0" u="none" strike="noStrike" baseline="0" dirty="0">
              <a:solidFill>
                <a:srgbClr val="FFFF00"/>
              </a:solidFill>
              <a:latin typeface="Arial" panose="020B0604020202020204" pitchFamily="34" charset="0"/>
            </a:endParaRPr>
          </a:p>
          <a:p>
            <a:pPr algn="l"/>
            <a:r>
              <a:rPr lang="es-CO" sz="1700" b="1" i="0" u="none" strike="noStrike" baseline="0" dirty="0">
                <a:solidFill>
                  <a:srgbClr val="92D050"/>
                </a:solidFill>
                <a:latin typeface="Arial" panose="020B0604020202020204" pitchFamily="34" charset="0"/>
              </a:rPr>
              <a:t>¿Para qué se utiliza?</a:t>
            </a:r>
          </a:p>
          <a:p>
            <a:pPr algn="l"/>
            <a:r>
              <a:rPr lang="es-CO" sz="1700" b="0" i="0" u="none" strike="noStrike" baseline="0" dirty="0">
                <a:solidFill>
                  <a:schemeClr val="accent2"/>
                </a:solidFill>
                <a:latin typeface="Arial" panose="020B0604020202020204" pitchFamily="34" charset="0"/>
              </a:rPr>
              <a:t>El cuadro comparativo:</a:t>
            </a:r>
          </a:p>
          <a:p>
            <a:pPr algn="l"/>
            <a:r>
              <a:rPr lang="es-ES" sz="1700" b="0" i="0" u="none" strike="noStrike" baseline="0" dirty="0">
                <a:solidFill>
                  <a:schemeClr val="accent2"/>
                </a:solidFill>
                <a:latin typeface="Arial" panose="020B0604020202020204" pitchFamily="34" charset="0"/>
              </a:rPr>
              <a:t>1. Permite desarrollar la habilidad de comparar, lo que constituye la base para la emisión de</a:t>
            </a:r>
          </a:p>
          <a:p>
            <a:pPr marL="36900" indent="0" algn="l">
              <a:buNone/>
            </a:pPr>
            <a:r>
              <a:rPr lang="es-CO" sz="1700" b="0" i="0" u="none" strike="noStrike" baseline="0" dirty="0" smtClean="0">
                <a:solidFill>
                  <a:schemeClr val="accent2"/>
                </a:solidFill>
                <a:latin typeface="Arial" panose="020B0604020202020204" pitchFamily="34" charset="0"/>
              </a:rPr>
              <a:t>	juicios </a:t>
            </a:r>
            <a:r>
              <a:rPr lang="es-CO" sz="1700" b="0" i="0" u="none" strike="noStrike" baseline="0" dirty="0">
                <a:solidFill>
                  <a:schemeClr val="accent2"/>
                </a:solidFill>
                <a:latin typeface="Arial" panose="020B0604020202020204" pitchFamily="34" charset="0"/>
              </a:rPr>
              <a:t>de valor.</a:t>
            </a:r>
          </a:p>
          <a:p>
            <a:pPr algn="l"/>
            <a:r>
              <a:rPr lang="es-ES" sz="1700" b="0" i="0" u="none" strike="noStrike" baseline="0" dirty="0">
                <a:solidFill>
                  <a:schemeClr val="accent2"/>
                </a:solidFill>
                <a:latin typeface="Arial" panose="020B0604020202020204" pitchFamily="34" charset="0"/>
              </a:rPr>
              <a:t>2. Facilita el procesamiento de datos, lo cual antecede la habilidad de clasificar y categorizar</a:t>
            </a:r>
          </a:p>
          <a:p>
            <a:pPr marL="36900" indent="0" algn="l">
              <a:buNone/>
            </a:pPr>
            <a:r>
              <a:rPr lang="es-CO" sz="1700" b="0" i="0" u="none" strike="noStrike" baseline="0" smtClean="0">
                <a:solidFill>
                  <a:schemeClr val="accent2"/>
                </a:solidFill>
                <a:latin typeface="Arial" panose="020B0604020202020204" pitchFamily="34" charset="0"/>
              </a:rPr>
              <a:t>	información</a:t>
            </a:r>
            <a:r>
              <a:rPr lang="es-CO" sz="1700" b="0" i="0" u="none" strike="noStrike" baseline="0" dirty="0">
                <a:solidFill>
                  <a:schemeClr val="accent2"/>
                </a:solidFill>
                <a:latin typeface="Arial" panose="020B0604020202020204" pitchFamily="34" charset="0"/>
              </a:rPr>
              <a:t>.</a:t>
            </a:r>
          </a:p>
          <a:p>
            <a:pPr algn="l"/>
            <a:r>
              <a:rPr lang="es-ES" sz="1700" b="0" i="0" u="none" strike="noStrike" baseline="0" dirty="0">
                <a:solidFill>
                  <a:schemeClr val="accent2"/>
                </a:solidFill>
                <a:latin typeface="Arial" panose="020B0604020202020204" pitchFamily="34" charset="0"/>
              </a:rPr>
              <a:t>3. Ayuda a organizar el pensamiento.</a:t>
            </a:r>
            <a:endParaRPr lang="es-CO" sz="1700" dirty="0">
              <a:solidFill>
                <a:schemeClr val="accent2"/>
              </a:solidFill>
            </a:endParaRPr>
          </a:p>
        </p:txBody>
      </p:sp>
      <p:pic>
        <p:nvPicPr>
          <p:cNvPr id="4" name="Imagen 3">
            <a:extLst>
              <a:ext uri="{FF2B5EF4-FFF2-40B4-BE49-F238E27FC236}">
                <a16:creationId xmlns:a16="http://schemas.microsoft.com/office/drawing/2014/main" xmlns="" id="{B51657D1-7FDF-430F-B8CB-34D15113417B}"/>
              </a:ext>
            </a:extLst>
          </p:cNvPr>
          <p:cNvPicPr>
            <a:picLocks noChangeAspect="1"/>
          </p:cNvPicPr>
          <p:nvPr/>
        </p:nvPicPr>
        <p:blipFill>
          <a:blip r:embed="rId2"/>
          <a:stretch>
            <a:fillRect/>
          </a:stretch>
        </p:blipFill>
        <p:spPr>
          <a:xfrm>
            <a:off x="6951306" y="1296955"/>
            <a:ext cx="5240694" cy="3685591"/>
          </a:xfrm>
          <a:prstGeom prst="rect">
            <a:avLst/>
          </a:prstGeom>
        </p:spPr>
      </p:pic>
    </p:spTree>
    <p:extLst>
      <p:ext uri="{BB962C8B-B14F-4D97-AF65-F5344CB8AC3E}">
        <p14:creationId xmlns:p14="http://schemas.microsoft.com/office/powerpoint/2010/main" val="18824373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1D343A-A463-40F9-A548-F833042EDB1A}"/>
              </a:ext>
            </a:extLst>
          </p:cNvPr>
          <p:cNvSpPr>
            <a:spLocks noGrp="1"/>
          </p:cNvSpPr>
          <p:nvPr>
            <p:ph type="title"/>
          </p:nvPr>
        </p:nvSpPr>
        <p:spPr/>
        <p:txBody>
          <a:bodyPr/>
          <a:lstStyle/>
          <a:p>
            <a:endParaRPr lang="es-CO" dirty="0"/>
          </a:p>
        </p:txBody>
      </p:sp>
      <p:pic>
        <p:nvPicPr>
          <p:cNvPr id="1026" name="Picture 2" descr="Muchas Gracias GIFs | Tenor">
            <a:extLst>
              <a:ext uri="{FF2B5EF4-FFF2-40B4-BE49-F238E27FC236}">
                <a16:creationId xmlns:a16="http://schemas.microsoft.com/office/drawing/2014/main" xmlns="" id="{813CA49F-AEC4-4A8B-88C8-7C3B6E9E3951}"/>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9346" y="1894114"/>
            <a:ext cx="7147249" cy="3713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722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TM04033929[[fn=Pizarra]]</Template>
  <TotalTime>122</TotalTime>
  <Words>838</Words>
  <Application>Microsoft Macintosh PowerPoint</Application>
  <PresentationFormat>Personalizado</PresentationFormat>
  <Paragraphs>83</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Pizarra</vt:lpstr>
      <vt:lpstr>ORGANIZADORES GRÁFICOS </vt:lpstr>
      <vt:lpstr>Tipos: Existen diferentes tipos de organizadores gráficos. Los que se utilizan con mayor frecuencia son: </vt:lpstr>
      <vt:lpstr>Mapa Conceptual</vt:lpstr>
      <vt:lpstr>Mapa Mental</vt:lpstr>
      <vt:lpstr>Presentación de PowerPoint</vt:lpstr>
      <vt:lpstr>Cuadro Sinóptico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Organizadores gráficos </dc:title>
  <dc:creator>beatriz elena rojas tovar</dc:creator>
  <cp:lastModifiedBy>Jackeline Pachón Orozco</cp:lastModifiedBy>
  <cp:revision>17</cp:revision>
  <dcterms:created xsi:type="dcterms:W3CDTF">2020-07-24T01:42:47Z</dcterms:created>
  <dcterms:modified xsi:type="dcterms:W3CDTF">2020-08-05T18:38:19Z</dcterms:modified>
</cp:coreProperties>
</file>