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8" r:id="rId11"/>
    <p:sldId id="269" r:id="rId12"/>
    <p:sldId id="267" r:id="rId13"/>
    <p:sldId id="273" r:id="rId14"/>
    <p:sldId id="287" r:id="rId15"/>
    <p:sldId id="290" r:id="rId16"/>
    <p:sldId id="288" r:id="rId17"/>
    <p:sldId id="289" r:id="rId18"/>
    <p:sldId id="280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C4"/>
    <a:srgbClr val="0066FF"/>
    <a:srgbClr val="FD4571"/>
    <a:srgbClr val="80D6CE"/>
    <a:srgbClr val="63CDC3"/>
    <a:srgbClr val="66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98" d="100"/>
          <a:sy n="98" d="100"/>
        </p:scale>
        <p:origin x="-4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1103D-4BDD-42BB-8118-CB7C2216B35B}" type="doc">
      <dgm:prSet loTypeId="urn:microsoft.com/office/officeart/2005/8/layout/chart3" loCatId="relationship" qsTypeId="urn:microsoft.com/office/officeart/2005/8/quickstyle/3d3" qsCatId="3D" csTypeId="urn:microsoft.com/office/officeart/2005/8/colors/colorful2" csCatId="colorful" phldr="1"/>
      <dgm:spPr/>
    </dgm:pt>
    <dgm:pt modelId="{AFE51F55-97BC-4C6D-A7BD-F28EB73D9BF2}">
      <dgm:prSet phldrT="[Texto]" custT="1"/>
      <dgm:spPr/>
      <dgm:t>
        <a:bodyPr/>
        <a:lstStyle/>
        <a:p>
          <a:r>
            <a:rPr lang="es-CO" sz="2800" dirty="0" smtClean="0"/>
            <a:t>Introducción</a:t>
          </a:r>
          <a:endParaRPr lang="es-CO" sz="2400" dirty="0"/>
        </a:p>
      </dgm:t>
    </dgm:pt>
    <dgm:pt modelId="{97E013D7-EE5B-485B-B1FD-430E4AEFA0EC}" type="parTrans" cxnId="{F9CC74BA-63D3-49AB-841A-E1A46C3BCD7E}">
      <dgm:prSet/>
      <dgm:spPr/>
      <dgm:t>
        <a:bodyPr/>
        <a:lstStyle/>
        <a:p>
          <a:endParaRPr lang="es-CO"/>
        </a:p>
      </dgm:t>
    </dgm:pt>
    <dgm:pt modelId="{77599D57-C963-4E5A-B13C-E194CFDDF5AF}" type="sibTrans" cxnId="{F9CC74BA-63D3-49AB-841A-E1A46C3BCD7E}">
      <dgm:prSet/>
      <dgm:spPr/>
      <dgm:t>
        <a:bodyPr/>
        <a:lstStyle/>
        <a:p>
          <a:endParaRPr lang="es-CO"/>
        </a:p>
      </dgm:t>
    </dgm:pt>
    <dgm:pt modelId="{AE3D164D-36CC-4A0E-BD86-BCF8936DE3DF}">
      <dgm:prSet phldrT="[Texto]"/>
      <dgm:spPr/>
      <dgm:t>
        <a:bodyPr/>
        <a:lstStyle/>
        <a:p>
          <a:r>
            <a:rPr lang="es-CO" dirty="0" smtClean="0"/>
            <a:t>Cuerpo Argumentativo</a:t>
          </a:r>
          <a:endParaRPr lang="es-CO" dirty="0"/>
        </a:p>
      </dgm:t>
    </dgm:pt>
    <dgm:pt modelId="{10B513A9-80BF-423A-98C7-CE656849C3CC}" type="parTrans" cxnId="{959A1777-3B93-4D80-BFB1-785BD81099B3}">
      <dgm:prSet/>
      <dgm:spPr/>
      <dgm:t>
        <a:bodyPr/>
        <a:lstStyle/>
        <a:p>
          <a:endParaRPr lang="es-CO"/>
        </a:p>
      </dgm:t>
    </dgm:pt>
    <dgm:pt modelId="{B3BD85AB-8259-4979-92CA-559A447EEBCA}" type="sibTrans" cxnId="{959A1777-3B93-4D80-BFB1-785BD81099B3}">
      <dgm:prSet/>
      <dgm:spPr/>
      <dgm:t>
        <a:bodyPr/>
        <a:lstStyle/>
        <a:p>
          <a:endParaRPr lang="es-CO"/>
        </a:p>
      </dgm:t>
    </dgm:pt>
    <dgm:pt modelId="{C9DF2316-3A0A-44BC-AE44-3E7E69105EEE}">
      <dgm:prSet custT="1"/>
      <dgm:spPr/>
      <dgm:t>
        <a:bodyPr/>
        <a:lstStyle/>
        <a:p>
          <a:r>
            <a:rPr lang="es-CO" sz="3600" dirty="0" smtClean="0"/>
            <a:t>Tesis</a:t>
          </a:r>
          <a:endParaRPr lang="es-CO" sz="2400" dirty="0"/>
        </a:p>
      </dgm:t>
    </dgm:pt>
    <dgm:pt modelId="{F37B8203-A2B6-4047-B77A-51C9090D7B4F}" type="parTrans" cxnId="{0F55B800-9A61-4C02-AE6F-D8079A9F57BE}">
      <dgm:prSet/>
      <dgm:spPr/>
      <dgm:t>
        <a:bodyPr/>
        <a:lstStyle/>
        <a:p>
          <a:endParaRPr lang="es-CO"/>
        </a:p>
      </dgm:t>
    </dgm:pt>
    <dgm:pt modelId="{06421676-CF27-42DC-9110-9405C3B1AF2B}" type="sibTrans" cxnId="{0F55B800-9A61-4C02-AE6F-D8079A9F57BE}">
      <dgm:prSet/>
      <dgm:spPr/>
      <dgm:t>
        <a:bodyPr/>
        <a:lstStyle/>
        <a:p>
          <a:endParaRPr lang="es-CO"/>
        </a:p>
      </dgm:t>
    </dgm:pt>
    <dgm:pt modelId="{3B89486C-2A16-4F38-B745-EC98F655FED3}">
      <dgm:prSet phldrT="[Texto]" custT="1"/>
      <dgm:spPr/>
      <dgm:t>
        <a:bodyPr/>
        <a:lstStyle/>
        <a:p>
          <a:r>
            <a:rPr lang="es-CO" sz="3200" b="0" dirty="0" smtClean="0"/>
            <a:t>Conclusión</a:t>
          </a:r>
          <a:endParaRPr lang="es-CO" sz="2400" b="0" dirty="0"/>
        </a:p>
      </dgm:t>
    </dgm:pt>
    <dgm:pt modelId="{E7B5419E-C7E5-46C1-82A6-975127A49629}" type="sibTrans" cxnId="{ADB4C6BF-E3D1-4EB5-9DBD-151607F30552}">
      <dgm:prSet/>
      <dgm:spPr/>
      <dgm:t>
        <a:bodyPr/>
        <a:lstStyle/>
        <a:p>
          <a:endParaRPr lang="es-CO"/>
        </a:p>
      </dgm:t>
    </dgm:pt>
    <dgm:pt modelId="{F8CD4E14-B870-4937-8FEF-BF034CF1A2D4}" type="parTrans" cxnId="{ADB4C6BF-E3D1-4EB5-9DBD-151607F30552}">
      <dgm:prSet/>
      <dgm:spPr/>
      <dgm:t>
        <a:bodyPr/>
        <a:lstStyle/>
        <a:p>
          <a:endParaRPr lang="es-CO"/>
        </a:p>
      </dgm:t>
    </dgm:pt>
    <dgm:pt modelId="{FC2589C3-7076-47BF-85A4-C5F24DF64DFC}" type="pres">
      <dgm:prSet presAssocID="{6C51103D-4BDD-42BB-8118-CB7C2216B35B}" presName="compositeShape" presStyleCnt="0">
        <dgm:presLayoutVars>
          <dgm:chMax val="7"/>
          <dgm:dir/>
          <dgm:resizeHandles val="exact"/>
        </dgm:presLayoutVars>
      </dgm:prSet>
      <dgm:spPr/>
    </dgm:pt>
    <dgm:pt modelId="{4B9EA6E0-FB76-4D95-B1FF-47BBE9737FEF}" type="pres">
      <dgm:prSet presAssocID="{6C51103D-4BDD-42BB-8118-CB7C2216B35B}" presName="wedge1" presStyleLbl="node1" presStyleIdx="0" presStyleCnt="4" custLinFactNeighborX="-3996" custLinFactNeighborY="4140"/>
      <dgm:spPr/>
      <dgm:t>
        <a:bodyPr/>
        <a:lstStyle/>
        <a:p>
          <a:endParaRPr lang="es-CO"/>
        </a:p>
      </dgm:t>
    </dgm:pt>
    <dgm:pt modelId="{8349C068-E0A6-431C-8DC5-2FCDF5614C5B}" type="pres">
      <dgm:prSet presAssocID="{6C51103D-4BDD-42BB-8118-CB7C2216B35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227774-84CE-4123-B353-9552C8F7D9A8}" type="pres">
      <dgm:prSet presAssocID="{6C51103D-4BDD-42BB-8118-CB7C2216B35B}" presName="wedge2" presStyleLbl="node1" presStyleIdx="1" presStyleCnt="4"/>
      <dgm:spPr/>
      <dgm:t>
        <a:bodyPr/>
        <a:lstStyle/>
        <a:p>
          <a:endParaRPr lang="es-CO"/>
        </a:p>
      </dgm:t>
    </dgm:pt>
    <dgm:pt modelId="{C1AEB5F5-C672-4352-99DB-A987841F036F}" type="pres">
      <dgm:prSet presAssocID="{6C51103D-4BDD-42BB-8118-CB7C2216B35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7BED5A-3137-4EB3-B2F2-8B99E2CDC705}" type="pres">
      <dgm:prSet presAssocID="{6C51103D-4BDD-42BB-8118-CB7C2216B35B}" presName="wedge3" presStyleLbl="node1" presStyleIdx="2" presStyleCnt="4"/>
      <dgm:spPr/>
      <dgm:t>
        <a:bodyPr/>
        <a:lstStyle/>
        <a:p>
          <a:endParaRPr lang="es-CO"/>
        </a:p>
      </dgm:t>
    </dgm:pt>
    <dgm:pt modelId="{2A56A6D3-8817-4818-BF00-DFAF9E06251B}" type="pres">
      <dgm:prSet presAssocID="{6C51103D-4BDD-42BB-8118-CB7C2216B35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8FC47D-9151-4E2A-8F3D-9F1DA38B6802}" type="pres">
      <dgm:prSet presAssocID="{6C51103D-4BDD-42BB-8118-CB7C2216B35B}" presName="wedge4" presStyleLbl="node1" presStyleIdx="3" presStyleCnt="4"/>
      <dgm:spPr/>
      <dgm:t>
        <a:bodyPr/>
        <a:lstStyle/>
        <a:p>
          <a:endParaRPr lang="es-CO"/>
        </a:p>
      </dgm:t>
    </dgm:pt>
    <dgm:pt modelId="{5117CCF0-4612-47D6-8673-72D31EC72FBC}" type="pres">
      <dgm:prSet presAssocID="{6C51103D-4BDD-42BB-8118-CB7C2216B35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855C579-1509-4200-8F90-AE7E773D76EB}" type="presOf" srcId="{C9DF2316-3A0A-44BC-AE44-3E7E69105EEE}" destId="{C1AEB5F5-C672-4352-99DB-A987841F036F}" srcOrd="1" destOrd="0" presId="urn:microsoft.com/office/officeart/2005/8/layout/chart3"/>
    <dgm:cxn modelId="{6A0217F6-D4E6-43B8-8446-B1D2C53B859C}" type="presOf" srcId="{C9DF2316-3A0A-44BC-AE44-3E7E69105EEE}" destId="{04227774-84CE-4123-B353-9552C8F7D9A8}" srcOrd="0" destOrd="0" presId="urn:microsoft.com/office/officeart/2005/8/layout/chart3"/>
    <dgm:cxn modelId="{D64CCE3F-314E-490E-9CC8-A911D3DB43EF}" type="presOf" srcId="{3B89486C-2A16-4F38-B745-EC98F655FED3}" destId="{5117CCF0-4612-47D6-8673-72D31EC72FBC}" srcOrd="1" destOrd="0" presId="urn:microsoft.com/office/officeart/2005/8/layout/chart3"/>
    <dgm:cxn modelId="{959A1777-3B93-4D80-BFB1-785BD81099B3}" srcId="{6C51103D-4BDD-42BB-8118-CB7C2216B35B}" destId="{AE3D164D-36CC-4A0E-BD86-BCF8936DE3DF}" srcOrd="2" destOrd="0" parTransId="{10B513A9-80BF-423A-98C7-CE656849C3CC}" sibTransId="{B3BD85AB-8259-4979-92CA-559A447EEBCA}"/>
    <dgm:cxn modelId="{36F2ABF9-ECB4-4D44-A299-DBEA8AD8B512}" type="presOf" srcId="{AE3D164D-36CC-4A0E-BD86-BCF8936DE3DF}" destId="{2A56A6D3-8817-4818-BF00-DFAF9E06251B}" srcOrd="1" destOrd="0" presId="urn:microsoft.com/office/officeart/2005/8/layout/chart3"/>
    <dgm:cxn modelId="{B1A29837-4FAC-42D9-80F1-C08680597EB8}" type="presOf" srcId="{AFE51F55-97BC-4C6D-A7BD-F28EB73D9BF2}" destId="{8349C068-E0A6-431C-8DC5-2FCDF5614C5B}" srcOrd="1" destOrd="0" presId="urn:microsoft.com/office/officeart/2005/8/layout/chart3"/>
    <dgm:cxn modelId="{1828942B-45D9-4DF1-B04A-CC2D733B4943}" type="presOf" srcId="{6C51103D-4BDD-42BB-8118-CB7C2216B35B}" destId="{FC2589C3-7076-47BF-85A4-C5F24DF64DFC}" srcOrd="0" destOrd="0" presId="urn:microsoft.com/office/officeart/2005/8/layout/chart3"/>
    <dgm:cxn modelId="{6C0BE7BB-17C0-42DF-86AF-B6C547D254F7}" type="presOf" srcId="{AE3D164D-36CC-4A0E-BD86-BCF8936DE3DF}" destId="{637BED5A-3137-4EB3-B2F2-8B99E2CDC705}" srcOrd="0" destOrd="0" presId="urn:microsoft.com/office/officeart/2005/8/layout/chart3"/>
    <dgm:cxn modelId="{0F55B800-9A61-4C02-AE6F-D8079A9F57BE}" srcId="{6C51103D-4BDD-42BB-8118-CB7C2216B35B}" destId="{C9DF2316-3A0A-44BC-AE44-3E7E69105EEE}" srcOrd="1" destOrd="0" parTransId="{F37B8203-A2B6-4047-B77A-51C9090D7B4F}" sibTransId="{06421676-CF27-42DC-9110-9405C3B1AF2B}"/>
    <dgm:cxn modelId="{F9CC74BA-63D3-49AB-841A-E1A46C3BCD7E}" srcId="{6C51103D-4BDD-42BB-8118-CB7C2216B35B}" destId="{AFE51F55-97BC-4C6D-A7BD-F28EB73D9BF2}" srcOrd="0" destOrd="0" parTransId="{97E013D7-EE5B-485B-B1FD-430E4AEFA0EC}" sibTransId="{77599D57-C963-4E5A-B13C-E194CFDDF5AF}"/>
    <dgm:cxn modelId="{8D914096-5BD5-4B36-937C-840470DFC484}" type="presOf" srcId="{3B89486C-2A16-4F38-B745-EC98F655FED3}" destId="{A08FC47D-9151-4E2A-8F3D-9F1DA38B6802}" srcOrd="0" destOrd="0" presId="urn:microsoft.com/office/officeart/2005/8/layout/chart3"/>
    <dgm:cxn modelId="{ADB4C6BF-E3D1-4EB5-9DBD-151607F30552}" srcId="{6C51103D-4BDD-42BB-8118-CB7C2216B35B}" destId="{3B89486C-2A16-4F38-B745-EC98F655FED3}" srcOrd="3" destOrd="0" parTransId="{F8CD4E14-B870-4937-8FEF-BF034CF1A2D4}" sibTransId="{E7B5419E-C7E5-46C1-82A6-975127A49629}"/>
    <dgm:cxn modelId="{8F9DB306-1440-4F77-93F0-7C9C87503D8D}" type="presOf" srcId="{AFE51F55-97BC-4C6D-A7BD-F28EB73D9BF2}" destId="{4B9EA6E0-FB76-4D95-B1FF-47BBE9737FEF}" srcOrd="0" destOrd="0" presId="urn:microsoft.com/office/officeart/2005/8/layout/chart3"/>
    <dgm:cxn modelId="{ACC41181-DB72-42DA-9691-05D606E23537}" type="presParOf" srcId="{FC2589C3-7076-47BF-85A4-C5F24DF64DFC}" destId="{4B9EA6E0-FB76-4D95-B1FF-47BBE9737FEF}" srcOrd="0" destOrd="0" presId="urn:microsoft.com/office/officeart/2005/8/layout/chart3"/>
    <dgm:cxn modelId="{155FE6DD-AA6C-4C59-942C-837955558A38}" type="presParOf" srcId="{FC2589C3-7076-47BF-85A4-C5F24DF64DFC}" destId="{8349C068-E0A6-431C-8DC5-2FCDF5614C5B}" srcOrd="1" destOrd="0" presId="urn:microsoft.com/office/officeart/2005/8/layout/chart3"/>
    <dgm:cxn modelId="{22DA2374-05D8-4EEC-A521-4060BED958E4}" type="presParOf" srcId="{FC2589C3-7076-47BF-85A4-C5F24DF64DFC}" destId="{04227774-84CE-4123-B353-9552C8F7D9A8}" srcOrd="2" destOrd="0" presId="urn:microsoft.com/office/officeart/2005/8/layout/chart3"/>
    <dgm:cxn modelId="{D3B4A220-AB31-4A77-A247-6EABDB29E33F}" type="presParOf" srcId="{FC2589C3-7076-47BF-85A4-C5F24DF64DFC}" destId="{C1AEB5F5-C672-4352-99DB-A987841F036F}" srcOrd="3" destOrd="0" presId="urn:microsoft.com/office/officeart/2005/8/layout/chart3"/>
    <dgm:cxn modelId="{D8FE9162-F8B5-4EC5-A8CB-5F0526BF75B9}" type="presParOf" srcId="{FC2589C3-7076-47BF-85A4-C5F24DF64DFC}" destId="{637BED5A-3137-4EB3-B2F2-8B99E2CDC705}" srcOrd="4" destOrd="0" presId="urn:microsoft.com/office/officeart/2005/8/layout/chart3"/>
    <dgm:cxn modelId="{BB71E305-2493-499F-B98E-93EA1EEEFC9E}" type="presParOf" srcId="{FC2589C3-7076-47BF-85A4-C5F24DF64DFC}" destId="{2A56A6D3-8817-4818-BF00-DFAF9E06251B}" srcOrd="5" destOrd="0" presId="urn:microsoft.com/office/officeart/2005/8/layout/chart3"/>
    <dgm:cxn modelId="{A02BB0A7-6790-4823-9DC8-1E3CEB315FA9}" type="presParOf" srcId="{FC2589C3-7076-47BF-85A4-C5F24DF64DFC}" destId="{A08FC47D-9151-4E2A-8F3D-9F1DA38B6802}" srcOrd="6" destOrd="0" presId="urn:microsoft.com/office/officeart/2005/8/layout/chart3"/>
    <dgm:cxn modelId="{3BDC5464-057B-45EA-B5BB-347AAF0D0887}" type="presParOf" srcId="{FC2589C3-7076-47BF-85A4-C5F24DF64DFC}" destId="{5117CCF0-4612-47D6-8673-72D31EC72FBC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EA6E0-FB76-4D95-B1FF-47BBE9737FEF}">
      <dsp:nvSpPr>
        <dsp:cNvPr id="0" name=""/>
        <dsp:cNvSpPr/>
      </dsp:nvSpPr>
      <dsp:spPr>
        <a:xfrm>
          <a:off x="2998758" y="599693"/>
          <a:ext cx="5189153" cy="5189153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Introducción</a:t>
          </a:r>
          <a:endParaRPr lang="es-CO" sz="2400" kern="1200" dirty="0"/>
        </a:p>
      </dsp:txBody>
      <dsp:txXfrm>
        <a:off x="5652640" y="1559686"/>
        <a:ext cx="1915044" cy="1544390"/>
      </dsp:txXfrm>
    </dsp:sp>
    <dsp:sp modelId="{04227774-84CE-4123-B353-9552C8F7D9A8}">
      <dsp:nvSpPr>
        <dsp:cNvPr id="0" name=""/>
        <dsp:cNvSpPr/>
      </dsp:nvSpPr>
      <dsp:spPr>
        <a:xfrm>
          <a:off x="2987431" y="603548"/>
          <a:ext cx="5189153" cy="5189153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/>
            <a:t>Tesis</a:t>
          </a:r>
          <a:endParaRPr lang="es-CO" sz="2400" kern="1200" dirty="0"/>
        </a:p>
      </dsp:txBody>
      <dsp:txXfrm>
        <a:off x="5674672" y="3290788"/>
        <a:ext cx="1915044" cy="1544390"/>
      </dsp:txXfrm>
    </dsp:sp>
    <dsp:sp modelId="{637BED5A-3137-4EB3-B2F2-8B99E2CDC705}">
      <dsp:nvSpPr>
        <dsp:cNvPr id="0" name=""/>
        <dsp:cNvSpPr/>
      </dsp:nvSpPr>
      <dsp:spPr>
        <a:xfrm>
          <a:off x="2987431" y="603548"/>
          <a:ext cx="5189153" cy="5189153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Cuerpo Argumentativo</a:t>
          </a:r>
          <a:endParaRPr lang="es-CO" sz="2400" kern="1200" dirty="0"/>
        </a:p>
      </dsp:txBody>
      <dsp:txXfrm>
        <a:off x="3574300" y="3290788"/>
        <a:ext cx="1915044" cy="1544390"/>
      </dsp:txXfrm>
    </dsp:sp>
    <dsp:sp modelId="{A08FC47D-9151-4E2A-8F3D-9F1DA38B6802}">
      <dsp:nvSpPr>
        <dsp:cNvPr id="0" name=""/>
        <dsp:cNvSpPr/>
      </dsp:nvSpPr>
      <dsp:spPr>
        <a:xfrm>
          <a:off x="2987431" y="603548"/>
          <a:ext cx="5189153" cy="5189153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0" kern="1200" dirty="0" smtClean="0"/>
            <a:t>Conclusión</a:t>
          </a:r>
          <a:endParaRPr lang="es-CO" sz="2400" b="0" kern="1200" dirty="0"/>
        </a:p>
      </dsp:txBody>
      <dsp:txXfrm>
        <a:off x="3574300" y="1561070"/>
        <a:ext cx="1915044" cy="154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9F150-51F2-49F1-B334-EDC72C984ED2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7CAB5-72C9-4E41-962A-2541EC922D7C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24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1E7C4-DA9B-4AA1-9844-5A424CA2547C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A50B2-FF28-4BE9-84F8-FCCAC7C810C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1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contraargumento </a:t>
            </a:r>
            <a:r>
              <a:rPr lang="es-CO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 utilizar para refutar una objeción a una premisa, una afirmación principal o un lema. </a:t>
            </a:r>
            <a:r>
              <a:rPr lang="es-CO" dirty="0" smtClean="0">
                <a:solidFill>
                  <a:schemeClr val="tx1"/>
                </a:solidFill>
              </a:rPr>
              <a:t>Argumento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que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se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emplea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para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oponerlo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a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otro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>
                <a:solidFill>
                  <a:schemeClr val="tx1"/>
                </a:solidFill>
              </a:rPr>
              <a:t>anterior.</a:t>
            </a:r>
            <a:endParaRPr lang="es-CO" u="none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50B2-FF28-4BE9-84F8-FCCAC7C810C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55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69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39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0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13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421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75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48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01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388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27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14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5D91-3794-4E22-94F8-C42694DE13C9}" type="datetimeFigureOut">
              <a:rPr lang="es-CO" smtClean="0"/>
              <a:t>19/03/20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EB35-6FF8-4D87-9E99-EBE02EBB639E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2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9903" y="268014"/>
            <a:ext cx="11193518" cy="1980707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Curlz MT" panose="04040404050702020202" pitchFamily="82" charset="0"/>
              </a:rPr>
              <a:t>TEXTO ARGUMENTATIVO</a:t>
            </a:r>
            <a:endParaRPr lang="es-CO" sz="6600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Curlz MT" panose="040404040507020202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81655" y="3712396"/>
            <a:ext cx="9144000" cy="2688403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Nuestra 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mente no obtiene libertad verdadera adquiriendo materiales de</a:t>
            </a:r>
          </a:p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conocimiento ni poseyendo las ideas ajenas, sino formando sus propios criterios</a:t>
            </a:r>
          </a:p>
          <a:p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de juicio y produciendo sus propios pensamientos” Rabindranath </a:t>
            </a:r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Tagore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0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80646"/>
            <a:ext cx="10515600" cy="6002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b="1" dirty="0" smtClean="0"/>
              <a:t>Racional (Conocimiento general)</a:t>
            </a:r>
          </a:p>
          <a:p>
            <a:pPr marL="0" indent="0">
              <a:buNone/>
            </a:pPr>
            <a:r>
              <a:rPr lang="es-CO" dirty="0" smtClean="0"/>
              <a:t>Se defiende una idea que es ampliamente aceptada por nuestra sociedad (suponiendo con esto que la mayoría no se equivoca lo que lleva en muchos casos a formular lo que llamamos tópicos) o saberes que la sociedad ha admitido como válidos (presuposiciones.) </a:t>
            </a:r>
            <a:r>
              <a:rPr lang="es-CO" dirty="0"/>
              <a:t>Existen tres formas de argumentación racional: </a:t>
            </a: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- La </a:t>
            </a:r>
            <a:r>
              <a:rPr lang="es-CO" dirty="0"/>
              <a:t>argumentación lógica: se basa en las relaciones de causa-efecto. El argumento lógico por excelencia es el llamado silogismo, basado en la relación entre unas premisas y una conclusión, de modo que la aceptación de las premisas conduce a la aceptación de la conclusión. </a:t>
            </a:r>
            <a:r>
              <a:rPr lang="es-CO" dirty="0">
                <a:solidFill>
                  <a:srgbClr val="FF0000"/>
                </a:solidFill>
              </a:rPr>
              <a:t>Ejemplo</a:t>
            </a:r>
            <a:r>
              <a:rPr lang="es-CO" dirty="0"/>
              <a:t>: para trabajar en esa ONG, hay que saber creole (premisa A) y tú no sabes creole (premisa B); así que no esperes que te admitan (conclusión). 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0553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13692"/>
            <a:ext cx="10515600" cy="5063271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- La argumentación por el ejemplo: presenta un caso como prueba de la validez de la tesis. </a:t>
            </a:r>
            <a:r>
              <a:rPr lang="es-CO" dirty="0" smtClean="0">
                <a:solidFill>
                  <a:srgbClr val="FF0000"/>
                </a:solidFill>
              </a:rPr>
              <a:t>Ejemplo</a:t>
            </a:r>
            <a:r>
              <a:rPr lang="es-CO" dirty="0" smtClean="0"/>
              <a:t>: este producto es irrompible: si lo deja caer, ni pierde su forma, ni deja de funcionar. 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- La argumentación por analogía: relaciona lo que se quiere demostrar con una realidad distinta pero semejante. </a:t>
            </a:r>
            <a:r>
              <a:rPr lang="es-CO" dirty="0" smtClean="0">
                <a:solidFill>
                  <a:srgbClr val="FF0000"/>
                </a:solidFill>
              </a:rPr>
              <a:t>Ejemplo</a:t>
            </a:r>
            <a:r>
              <a:rPr lang="es-CO" dirty="0" smtClean="0"/>
              <a:t>: si la mujer quiere preservar su libertad, debe ejercitarla. La libertad sin uso es como un arma abandonada: se oxida.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09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354" y="773722"/>
            <a:ext cx="10515600" cy="58498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b="1" dirty="0" smtClean="0"/>
              <a:t>Afectivo – emotivo</a:t>
            </a:r>
          </a:p>
          <a:p>
            <a:pPr marL="0" indent="0">
              <a:buNone/>
            </a:pPr>
            <a:r>
              <a:rPr lang="es-CO" dirty="0" smtClean="0"/>
              <a:t>El </a:t>
            </a:r>
            <a:r>
              <a:rPr lang="es-CO" dirty="0"/>
              <a:t>emisor hace uso de recursos con los </a:t>
            </a:r>
            <a:r>
              <a:rPr lang="es-CO" dirty="0" smtClean="0"/>
              <a:t>que intenta </a:t>
            </a:r>
            <a:r>
              <a:rPr lang="es-CO" dirty="0"/>
              <a:t>conmover al receptor </a:t>
            </a:r>
            <a:r>
              <a:rPr lang="es-CO" dirty="0" smtClean="0"/>
              <a:t>introduciendo efectos </a:t>
            </a:r>
            <a:r>
              <a:rPr lang="es-CO" dirty="0"/>
              <a:t>de tipo sentimental que </a:t>
            </a:r>
            <a:r>
              <a:rPr lang="es-CO" dirty="0" smtClean="0"/>
              <a:t>provoquen compasión</a:t>
            </a:r>
            <a:r>
              <a:rPr lang="es-CO" dirty="0"/>
              <a:t>, benevolencia...</a:t>
            </a: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84" y="3074375"/>
            <a:ext cx="5502339" cy="31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4. Conclusión</a:t>
            </a:r>
            <a:endParaRPr lang="es-CO" b="1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/>
              <a:t>Parte </a:t>
            </a:r>
            <a:r>
              <a:rPr lang="es-CO" b="1" dirty="0"/>
              <a:t>final </a:t>
            </a:r>
            <a:r>
              <a:rPr lang="es-CO" dirty="0" smtClean="0"/>
              <a:t>en la </a:t>
            </a:r>
            <a:r>
              <a:rPr lang="es-CO" dirty="0"/>
              <a:t>que </a:t>
            </a:r>
            <a:r>
              <a:rPr lang="es-CO" dirty="0" smtClean="0"/>
              <a:t>se recuerda los </a:t>
            </a:r>
            <a:r>
              <a:rPr lang="es-CO" dirty="0"/>
              <a:t>puntos </a:t>
            </a:r>
            <a:r>
              <a:rPr lang="es-CO" dirty="0" smtClean="0"/>
              <a:t>más importantes de nuestra argumentación de forma </a:t>
            </a:r>
            <a:r>
              <a:rPr lang="es-CO" dirty="0"/>
              <a:t>resumida </a:t>
            </a:r>
            <a:r>
              <a:rPr lang="es-CO" dirty="0" smtClean="0"/>
              <a:t>y ordenada, </a:t>
            </a:r>
            <a:r>
              <a:rPr lang="es-CO" dirty="0"/>
              <a:t>para </a:t>
            </a:r>
            <a:r>
              <a:rPr lang="es-CO" dirty="0" smtClean="0"/>
              <a:t>que los </a:t>
            </a:r>
            <a:r>
              <a:rPr lang="es-CO" dirty="0"/>
              <a:t>recuerde </a:t>
            </a:r>
            <a:r>
              <a:rPr lang="es-CO" dirty="0" smtClean="0"/>
              <a:t>el receptor </a:t>
            </a:r>
            <a:r>
              <a:rPr lang="es-CO" dirty="0"/>
              <a:t>y de </a:t>
            </a:r>
            <a:r>
              <a:rPr lang="es-CO" dirty="0" smtClean="0"/>
              <a:t>ese modo se consiga convencerlo</a:t>
            </a:r>
            <a:r>
              <a:rPr lang="es-CO" dirty="0"/>
              <a:t>.</a:t>
            </a:r>
          </a:p>
        </p:txBody>
      </p:sp>
      <p:pic>
        <p:nvPicPr>
          <p:cNvPr id="1026" name="Picture 2" descr="Resultado de imagen para escrito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82" y="2228588"/>
            <a:ext cx="4447268" cy="444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9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3600" dirty="0" smtClean="0"/>
              <a:t>Estructura del texto</a:t>
            </a:r>
          </a:p>
          <a:p>
            <a:endParaRPr lang="es-CO" sz="3600" dirty="0"/>
          </a:p>
          <a:p>
            <a:r>
              <a:rPr lang="es-CO" sz="3600" dirty="0" smtClean="0"/>
              <a:t>Introducción.</a:t>
            </a:r>
          </a:p>
          <a:p>
            <a:r>
              <a:rPr lang="es-CO" sz="3600" dirty="0" smtClean="0"/>
              <a:t>Tesis.</a:t>
            </a:r>
          </a:p>
          <a:p>
            <a:r>
              <a:rPr lang="es-CO" sz="3600" dirty="0" smtClean="0"/>
              <a:t>Cuerpo Argumentativo</a:t>
            </a:r>
          </a:p>
          <a:p>
            <a:r>
              <a:rPr lang="es-CO" sz="3600" dirty="0" smtClean="0"/>
              <a:t>Conclusión.</a:t>
            </a:r>
            <a:endParaRPr lang="es-CO" sz="36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4672" y="277586"/>
            <a:ext cx="10515600" cy="1325563"/>
          </a:xfrm>
        </p:spPr>
        <p:txBody>
          <a:bodyPr/>
          <a:lstStyle/>
          <a:p>
            <a:r>
              <a:rPr lang="es-CO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Procedimientos Organizativos</a:t>
            </a:r>
            <a:endParaRPr lang="es-CO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877" y="1603149"/>
            <a:ext cx="8343866" cy="452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7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1" y="365125"/>
            <a:ext cx="10751553" cy="60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4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642" y="1825625"/>
            <a:ext cx="11195958" cy="4820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dirty="0" smtClean="0"/>
              <a:t>1. Determinar </a:t>
            </a:r>
            <a:r>
              <a:rPr lang="es-CO" dirty="0"/>
              <a:t>claramente cuál es la tesis del texto.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2. Definir </a:t>
            </a:r>
            <a:r>
              <a:rPr lang="es-CO" dirty="0"/>
              <a:t>el receptor a quien va dirigido el texto.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3. Cualquier </a:t>
            </a:r>
            <a:r>
              <a:rPr lang="es-CO" dirty="0"/>
              <a:t>afirmación ha de estar sustentada por una serie de argumentos, por lo que habrá que buscar todos los argumentos posibles a favor de la tesis.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4. Tener </a:t>
            </a:r>
            <a:r>
              <a:rPr lang="es-CO" dirty="0"/>
              <a:t>en consideración las opiniones, creencias y valores del destinatario para elegir aquellos argumentos que mejor puedan convencerle y desestimar los restantes.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5. Deben </a:t>
            </a:r>
            <a:r>
              <a:rPr lang="es-CO" dirty="0"/>
              <a:t>preverse las posibles objeciones del adversario a dichos argumentos.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2642" y="283482"/>
            <a:ext cx="10891157" cy="1325563"/>
          </a:xfrm>
        </p:spPr>
        <p:txBody>
          <a:bodyPr/>
          <a:lstStyle/>
          <a:p>
            <a:pPr algn="ctr"/>
            <a:r>
              <a:rPr lang="es-CO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urlz MT" panose="04040404050702020202" pitchFamily="82" charset="0"/>
              </a:rPr>
              <a:t>ELABORACIÓN DE TEXTOS ARGUMENTATIVOS : ESCRITURA PROCESO</a:t>
            </a:r>
            <a:endParaRPr lang="es-CO" b="1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7586"/>
            <a:ext cx="10515600" cy="6237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6. Una </a:t>
            </a:r>
            <a:r>
              <a:rPr lang="es-CO" dirty="0"/>
              <a:t>buena introducción contribuye a captar la aprobación del auditorio.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7. El </a:t>
            </a:r>
            <a:r>
              <a:rPr lang="es-CO" dirty="0"/>
              <a:t>orden de los argumentos es un factor esencial. En beneficio del mismo, se evitarán las divagaciones, que podrían entorpecer la comprensión. Los argumentos más sólidos se deben incluir al final.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8. La </a:t>
            </a:r>
            <a:r>
              <a:rPr lang="es-CO" dirty="0"/>
              <a:t>conclusión debe tener fuerza e interés para ganar la complacencia del auditorio.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9. Emplear </a:t>
            </a:r>
            <a:r>
              <a:rPr lang="es-CO" dirty="0"/>
              <a:t>la lengua de forma adecuada, concisa y clara, sin renunciar a la ayuda que pueden proporcionar los recursos literarios.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10. Si </a:t>
            </a:r>
            <a:r>
              <a:rPr lang="es-CO" dirty="0"/>
              <a:t>la exposición es oral, conviene memorizar de modo general el texto para producir una buena impresión de seguridad en los oyentes.</a:t>
            </a:r>
          </a:p>
        </p:txBody>
      </p:sp>
    </p:spTree>
    <p:extLst>
      <p:ext uri="{BB962C8B-B14F-4D97-AF65-F5344CB8AC3E}">
        <p14:creationId xmlns:p14="http://schemas.microsoft.com/office/powerpoint/2010/main" val="228624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8000" dirty="0" smtClean="0">
                <a:latin typeface="Algerian" panose="04020705040A02060702" pitchFamily="82" charset="0"/>
              </a:rPr>
              <a:t>GRACIAS </a:t>
            </a:r>
          </a:p>
          <a:p>
            <a:pPr marL="0" indent="0" algn="ctr">
              <a:buNone/>
            </a:pPr>
            <a:r>
              <a:rPr lang="es-CO" sz="8000" dirty="0" smtClean="0">
                <a:latin typeface="Algerian" panose="04020705040A02060702" pitchFamily="82" charset="0"/>
              </a:rPr>
              <a:t>POR SU </a:t>
            </a:r>
          </a:p>
          <a:p>
            <a:pPr marL="0" indent="0" algn="ctr">
              <a:buNone/>
            </a:pPr>
            <a:r>
              <a:rPr lang="es-CO" sz="8000" dirty="0" smtClean="0">
                <a:latin typeface="Algerian" panose="04020705040A02060702" pitchFamily="82" charset="0"/>
              </a:rPr>
              <a:t>ATENCIÓN</a:t>
            </a:r>
          </a:p>
        </p:txBody>
      </p:sp>
    </p:spTree>
    <p:extLst>
      <p:ext uri="{BB962C8B-B14F-4D97-AF65-F5344CB8AC3E}">
        <p14:creationId xmlns:p14="http://schemas.microsoft.com/office/powerpoint/2010/main" val="68994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/>
          <a:stretch/>
        </p:blipFill>
        <p:spPr>
          <a:xfrm>
            <a:off x="-126123" y="-1"/>
            <a:ext cx="12403616" cy="6858001"/>
          </a:xfrm>
        </p:spPr>
      </p:pic>
    </p:spTree>
    <p:extLst>
      <p:ext uri="{BB962C8B-B14F-4D97-AF65-F5344CB8AC3E}">
        <p14:creationId xmlns:p14="http://schemas.microsoft.com/office/powerpoint/2010/main" val="121711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48" y="254766"/>
            <a:ext cx="10515600" cy="1325563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urlz MT" panose="04040404050702020202" pitchFamily="82" charset="0"/>
              </a:rPr>
              <a:t>ESTRUCTURA </a:t>
            </a:r>
            <a:endParaRPr lang="es-CO" sz="54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urlz MT" panose="04040404050702020202" pitchFamily="8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8869307"/>
              </p:ext>
            </p:extLst>
          </p:nvPr>
        </p:nvGraphicFramePr>
        <p:xfrm>
          <a:off x="404648" y="680436"/>
          <a:ext cx="11382703" cy="617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60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1. Introducción</a:t>
            </a:r>
            <a:endParaRPr lang="es-CO" b="1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4000" dirty="0" smtClean="0"/>
              <a:t>Crea en el lector una actitud favorable a la lectura del texto </a:t>
            </a:r>
          </a:p>
          <a:p>
            <a:endParaRPr lang="es-CO" sz="4000" dirty="0"/>
          </a:p>
        </p:txBody>
      </p:sp>
      <p:pic>
        <p:nvPicPr>
          <p:cNvPr id="1026" name="Picture 2" descr="Resultado de imagen para introdu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3264118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9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40" y="4587849"/>
            <a:ext cx="3133553" cy="20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249" y="440778"/>
            <a:ext cx="10515600" cy="1325563"/>
          </a:xfrm>
        </p:spPr>
        <p:txBody>
          <a:bodyPr>
            <a:normAutofit/>
          </a:bodyPr>
          <a:lstStyle/>
          <a:p>
            <a:r>
              <a:rPr lang="es-CO" sz="4800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2. Tesis </a:t>
            </a:r>
            <a:endParaRPr lang="es-CO" sz="4800" b="1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5235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CO" sz="3200" dirty="0" smtClean="0"/>
              <a:t>Idea que se pretende rebatir o defender.</a:t>
            </a:r>
          </a:p>
          <a:p>
            <a:endParaRPr lang="es-CO" sz="3200" dirty="0"/>
          </a:p>
          <a:p>
            <a:pPr marL="0" indent="0">
              <a:buNone/>
            </a:pPr>
            <a:r>
              <a:rPr lang="es-CO" sz="3200" dirty="0" smtClean="0"/>
              <a:t>Recomendación:</a:t>
            </a:r>
          </a:p>
          <a:p>
            <a:pPr>
              <a:buFontTx/>
              <a:buChar char="-"/>
            </a:pPr>
            <a:r>
              <a:rPr lang="es-CO" sz="3200" dirty="0" smtClean="0"/>
              <a:t>Se debe formular de forma afirmativa evitando palabras de cliché, metáforas…</a:t>
            </a:r>
          </a:p>
          <a:p>
            <a:pPr>
              <a:buFontTx/>
              <a:buChar char="-"/>
            </a:pPr>
            <a:r>
              <a:rPr lang="es-CO" sz="3200" dirty="0" smtClean="0"/>
              <a:t>Ceñirse al tema, es decir; tener un alcance limitado.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42847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3. Cuerpo Argumentativo</a:t>
            </a:r>
            <a:endParaRPr lang="es-CO" b="1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037" y="1690688"/>
            <a:ext cx="10911680" cy="5167312"/>
          </a:xfrm>
        </p:spPr>
        <p:txBody>
          <a:bodyPr>
            <a:noAutofit/>
          </a:bodyPr>
          <a:lstStyle/>
          <a:p>
            <a:r>
              <a:rPr lang="es-CO" sz="3200" dirty="0" smtClean="0"/>
              <a:t>Razones que apoyan o refutan la tesis.(ESTUDIAR TIPOS DE ARGUMENTOS)</a:t>
            </a:r>
          </a:p>
          <a:p>
            <a:pPr marL="0" indent="0">
              <a:buNone/>
            </a:pPr>
            <a:r>
              <a:rPr lang="es-CO" sz="3200" dirty="0" smtClean="0"/>
              <a:t>RECOMENDACIONES</a:t>
            </a:r>
            <a:r>
              <a:rPr lang="es-CO" sz="3200" dirty="0" smtClean="0"/>
              <a:t>:</a:t>
            </a:r>
          </a:p>
          <a:p>
            <a:pPr marL="0" indent="0">
              <a:buNone/>
            </a:pPr>
            <a:r>
              <a:rPr lang="es-CO" sz="3200" dirty="0" smtClean="0"/>
              <a:t>- Es </a:t>
            </a:r>
            <a:r>
              <a:rPr lang="es-CO" sz="3200" dirty="0"/>
              <a:t>importante elegir bien </a:t>
            </a:r>
            <a:r>
              <a:rPr lang="es-CO" sz="3200" dirty="0" smtClean="0"/>
              <a:t>los argumentos, puesto que un argumento </a:t>
            </a:r>
            <a:r>
              <a:rPr lang="es-CO" sz="3200" dirty="0"/>
              <a:t>mal </a:t>
            </a:r>
            <a:r>
              <a:rPr lang="es-CO" sz="3200" dirty="0" smtClean="0"/>
              <a:t>formulado invalida </a:t>
            </a:r>
            <a:r>
              <a:rPr lang="es-CO" sz="3200" dirty="0"/>
              <a:t>la </a:t>
            </a:r>
            <a:r>
              <a:rPr lang="es-CO" sz="3200" dirty="0" smtClean="0"/>
              <a:t> tesis</a:t>
            </a:r>
            <a:r>
              <a:rPr lang="es-CO" sz="3200" dirty="0"/>
              <a:t>.</a:t>
            </a:r>
          </a:p>
          <a:p>
            <a:pPr marL="0" indent="0">
              <a:buNone/>
            </a:pPr>
            <a:r>
              <a:rPr lang="es-CO" sz="3200" dirty="0" smtClean="0"/>
              <a:t>- Se debe graduar por orden </a:t>
            </a:r>
            <a:r>
              <a:rPr lang="es-CO" sz="3200" dirty="0"/>
              <a:t>de importancia y </a:t>
            </a:r>
            <a:r>
              <a:rPr lang="es-CO" sz="3200" dirty="0" smtClean="0"/>
              <a:t>no olvidar </a:t>
            </a:r>
            <a:r>
              <a:rPr lang="es-CO" sz="3200" dirty="0"/>
              <a:t>poner </a:t>
            </a:r>
            <a:r>
              <a:rPr lang="es-CO" sz="3200" dirty="0" smtClean="0"/>
              <a:t>ejemplos adecuados</a:t>
            </a:r>
            <a:r>
              <a:rPr lang="es-CO" sz="3200" dirty="0"/>
              <a:t>.</a:t>
            </a:r>
          </a:p>
          <a:p>
            <a:pPr marL="0" indent="0">
              <a:buNone/>
            </a:pPr>
            <a:r>
              <a:rPr lang="es-CO" sz="3200" dirty="0" smtClean="0"/>
              <a:t>- No olvidar </a:t>
            </a:r>
            <a:r>
              <a:rPr lang="es-CO" sz="3200" dirty="0"/>
              <a:t>los </a:t>
            </a:r>
            <a:r>
              <a:rPr lang="es-CO" sz="3200" dirty="0" smtClean="0"/>
              <a:t>contraargumentos que </a:t>
            </a:r>
            <a:r>
              <a:rPr lang="es-CO" sz="3200" dirty="0"/>
              <a:t>se pueden oponer </a:t>
            </a:r>
            <a:r>
              <a:rPr lang="es-CO" sz="3200" dirty="0" smtClean="0"/>
              <a:t>a nuestro </a:t>
            </a:r>
            <a:r>
              <a:rPr lang="es-CO" sz="3200" dirty="0"/>
              <a:t>razonamiento.</a:t>
            </a:r>
            <a:endParaRPr lang="es-CO" sz="3200" dirty="0" smtClean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91650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11310"/>
            <a:ext cx="10515600" cy="1325563"/>
          </a:xfrm>
        </p:spPr>
        <p:txBody>
          <a:bodyPr/>
          <a:lstStyle/>
          <a:p>
            <a:r>
              <a:rPr lang="es-CO" b="1" i="1" dirty="0" smtClean="0"/>
              <a:t> Tipos de argumentos: </a:t>
            </a:r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sz="3200" dirty="0" smtClean="0"/>
              <a:t> </a:t>
            </a:r>
            <a:endParaRPr lang="es-CO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06271"/>
            <a:ext cx="4308231" cy="4351338"/>
          </a:xfrm>
        </p:spPr>
        <p:txBody>
          <a:bodyPr>
            <a:normAutofit/>
          </a:bodyPr>
          <a:lstStyle/>
          <a:p>
            <a:r>
              <a:rPr lang="es-CO" dirty="0" smtClean="0"/>
              <a:t>Causa – efecto.</a:t>
            </a:r>
          </a:p>
          <a:p>
            <a:r>
              <a:rPr lang="es-CO" dirty="0" smtClean="0"/>
              <a:t>Definición</a:t>
            </a:r>
          </a:p>
          <a:p>
            <a:r>
              <a:rPr lang="es-CO" dirty="0" smtClean="0"/>
              <a:t>Autoridad.</a:t>
            </a:r>
          </a:p>
          <a:p>
            <a:r>
              <a:rPr lang="es-CO" dirty="0" smtClean="0"/>
              <a:t>De hechos.</a:t>
            </a:r>
          </a:p>
          <a:p>
            <a:r>
              <a:rPr lang="es-CO" dirty="0" smtClean="0"/>
              <a:t>Experiencia personal.</a:t>
            </a:r>
          </a:p>
          <a:p>
            <a:r>
              <a:rPr lang="es-CO" dirty="0" smtClean="0"/>
              <a:t>Racional.</a:t>
            </a:r>
          </a:p>
          <a:p>
            <a:r>
              <a:rPr lang="es-CO" dirty="0" smtClean="0"/>
              <a:t>Afectivo – emotivo.</a:t>
            </a:r>
          </a:p>
          <a:p>
            <a:r>
              <a:rPr lang="es-CO" dirty="0"/>
              <a:t>A</a:t>
            </a:r>
            <a:r>
              <a:rPr lang="es-CO" dirty="0" smtClean="0"/>
              <a:t>nalogía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146431" y="2306271"/>
            <a:ext cx="4308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 </a:t>
            </a:r>
            <a:r>
              <a:rPr lang="es-CO" dirty="0" smtClean="0"/>
              <a:t>Generalización.</a:t>
            </a:r>
          </a:p>
          <a:p>
            <a:r>
              <a:rPr lang="es-CO" dirty="0" smtClean="0"/>
              <a:t>Datos y cifras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Tradición. Conocimiento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Ejemplificación.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52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68216"/>
            <a:ext cx="10515600" cy="5508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b="1" dirty="0" smtClean="0"/>
              <a:t>Causa – efecto</a:t>
            </a:r>
          </a:p>
          <a:p>
            <a:pPr marL="0" indent="0">
              <a:buNone/>
            </a:pPr>
            <a:r>
              <a:rPr lang="es-CO" dirty="0"/>
              <a:t>Se presentan las razones de un </a:t>
            </a:r>
            <a:r>
              <a:rPr lang="es-CO" dirty="0" smtClean="0"/>
              <a:t>hecho probando </a:t>
            </a:r>
            <a:r>
              <a:rPr lang="es-CO" dirty="0"/>
              <a:t>las causas (éstas </a:t>
            </a:r>
            <a:r>
              <a:rPr lang="es-CO" dirty="0" smtClean="0"/>
              <a:t>deben tener </a:t>
            </a:r>
            <a:r>
              <a:rPr lang="es-CO" dirty="0"/>
              <a:t>un cierto rigor científico</a:t>
            </a:r>
            <a:r>
              <a:rPr lang="es-CO" dirty="0" smtClean="0"/>
              <a:t>).</a:t>
            </a:r>
          </a:p>
          <a:p>
            <a:pPr marL="0" indent="0">
              <a:buNone/>
            </a:pPr>
            <a:r>
              <a:rPr lang="es-CO" dirty="0" smtClean="0"/>
              <a:t>       </a:t>
            </a:r>
            <a:r>
              <a:rPr lang="es-CO" dirty="0" smtClean="0">
                <a:solidFill>
                  <a:srgbClr val="FF0000"/>
                </a:solidFill>
              </a:rPr>
              <a:t>Ejemplo</a:t>
            </a:r>
            <a:r>
              <a:rPr lang="es-CO" dirty="0" smtClean="0"/>
              <a:t>; </a:t>
            </a:r>
            <a:r>
              <a:rPr lang="es-CO" dirty="0"/>
              <a:t>Si me hacen cosquillas </a:t>
            </a:r>
            <a:r>
              <a:rPr lang="es-CO" b="1" dirty="0"/>
              <a:t>(causa)</a:t>
            </a:r>
            <a:r>
              <a:rPr lang="es-CO" dirty="0"/>
              <a:t> me da risa </a:t>
            </a:r>
            <a:r>
              <a:rPr lang="es-CO" b="1" dirty="0"/>
              <a:t>(efecto</a:t>
            </a:r>
            <a:r>
              <a:rPr lang="es-CO" b="1" dirty="0" smtClean="0"/>
              <a:t>), </a:t>
            </a:r>
            <a:r>
              <a:rPr lang="es-CO" dirty="0" smtClean="0"/>
              <a:t>Si </a:t>
            </a:r>
            <a:r>
              <a:rPr lang="es-CO" dirty="0"/>
              <a:t>me </a:t>
            </a:r>
            <a:r>
              <a:rPr lang="es-CO" dirty="0" smtClean="0"/>
              <a:t>       tropiezo</a:t>
            </a:r>
            <a:r>
              <a:rPr lang="es-CO" dirty="0"/>
              <a:t> </a:t>
            </a:r>
            <a:r>
              <a:rPr lang="es-CO" b="1" dirty="0"/>
              <a:t>(causa)</a:t>
            </a:r>
            <a:r>
              <a:rPr lang="es-CO" dirty="0"/>
              <a:t> me golpeo </a:t>
            </a:r>
            <a:r>
              <a:rPr lang="es-CO" b="1" dirty="0"/>
              <a:t>(efecto</a:t>
            </a:r>
            <a:r>
              <a:rPr lang="es-CO" b="1" dirty="0" smtClean="0"/>
              <a:t>)</a:t>
            </a:r>
          </a:p>
          <a:p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es-CO" b="1" dirty="0" smtClean="0"/>
              <a:t>Autoridad </a:t>
            </a:r>
          </a:p>
          <a:p>
            <a:pPr marL="0" indent="0">
              <a:buNone/>
            </a:pPr>
            <a:r>
              <a:rPr lang="es-CO" dirty="0" smtClean="0"/>
              <a:t>Se </a:t>
            </a:r>
            <a:r>
              <a:rPr lang="es-CO" dirty="0"/>
              <a:t>citan las palabras </a:t>
            </a:r>
            <a:r>
              <a:rPr lang="es-CO" dirty="0" smtClean="0"/>
              <a:t>de estudiosos</a:t>
            </a:r>
            <a:r>
              <a:rPr lang="es-CO" dirty="0"/>
              <a:t>, expertos</a:t>
            </a:r>
            <a:r>
              <a:rPr lang="es-CO" dirty="0" smtClean="0"/>
              <a:t>, organizaciones </a:t>
            </a:r>
            <a:r>
              <a:rPr lang="es-CO" dirty="0"/>
              <a:t>de </a:t>
            </a:r>
            <a:r>
              <a:rPr lang="es-CO" dirty="0" smtClean="0"/>
              <a:t>probada credibilidad </a:t>
            </a:r>
            <a:r>
              <a:rPr lang="es-CO" dirty="0"/>
              <a:t>que manifiestan </a:t>
            </a:r>
            <a:r>
              <a:rPr lang="es-CO" dirty="0" smtClean="0"/>
              <a:t>una opinión </a:t>
            </a:r>
            <a:r>
              <a:rPr lang="es-CO" dirty="0"/>
              <a:t>semejante a la que </a:t>
            </a:r>
            <a:r>
              <a:rPr lang="es-CO" dirty="0" smtClean="0"/>
              <a:t>estamos defendiendo.</a:t>
            </a:r>
          </a:p>
          <a:p>
            <a:pPr marL="0" indent="0">
              <a:buNone/>
            </a:pPr>
            <a:r>
              <a:rPr lang="es-CO" dirty="0" smtClean="0"/>
              <a:t>       </a:t>
            </a:r>
            <a:r>
              <a:rPr lang="es-CO" dirty="0" smtClean="0">
                <a:solidFill>
                  <a:srgbClr val="FF0000"/>
                </a:solidFill>
              </a:rPr>
              <a:t>Ejemplo</a:t>
            </a:r>
            <a:r>
              <a:rPr lang="es-CO" dirty="0" smtClean="0"/>
              <a:t>; Venezuela </a:t>
            </a:r>
            <a:r>
              <a:rPr lang="es-CO" dirty="0"/>
              <a:t>presenta en los últimos años, una devaluación de su moneda de más del 700%, así lo dice el Banco Mundial. 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27662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0985"/>
            <a:ext cx="10515600" cy="59436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O" b="1" dirty="0" smtClean="0"/>
              <a:t>De hechos</a:t>
            </a:r>
          </a:p>
          <a:p>
            <a:pPr marL="0" indent="0">
              <a:buNone/>
            </a:pPr>
            <a:r>
              <a:rPr lang="es-CO" dirty="0" smtClean="0"/>
              <a:t>Consiste </a:t>
            </a:r>
            <a:r>
              <a:rPr lang="es-CO" dirty="0"/>
              <a:t>en dar información que es irrefutable, es decir, se suministran hechos que están demostrados o datos estadísticos. Así, resulta difícil que la contraparte se oponga ante algo que es considerado casi una verdad </a:t>
            </a:r>
            <a:r>
              <a:rPr lang="es-CO" dirty="0" smtClean="0"/>
              <a:t>absoluta.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</a:t>
            </a:r>
            <a:r>
              <a:rPr lang="es-CO" dirty="0" smtClean="0">
                <a:solidFill>
                  <a:srgbClr val="FF0000"/>
                </a:solidFill>
              </a:rPr>
              <a:t>Ejemplo;</a:t>
            </a:r>
            <a:r>
              <a:rPr lang="es-CO" dirty="0" smtClean="0"/>
              <a:t> Los pantanos están a un tercio de su capacidad quiere decir, que este año ha llovido muy poco.</a:t>
            </a:r>
          </a:p>
          <a:p>
            <a:pPr marL="0" indent="0">
              <a:buNone/>
            </a:pPr>
            <a:endParaRPr lang="es-CO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O" b="1" dirty="0" smtClean="0"/>
              <a:t>Experiencia personal (Ejemplificación)</a:t>
            </a:r>
          </a:p>
          <a:p>
            <a:pPr marL="0" indent="0">
              <a:buNone/>
            </a:pPr>
            <a:r>
              <a:rPr lang="es-CO" dirty="0" smtClean="0"/>
              <a:t>El emisor pone sus propias experiencias como razón o argumento. (No es demasiado riguroso y además tiende a ser parcial).</a:t>
            </a:r>
          </a:p>
          <a:p>
            <a:pPr marL="0" indent="0">
              <a:buNone/>
            </a:pPr>
            <a:r>
              <a:rPr lang="es-CO" dirty="0" smtClean="0"/>
              <a:t>     </a:t>
            </a:r>
            <a:r>
              <a:rPr lang="es-CO" dirty="0" smtClean="0">
                <a:solidFill>
                  <a:srgbClr val="FF0000"/>
                </a:solidFill>
              </a:rPr>
              <a:t>Por ejemplo</a:t>
            </a:r>
            <a:r>
              <a:rPr lang="es-CO" dirty="0" smtClean="0"/>
              <a:t>, </a:t>
            </a:r>
            <a:r>
              <a:rPr lang="es-CO" i="1" dirty="0" smtClean="0"/>
              <a:t>Daniel no me pagó el almuerzo ayer, tampoco me pagó la cena la semana pasada, y tampoco me pagó los dulces que se llevó hoy, Daniel es un aprovechado que quiere disfrutar de todo sin pagar nada</a:t>
            </a:r>
            <a:r>
              <a:rPr lang="es-C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76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690</Words>
  <Application>Microsoft Macintosh PowerPoint</Application>
  <PresentationFormat>Personalizado</PresentationFormat>
  <Paragraphs>97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TEXTO ARGUMENTATIVO</vt:lpstr>
      <vt:lpstr>Presentación de PowerPoint</vt:lpstr>
      <vt:lpstr>ESTRUCTURA </vt:lpstr>
      <vt:lpstr>1. Introducción</vt:lpstr>
      <vt:lpstr>2. Tesis </vt:lpstr>
      <vt:lpstr>3. Cuerpo Argumentativo</vt:lpstr>
      <vt:lpstr> Tipos de argumentos: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Conclusión</vt:lpstr>
      <vt:lpstr>Procedimientos Organizativos</vt:lpstr>
      <vt:lpstr>Presentación de PowerPoint</vt:lpstr>
      <vt:lpstr>ELABORACIÓN DE TEXTOS ARGUMENTATIVOS : ESCRITURA PROCESO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ARGUMENTATIVO</dc:title>
  <dc:creator>marilyn</dc:creator>
  <cp:lastModifiedBy>Jackeline Pachón Orozco</cp:lastModifiedBy>
  <cp:revision>48</cp:revision>
  <cp:lastPrinted>2017-10-01T21:46:20Z</cp:lastPrinted>
  <dcterms:created xsi:type="dcterms:W3CDTF">2017-10-01T02:30:25Z</dcterms:created>
  <dcterms:modified xsi:type="dcterms:W3CDTF">2020-03-19T23:35:18Z</dcterms:modified>
</cp:coreProperties>
</file>