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2" r:id="rId4"/>
    <p:sldId id="258" r:id="rId5"/>
    <p:sldId id="267" r:id="rId6"/>
    <p:sldId id="259" r:id="rId7"/>
    <p:sldId id="260" r:id="rId8"/>
    <p:sldId id="263" r:id="rId9"/>
    <p:sldId id="269" r:id="rId10"/>
    <p:sldId id="261" r:id="rId11"/>
    <p:sldId id="265" r:id="rId12"/>
    <p:sldId id="264" r:id="rId13"/>
    <p:sldId id="270" r:id="rId14"/>
    <p:sldId id="271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166531-91BB-4D8F-81CF-E21EE9D29E2C}" v="38" dt="2020-06-05T20:02:57.0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2" d="100"/>
          <a:sy n="52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4/4/2021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uPxTXs9eS8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9A1D830-E73C-47A9-A534-323CEEFF5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F69FBEC-4C47-4288-962D-3FC20C79F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F36E87-4DCB-4D17-B795-B5590E219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4654" y="702365"/>
            <a:ext cx="3896264" cy="3765666"/>
          </a:xfrm>
        </p:spPr>
        <p:txBody>
          <a:bodyPr anchor="b">
            <a:normAutofit/>
          </a:bodyPr>
          <a:lstStyle/>
          <a:p>
            <a:r>
              <a:rPr lang="es-ES" sz="7200" dirty="0" err="1"/>
              <a:t>EnRIQUE</a:t>
            </a:r>
            <a:r>
              <a:rPr lang="es-ES" sz="7200" dirty="0"/>
              <a:t> EL ERIZO ESTUDIOSO.</a:t>
            </a:r>
            <a:endParaRPr lang="es-CO" sz="72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254B6C-45F1-4400-B114-51435267A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4652" y="4389120"/>
            <a:ext cx="3867073" cy="1069848"/>
          </a:xfrm>
        </p:spPr>
        <p:txBody>
          <a:bodyPr>
            <a:normAutofit/>
          </a:bodyPr>
          <a:lstStyle/>
          <a:p>
            <a:r>
              <a:rPr lang="es-ES" dirty="0"/>
              <a:t>Acercamiento a la lengua Escrita. Semana 2. La E, e en contexto.</a:t>
            </a:r>
            <a:endParaRPr lang="es-CO" dirty="0"/>
          </a:p>
        </p:txBody>
      </p:sp>
      <p:pic>
        <p:nvPicPr>
          <p:cNvPr id="4098" name="Picture 2" descr="Lo que debes saber para tener un erizo de tierra como mascota ...">
            <a:extLst>
              <a:ext uri="{FF2B5EF4-FFF2-40B4-BE49-F238E27FC236}">
                <a16:creationId xmlns:a16="http://schemas.microsoft.com/office/drawing/2014/main" id="{B71E6B2E-0E48-4A80-BE21-E7756AC90C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0" r="2045" b="-1"/>
          <a:stretch/>
        </p:blipFill>
        <p:spPr bwMode="auto">
          <a:xfrm>
            <a:off x="20" y="10"/>
            <a:ext cx="690108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54F6FC82-E588-4DA0-8096-0C3BD54F1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4" y="6229681"/>
            <a:ext cx="457200" cy="457200"/>
            <a:chOff x="11361456" y="6195813"/>
            <a:chExt cx="548640" cy="54864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8898E90-044F-45FF-8B4D-CE0F6A630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23BF161-A852-4DA5-BB4C-2DFC336B7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619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2050" name="Picture 2" descr="Erizo Lindo En El Fondo De La Pared Medidor De Flores 30-140 ...">
            <a:extLst>
              <a:ext uri="{FF2B5EF4-FFF2-40B4-BE49-F238E27FC236}">
                <a16:creationId xmlns:a16="http://schemas.microsoft.com/office/drawing/2014/main" id="{C8CE19B9-04B2-4E60-BB1F-ED5B7D49B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" r="2" b="2"/>
          <a:stretch/>
        </p:blipFill>
        <p:spPr bwMode="auto">
          <a:xfrm>
            <a:off x="7695453" y="505224"/>
            <a:ext cx="2073456" cy="306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3D38590-278F-4C94-9AFD-DC2CCB9F0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>
            <a:normAutofit/>
          </a:bodyPr>
          <a:lstStyle/>
          <a:p>
            <a:pPr algn="r"/>
            <a:r>
              <a:rPr lang="es-ES" sz="4200"/>
              <a:t>El erizo mide entre 10 y 15 centímetros</a:t>
            </a:r>
            <a:endParaRPr lang="es-CO" sz="4200"/>
          </a:p>
        </p:txBody>
      </p:sp>
      <p:pic>
        <p:nvPicPr>
          <p:cNvPr id="2052" name="Picture 4" descr="Qué insectos comen los erizos domésticos? - Erizos Info">
            <a:extLst>
              <a:ext uri="{FF2B5EF4-FFF2-40B4-BE49-F238E27FC236}">
                <a16:creationId xmlns:a16="http://schemas.microsoft.com/office/drawing/2014/main" id="{94BA552A-68B7-477F-92AB-1E8D96D01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1858" y="505223"/>
            <a:ext cx="4915919" cy="306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477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30B1BF-780E-4C04-A3D7-C817E2730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Más preguntas para la </a:t>
            </a:r>
            <a:r>
              <a:rPr lang="es-ES"/>
              <a:t>comprension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C6FCCA-D4CC-4AF0-9CC5-D2C6FD1B7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O" dirty="0"/>
              <a:t>¿Qué le gusta hacer a Enrique?, ¿por qué lo sabes?</a:t>
            </a:r>
          </a:p>
          <a:p>
            <a:r>
              <a:rPr lang="es-CO" dirty="0"/>
              <a:t>• ¿Enrique tiene amigos?, ¿dónde lo menciona la historia: al comienzo,</a:t>
            </a:r>
          </a:p>
          <a:p>
            <a:r>
              <a:rPr lang="es-CO" dirty="0"/>
              <a:t>en el medio o al final?</a:t>
            </a:r>
          </a:p>
          <a:p>
            <a:r>
              <a:rPr lang="es-CO" dirty="0"/>
              <a:t>• ¿De qué se alimentan los erizos? ponga ejemplos de nueces: almendras,</a:t>
            </a:r>
          </a:p>
          <a:p>
            <a:r>
              <a:rPr lang="es-CO" dirty="0"/>
              <a:t>maní, etc.)</a:t>
            </a:r>
          </a:p>
          <a:p>
            <a:r>
              <a:rPr lang="es-CO" dirty="0"/>
              <a:t>• ¿Por qué decimos que Enrique es estudioso? ¿Qué hacen las personas</a:t>
            </a:r>
          </a:p>
          <a:p>
            <a:r>
              <a:rPr lang="es-CO" dirty="0"/>
              <a:t>estudiosas?</a:t>
            </a:r>
          </a:p>
          <a:p>
            <a:r>
              <a:rPr lang="es-CO" dirty="0"/>
              <a:t>• ¿Qué aprendemos cuando somos estudiosos?</a:t>
            </a:r>
          </a:p>
          <a:p>
            <a:r>
              <a:rPr lang="es-CO" dirty="0"/>
              <a:t>• ¿Con quién sale Enrique a mirar las estrellas?</a:t>
            </a:r>
          </a:p>
          <a:p>
            <a:r>
              <a:rPr lang="es-CO" dirty="0"/>
              <a:t>• Y tú, ¿qué haces con tus amigos?</a:t>
            </a:r>
          </a:p>
          <a:p>
            <a:pPr marL="0" indent="0">
              <a:buNone/>
            </a:pPr>
            <a:r>
              <a:rPr lang="es-CO" dirty="0"/>
              <a:t> 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37501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2A8EC0-8C67-4D0D-B289-9BDD6DC98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9" y="654341"/>
            <a:ext cx="9471171" cy="1467067"/>
          </a:xfrm>
        </p:spPr>
        <p:txBody>
          <a:bodyPr>
            <a:noAutofit/>
          </a:bodyPr>
          <a:lstStyle/>
          <a:p>
            <a:pPr marL="182880" lvl="0" indent="-182880">
              <a:lnSpc>
                <a:spcPct val="107000"/>
              </a:lnSpc>
              <a:spcBef>
                <a:spcPts val="1200"/>
              </a:spcBef>
            </a:pPr>
            <a:r>
              <a:rPr lang="es-CO" b="1" cap="none" dirty="0">
                <a:solidFill>
                  <a:prstClr val="black"/>
                </a:solidFill>
                <a:latin typeface="CenturyGothic-Bold"/>
                <a:ea typeface="Calibri" panose="020F0502020204030204" pitchFamily="34" charset="0"/>
                <a:cs typeface="CenturyGothic-Bold"/>
              </a:rPr>
              <a:t>Preguntas para la comprensión:</a:t>
            </a:r>
            <a:br>
              <a:rPr lang="es-CO" b="1" cap="none" dirty="0">
                <a:solidFill>
                  <a:prstClr val="black"/>
                </a:solidFill>
                <a:latin typeface="CenturyGothic-Bold"/>
                <a:ea typeface="Calibri" panose="020F0502020204030204" pitchFamily="34" charset="0"/>
                <a:cs typeface="CenturyGothic-Bold"/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79E405-989F-423F-91C9-4E9D1A01F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7"/>
            <a:ext cx="10058400" cy="7794379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s-CO" dirty="0">
                <a:latin typeface="DidactGothic-Regular"/>
                <a:ea typeface="Calibri" panose="020F0502020204030204" pitchFamily="34" charset="0"/>
                <a:cs typeface="DidactGothic-Regular"/>
              </a:rPr>
              <a:t> </a:t>
            </a:r>
            <a:endParaRPr lang="es-C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dirty="0">
                <a:latin typeface="MyriadPro-Regular"/>
                <a:ea typeface="Calibri" panose="020F0502020204030204" pitchFamily="34" charset="0"/>
                <a:cs typeface="MyriadPro-Regular"/>
              </a:rPr>
              <a:t>• </a:t>
            </a:r>
            <a:r>
              <a:rPr lang="es-CO" dirty="0">
                <a:latin typeface="DidactGothic-Regular"/>
                <a:ea typeface="Calibri" panose="020F0502020204030204" pitchFamily="34" charset="0"/>
                <a:cs typeface="DidactGothic-Regular"/>
              </a:rPr>
              <a:t>¿Cuántos centímetros mide un erizo?</a:t>
            </a: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dirty="0">
                <a:latin typeface="MyriadPro-Regular"/>
                <a:ea typeface="Calibri" panose="020F0502020204030204" pitchFamily="34" charset="0"/>
                <a:cs typeface="MyriadPro-Regular"/>
              </a:rPr>
              <a:t>• </a:t>
            </a:r>
            <a:r>
              <a:rPr lang="es-CO" dirty="0">
                <a:latin typeface="DidactGothic-Regular"/>
                <a:ea typeface="Calibri" panose="020F0502020204030204" pitchFamily="34" charset="0"/>
                <a:cs typeface="DidactGothic-Regular"/>
              </a:rPr>
              <a:t>¿Cómo es el hocico de un erizo?</a:t>
            </a: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dirty="0">
                <a:latin typeface="MyriadPro-Regular"/>
                <a:ea typeface="Calibri" panose="020F0502020204030204" pitchFamily="34" charset="0"/>
                <a:cs typeface="MyriadPro-Regular"/>
              </a:rPr>
              <a:t>• </a:t>
            </a:r>
            <a:r>
              <a:rPr lang="es-CO" dirty="0">
                <a:latin typeface="DidactGothic-Regular"/>
                <a:ea typeface="Calibri" panose="020F0502020204030204" pitchFamily="34" charset="0"/>
                <a:cs typeface="DidactGothic-Regular"/>
              </a:rPr>
              <a:t>¿Qué quiere decir “puntiagudo”?</a:t>
            </a: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dirty="0">
                <a:latin typeface="MyriadPro-Regular"/>
                <a:ea typeface="Calibri" panose="020F0502020204030204" pitchFamily="34" charset="0"/>
                <a:cs typeface="MyriadPro-Regular"/>
              </a:rPr>
              <a:t>• </a:t>
            </a:r>
            <a:r>
              <a:rPr lang="es-CO" dirty="0">
                <a:latin typeface="DidactGothic-Regular"/>
                <a:ea typeface="Calibri" panose="020F0502020204030204" pitchFamily="34" charset="0"/>
                <a:cs typeface="DidactGothic-Regular"/>
              </a:rPr>
              <a:t>¿Por qué Enrique aprende cuando observa con atención?</a:t>
            </a: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s-CO" dirty="0">
                <a:latin typeface="MyriadPro-Regular"/>
                <a:ea typeface="Calibri" panose="020F0502020204030204" pitchFamily="34" charset="0"/>
                <a:cs typeface="MyriadPro-Regular"/>
              </a:rPr>
              <a:t>•</a:t>
            </a:r>
            <a:r>
              <a:rPr lang="es-CO" dirty="0"/>
              <a:t>¿Te parece que el título “Enrique, el erizo estudioso” es adecuado para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es-CO" dirty="0"/>
              <a:t>la historia?, ¿por qué?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61939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140B2D-36FA-463F-B41C-556B7C764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Tarea: Construir la cartelera fonológica.</a:t>
            </a:r>
            <a:endParaRPr lang="es-CO" dirty="0"/>
          </a:p>
        </p:txBody>
      </p:sp>
      <p:pic>
        <p:nvPicPr>
          <p:cNvPr id="1026" name="Picture 2" descr="Aprendamos todos a leer: Megalibro de cuentos para niños">
            <a:extLst>
              <a:ext uri="{FF2B5EF4-FFF2-40B4-BE49-F238E27FC236}">
                <a16:creationId xmlns:a16="http://schemas.microsoft.com/office/drawing/2014/main" id="{1D5D2C68-C397-497C-827F-8E8098DEEE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621" y="2093976"/>
            <a:ext cx="5676397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266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11A27-D890-4CFB-82DD-89E46D238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Instrucciones para elaborar la cartelera </a:t>
            </a:r>
            <a:r>
              <a:rPr lang="es-ES" dirty="0" err="1"/>
              <a:t>fonològica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3C6900-BD76-4592-ACC0-5E5F441D1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2121407"/>
            <a:ext cx="10714715" cy="4624625"/>
          </a:xfrm>
        </p:spPr>
        <p:txBody>
          <a:bodyPr/>
          <a:lstStyle/>
          <a:p>
            <a:r>
              <a:rPr lang="es-ES" dirty="0"/>
              <a:t>Elabora en un pliego de </a:t>
            </a:r>
            <a:r>
              <a:rPr lang="es-ES" dirty="0" err="1"/>
              <a:t>cartuliana</a:t>
            </a:r>
            <a:r>
              <a:rPr lang="es-ES" dirty="0"/>
              <a:t>, el cuadro como el de la diapositiva anterior, (sin imágenes), solo escribe los fonemas.</a:t>
            </a:r>
          </a:p>
          <a:p>
            <a:r>
              <a:rPr lang="es-ES" dirty="0"/>
              <a:t>Los estudiantes, ubica el fonema que vamos estudiando( por ahora hemos estudiado A, E</a:t>
            </a:r>
            <a:r>
              <a:rPr lang="es-ES"/>
              <a:t>)   </a:t>
            </a:r>
            <a:r>
              <a:rPr lang="es-ES" dirty="0"/>
              <a:t>dibuja o pega imágenes de palabras que inicien con dicha letra. ( en adelante, la seguiremos usando)</a:t>
            </a:r>
          </a:p>
          <a:p>
            <a:r>
              <a:rPr lang="es-ES" dirty="0"/>
              <a:t>Subir el trabajo a www.ietsagradafamilia.edu.co</a:t>
            </a:r>
          </a:p>
          <a:p>
            <a:r>
              <a:rPr lang="es-ES" dirty="0"/>
              <a:t>Repasar el vocabulario de días de la semana y primeros 6 meses del año. Hacer video cuando el niño ya  lo reconozca y subirlo a www.ietsgradafamilia.edu.co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93437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432015-527C-48EC-9A2E-52D061440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s-ES"/>
              <a:t>Nuestra mascota, hace parte de la familia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E60544-5CCC-4049-BCEF-DE32909F5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4759452" cy="4050792"/>
          </a:xfrm>
        </p:spPr>
        <p:txBody>
          <a:bodyPr>
            <a:normAutofit/>
          </a:bodyPr>
          <a:lstStyle/>
          <a:p>
            <a:r>
              <a:rPr lang="es-ES"/>
              <a:t>Tienes mascota?</a:t>
            </a:r>
          </a:p>
          <a:p>
            <a:r>
              <a:rPr lang="es-ES"/>
              <a:t>Presentela.</a:t>
            </a:r>
          </a:p>
          <a:p>
            <a:r>
              <a:rPr lang="es-ES"/>
              <a:t>No tienes mascota?</a:t>
            </a:r>
          </a:p>
          <a:p>
            <a:r>
              <a:rPr lang="es-ES"/>
              <a:t>Cuàl quisieras tener?</a:t>
            </a:r>
          </a:p>
          <a:p>
            <a:r>
              <a:rPr lang="es-ES"/>
              <a:t>Què quieres aprender sobre las mascotas?</a:t>
            </a:r>
            <a:endParaRPr lang="es-CO"/>
          </a:p>
        </p:txBody>
      </p:sp>
      <p:pic>
        <p:nvPicPr>
          <p:cNvPr id="1026" name="Picture 2" descr="Las mascotas, animales domésticos en español. Vocabulario español inicial  animales | Vocabulario español, Español, Loteria de animales">
            <a:extLst>
              <a:ext uri="{FF2B5EF4-FFF2-40B4-BE49-F238E27FC236}">
                <a16:creationId xmlns:a16="http://schemas.microsoft.com/office/drawing/2014/main" id="{7710E5E4-054F-4B89-8877-B82B3DFD06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2" b="-1"/>
          <a:stretch/>
        </p:blipFill>
        <p:spPr bwMode="auto">
          <a:xfrm>
            <a:off x="6361113" y="2193036"/>
            <a:ext cx="4773168" cy="398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41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9CD483-9604-459F-AB23-FC9254F75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Enrique el erizo estudioso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48EA4A-E954-4F23-BF45-A42193EF9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CO" dirty="0"/>
              <a:t>Enrique, el erizo estudioso. Enrique es un erizo de tierra. Los erizos son de color café claro, casi gris. Su cuerpo está cubierto de púas. El erizo es pequeño. Mide entre 10 y 15 centímetros. Su hocico es puntiagudo.</a:t>
            </a:r>
          </a:p>
          <a:p>
            <a:pPr marL="0" indent="0">
              <a:buNone/>
            </a:pPr>
            <a:r>
              <a:rPr lang="es-CO" dirty="0"/>
              <a:t>Sus patas y cola son pequeñas. Se alimenta de insectos, gusanos y nueces.</a:t>
            </a:r>
          </a:p>
          <a:p>
            <a:pPr marL="0" indent="0">
              <a:buNone/>
            </a:pPr>
            <a:r>
              <a:rPr lang="es-CO" dirty="0"/>
              <a:t>A Enrique le gusta mucho estudiar. Estudia con cuidado todo lo que hay a su alrededor. </a:t>
            </a:r>
          </a:p>
          <a:p>
            <a:pPr marL="0" indent="0">
              <a:buNone/>
            </a:pPr>
            <a:r>
              <a:rPr lang="es-CO" dirty="0"/>
              <a:t>Estudia los animales, las plantas y todo lo que encuentra a su paso.</a:t>
            </a:r>
          </a:p>
          <a:p>
            <a:pPr marL="0" indent="0">
              <a:buNone/>
            </a:pPr>
            <a:r>
              <a:rPr lang="es-CO" dirty="0"/>
              <a:t>A Enrique le encantan las estrellas. Pasa largas horas mirando hacia el cielo en las noches</a:t>
            </a:r>
          </a:p>
          <a:p>
            <a:pPr marL="0" indent="0">
              <a:buNone/>
            </a:pPr>
            <a:r>
              <a:rPr lang="es-CO" dirty="0"/>
              <a:t>estrelladas. Imagina de qué están hechas las estrellas para poder brillar. ¿De fuego? ¿De luz? </a:t>
            </a:r>
          </a:p>
          <a:p>
            <a:pPr marL="0" indent="0">
              <a:buNone/>
            </a:pPr>
            <a:r>
              <a:rPr lang="es-CO" dirty="0"/>
              <a:t>Va a la biblioteca escolar para averiguarlo. Allí hay libros sobre el universo. Enrique encuentra </a:t>
            </a:r>
            <a:r>
              <a:rPr lang="es-CO" dirty="0" err="1"/>
              <a:t>respuestasa</a:t>
            </a:r>
            <a:r>
              <a:rPr lang="es-CO" dirty="0"/>
              <a:t> sus preguntas. ¡Enrique nunca deja de estudiar!</a:t>
            </a:r>
          </a:p>
          <a:p>
            <a:pPr marL="0" indent="0">
              <a:buNone/>
            </a:pPr>
            <a:r>
              <a:rPr lang="es-CO" dirty="0"/>
              <a:t>Enrique tiene muchos amigos. Adela es una de sus mejores amigas.</a:t>
            </a:r>
          </a:p>
          <a:p>
            <a:pPr marL="0" indent="0">
              <a:buNone/>
            </a:pPr>
            <a:r>
              <a:rPr lang="es-CO" dirty="0"/>
              <a:t>Adela y Enrique salen juntos a mirar las estrellas. Ellos juegan a hacer figuras con esas luces brillantes del cielo.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5055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uidado de erizos africanos. - YouTube">
            <a:extLst>
              <a:ext uri="{FF2B5EF4-FFF2-40B4-BE49-F238E27FC236}">
                <a16:creationId xmlns:a16="http://schemas.microsoft.com/office/drawing/2014/main" id="{54B90E02-BC29-4E58-BD33-DAE642E06B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1" name="Rectangle 76">
            <a:extLst>
              <a:ext uri="{FF2B5EF4-FFF2-40B4-BE49-F238E27FC236}">
                <a16:creationId xmlns:a16="http://schemas.microsoft.com/office/drawing/2014/main" id="{3BEC54B9-9C96-43ED-BBCB-4BC9414D6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42"/>
            <a:ext cx="12188952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E0D4A26-85BF-43D8-9043-38BB776E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838" y="2681784"/>
            <a:ext cx="5226137" cy="1407494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chemeClr val="tx1"/>
                </a:solidFill>
              </a:rPr>
              <a:t>Alimentación del Erizo</a:t>
            </a:r>
            <a:endParaRPr lang="es-CO" sz="4000" dirty="0">
              <a:solidFill>
                <a:schemeClr val="tx1"/>
              </a:solidFill>
            </a:endParaRPr>
          </a:p>
        </p:txBody>
      </p:sp>
      <p:sp>
        <p:nvSpPr>
          <p:cNvPr id="3102" name="Freeform: Shape 78">
            <a:extLst>
              <a:ext uri="{FF2B5EF4-FFF2-40B4-BE49-F238E27FC236}">
                <a16:creationId xmlns:a16="http://schemas.microsoft.com/office/drawing/2014/main" id="{201D9977-0AA3-4BC5-B017-90C09768C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50230" y="0"/>
            <a:ext cx="4250970" cy="2403938"/>
          </a:xfrm>
          <a:custGeom>
            <a:avLst/>
            <a:gdLst>
              <a:gd name="connsiteX0" fmla="*/ 20304 w 4250970"/>
              <a:gd name="connsiteY0" fmla="*/ 0 h 2403938"/>
              <a:gd name="connsiteX1" fmla="*/ 4230666 w 4250970"/>
              <a:gd name="connsiteY1" fmla="*/ 0 h 2403938"/>
              <a:gd name="connsiteX2" fmla="*/ 4239996 w 4250970"/>
              <a:gd name="connsiteY2" fmla="*/ 61136 h 2403938"/>
              <a:gd name="connsiteX3" fmla="*/ 4250970 w 4250970"/>
              <a:gd name="connsiteY3" fmla="*/ 278454 h 2403938"/>
              <a:gd name="connsiteX4" fmla="*/ 2125485 w 4250970"/>
              <a:gd name="connsiteY4" fmla="*/ 2403938 h 2403938"/>
              <a:gd name="connsiteX5" fmla="*/ 0 w 4250970"/>
              <a:gd name="connsiteY5" fmla="*/ 278454 h 2403938"/>
              <a:gd name="connsiteX6" fmla="*/ 10974 w 4250970"/>
              <a:gd name="connsiteY6" fmla="*/ 61136 h 240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0970" h="2403938">
                <a:moveTo>
                  <a:pt x="20304" y="0"/>
                </a:moveTo>
                <a:lnTo>
                  <a:pt x="4230666" y="0"/>
                </a:lnTo>
                <a:lnTo>
                  <a:pt x="4239996" y="61136"/>
                </a:lnTo>
                <a:cubicBezTo>
                  <a:pt x="4247253" y="132588"/>
                  <a:pt x="4250970" y="205087"/>
                  <a:pt x="4250970" y="278454"/>
                </a:cubicBezTo>
                <a:cubicBezTo>
                  <a:pt x="4250970" y="1452326"/>
                  <a:pt x="3299358" y="2403938"/>
                  <a:pt x="2125485" y="2403938"/>
                </a:cubicBezTo>
                <a:cubicBezTo>
                  <a:pt x="951612" y="2403938"/>
                  <a:pt x="0" y="1452326"/>
                  <a:pt x="0" y="278454"/>
                </a:cubicBezTo>
                <a:cubicBezTo>
                  <a:pt x="0" y="205087"/>
                  <a:pt x="3718" y="132588"/>
                  <a:pt x="10974" y="611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6" name="Picture 4" descr="La curiosa alimentación de la mariquita y el erizo | Canal 6Tv">
            <a:extLst>
              <a:ext uri="{FF2B5EF4-FFF2-40B4-BE49-F238E27FC236}">
                <a16:creationId xmlns:a16="http://schemas.microsoft.com/office/drawing/2014/main" id="{C1AD0A2A-C598-4E4A-9F90-B9C4B2DBA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" r="-4" b="-4"/>
          <a:stretch/>
        </p:blipFill>
        <p:spPr bwMode="auto">
          <a:xfrm>
            <a:off x="5233763" y="10"/>
            <a:ext cx="4480560" cy="2516773"/>
          </a:xfrm>
          <a:custGeom>
            <a:avLst/>
            <a:gdLst/>
            <a:ahLst/>
            <a:cxnLst/>
            <a:rect l="l" t="t" r="r" b="b"/>
            <a:pathLst>
              <a:path w="4480560" h="2516783">
                <a:moveTo>
                  <a:pt x="273471" y="0"/>
                </a:moveTo>
                <a:lnTo>
                  <a:pt x="4207090" y="0"/>
                </a:lnTo>
                <a:lnTo>
                  <a:pt x="4218264" y="73216"/>
                </a:lnTo>
                <a:cubicBezTo>
                  <a:pt x="4225052" y="140055"/>
                  <a:pt x="4228529" y="207873"/>
                  <a:pt x="4228529" y="276503"/>
                </a:cubicBezTo>
                <a:cubicBezTo>
                  <a:pt x="4228529" y="1374583"/>
                  <a:pt x="3338359" y="2264752"/>
                  <a:pt x="2240280" y="2264752"/>
                </a:cubicBezTo>
                <a:cubicBezTo>
                  <a:pt x="1142201" y="2264752"/>
                  <a:pt x="252032" y="1374583"/>
                  <a:pt x="252032" y="276503"/>
                </a:cubicBezTo>
                <a:cubicBezTo>
                  <a:pt x="252032" y="207873"/>
                  <a:pt x="255509" y="140055"/>
                  <a:pt x="262297" y="73216"/>
                </a:cubicBezTo>
                <a:close/>
                <a:moveTo>
                  <a:pt x="18808" y="0"/>
                </a:moveTo>
                <a:lnTo>
                  <a:pt x="216879" y="0"/>
                </a:lnTo>
                <a:lnTo>
                  <a:pt x="206579" y="67490"/>
                </a:lnTo>
                <a:cubicBezTo>
                  <a:pt x="199600" y="136212"/>
                  <a:pt x="196025" y="205940"/>
                  <a:pt x="196025" y="276503"/>
                </a:cubicBezTo>
                <a:cubicBezTo>
                  <a:pt x="196025" y="1405514"/>
                  <a:pt x="1111269" y="2320759"/>
                  <a:pt x="2240280" y="2320759"/>
                </a:cubicBezTo>
                <a:cubicBezTo>
                  <a:pt x="3369291" y="2320759"/>
                  <a:pt x="4284535" y="1405514"/>
                  <a:pt x="4284535" y="276503"/>
                </a:cubicBezTo>
                <a:cubicBezTo>
                  <a:pt x="4284535" y="205940"/>
                  <a:pt x="4280960" y="136212"/>
                  <a:pt x="4273981" y="67490"/>
                </a:cubicBezTo>
                <a:lnTo>
                  <a:pt x="4263681" y="0"/>
                </a:lnTo>
                <a:lnTo>
                  <a:pt x="4461752" y="0"/>
                </a:lnTo>
                <a:lnTo>
                  <a:pt x="4468994" y="47447"/>
                </a:lnTo>
                <a:cubicBezTo>
                  <a:pt x="4476642" y="122759"/>
                  <a:pt x="4480560" y="199173"/>
                  <a:pt x="4480560" y="276503"/>
                </a:cubicBezTo>
                <a:cubicBezTo>
                  <a:pt x="4480560" y="1513776"/>
                  <a:pt x="3477553" y="2516783"/>
                  <a:pt x="2240280" y="2516783"/>
                </a:cubicBezTo>
                <a:cubicBezTo>
                  <a:pt x="1003008" y="2516783"/>
                  <a:pt x="0" y="1513776"/>
                  <a:pt x="0" y="276503"/>
                </a:cubicBezTo>
                <a:cubicBezTo>
                  <a:pt x="0" y="199173"/>
                  <a:pt x="3918" y="122759"/>
                  <a:pt x="11567" y="4744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4" name="Freeform: Shape 80">
            <a:extLst>
              <a:ext uri="{FF2B5EF4-FFF2-40B4-BE49-F238E27FC236}">
                <a16:creationId xmlns:a16="http://schemas.microsoft.com/office/drawing/2014/main" id="{822420C6-1158-4C12-8A9C-6E38BCD3A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6514"/>
            <a:ext cx="5383534" cy="6089444"/>
          </a:xfrm>
          <a:custGeom>
            <a:avLst/>
            <a:gdLst>
              <a:gd name="connsiteX0" fmla="*/ 2223366 w 5383534"/>
              <a:gd name="connsiteY0" fmla="*/ 0 h 6089444"/>
              <a:gd name="connsiteX1" fmla="*/ 5383534 w 5383534"/>
              <a:gd name="connsiteY1" fmla="*/ 3160167 h 6089444"/>
              <a:gd name="connsiteX2" fmla="*/ 3453446 w 5383534"/>
              <a:gd name="connsiteY2" fmla="*/ 6071993 h 6089444"/>
              <a:gd name="connsiteX3" fmla="*/ 3405765 w 5383534"/>
              <a:gd name="connsiteY3" fmla="*/ 6089444 h 6089444"/>
              <a:gd name="connsiteX4" fmla="*/ 1042649 w 5383534"/>
              <a:gd name="connsiteY4" fmla="*/ 6089444 h 6089444"/>
              <a:gd name="connsiteX5" fmla="*/ 887957 w 5383534"/>
              <a:gd name="connsiteY5" fmla="*/ 6025146 h 6089444"/>
              <a:gd name="connsiteX6" fmla="*/ 213206 w 5383534"/>
              <a:gd name="connsiteY6" fmla="*/ 5598706 h 6089444"/>
              <a:gd name="connsiteX7" fmla="*/ 0 w 5383534"/>
              <a:gd name="connsiteY7" fmla="*/ 5404931 h 6089444"/>
              <a:gd name="connsiteX8" fmla="*/ 0 w 5383534"/>
              <a:gd name="connsiteY8" fmla="*/ 915403 h 6089444"/>
              <a:gd name="connsiteX9" fmla="*/ 213206 w 5383534"/>
              <a:gd name="connsiteY9" fmla="*/ 721629 h 6089444"/>
              <a:gd name="connsiteX10" fmla="*/ 2223366 w 5383534"/>
              <a:gd name="connsiteY10" fmla="*/ 0 h 608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83534" h="6089444">
                <a:moveTo>
                  <a:pt x="2223366" y="0"/>
                </a:moveTo>
                <a:cubicBezTo>
                  <a:pt x="3968679" y="0"/>
                  <a:pt x="5383534" y="1414855"/>
                  <a:pt x="5383534" y="3160167"/>
                </a:cubicBezTo>
                <a:cubicBezTo>
                  <a:pt x="5383534" y="4469151"/>
                  <a:pt x="4587678" y="5592253"/>
                  <a:pt x="3453446" y="6071993"/>
                </a:cubicBezTo>
                <a:lnTo>
                  <a:pt x="3405765" y="6089444"/>
                </a:lnTo>
                <a:lnTo>
                  <a:pt x="1042649" y="6089444"/>
                </a:lnTo>
                <a:lnTo>
                  <a:pt x="887957" y="6025146"/>
                </a:lnTo>
                <a:cubicBezTo>
                  <a:pt x="644568" y="5911505"/>
                  <a:pt x="418055" y="5767762"/>
                  <a:pt x="213206" y="5598706"/>
                </a:cubicBezTo>
                <a:lnTo>
                  <a:pt x="0" y="5404931"/>
                </a:lnTo>
                <a:lnTo>
                  <a:pt x="0" y="915403"/>
                </a:lnTo>
                <a:lnTo>
                  <a:pt x="213206" y="721629"/>
                </a:lnTo>
                <a:cubicBezTo>
                  <a:pt x="759469" y="270812"/>
                  <a:pt x="1459792" y="0"/>
                  <a:pt x="22233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La alimentación del erizo - mundoAnimalia.com">
            <a:extLst>
              <a:ext uri="{FF2B5EF4-FFF2-40B4-BE49-F238E27FC236}">
                <a16:creationId xmlns:a16="http://schemas.microsoft.com/office/drawing/2014/main" id="{DD6DB6E6-A731-4145-8073-0CF5D2BA5A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0" b="14787"/>
          <a:stretch/>
        </p:blipFill>
        <p:spPr bwMode="auto">
          <a:xfrm>
            <a:off x="20" y="537670"/>
            <a:ext cx="5681184" cy="6320333"/>
          </a:xfrm>
          <a:custGeom>
            <a:avLst/>
            <a:gdLst/>
            <a:ahLst/>
            <a:cxnLst/>
            <a:rect l="l" t="t" r="r" b="b"/>
            <a:pathLst>
              <a:path w="5681204" h="6320333">
                <a:moveTo>
                  <a:pt x="0" y="5597835"/>
                </a:moveTo>
                <a:lnTo>
                  <a:pt x="39695" y="5641510"/>
                </a:lnTo>
                <a:cubicBezTo>
                  <a:pt x="322810" y="5924626"/>
                  <a:pt x="659928" y="6153739"/>
                  <a:pt x="1034272" y="6312073"/>
                </a:cubicBezTo>
                <a:lnTo>
                  <a:pt x="1056841" y="6320333"/>
                </a:lnTo>
                <a:lnTo>
                  <a:pt x="413612" y="6320333"/>
                </a:lnTo>
                <a:lnTo>
                  <a:pt x="300961" y="6249073"/>
                </a:lnTo>
                <a:cubicBezTo>
                  <a:pt x="221838" y="6194223"/>
                  <a:pt x="145134" y="6136129"/>
                  <a:pt x="71042" y="6074983"/>
                </a:cubicBezTo>
                <a:lnTo>
                  <a:pt x="0" y="6010415"/>
                </a:lnTo>
                <a:close/>
                <a:moveTo>
                  <a:pt x="2252205" y="385763"/>
                </a:moveTo>
                <a:cubicBezTo>
                  <a:pt x="3932939" y="385763"/>
                  <a:pt x="5295442" y="1748266"/>
                  <a:pt x="5295442" y="3429000"/>
                </a:cubicBezTo>
                <a:cubicBezTo>
                  <a:pt x="5295442" y="4689551"/>
                  <a:pt x="4529034" y="5771096"/>
                  <a:pt x="3436771" y="6233085"/>
                </a:cubicBezTo>
                <a:lnTo>
                  <a:pt x="3198390" y="6320333"/>
                </a:lnTo>
                <a:lnTo>
                  <a:pt x="1306021" y="6320333"/>
                </a:lnTo>
                <a:lnTo>
                  <a:pt x="1067639" y="6233085"/>
                </a:lnTo>
                <a:cubicBezTo>
                  <a:pt x="703552" y="6079088"/>
                  <a:pt x="375670" y="5856252"/>
                  <a:pt x="100311" y="5580893"/>
                </a:cubicBezTo>
                <a:lnTo>
                  <a:pt x="0" y="5470524"/>
                </a:lnTo>
                <a:lnTo>
                  <a:pt x="0" y="1387476"/>
                </a:lnTo>
                <a:lnTo>
                  <a:pt x="100311" y="1277106"/>
                </a:lnTo>
                <a:cubicBezTo>
                  <a:pt x="651028" y="726388"/>
                  <a:pt x="1411838" y="385763"/>
                  <a:pt x="2252205" y="385763"/>
                </a:cubicBezTo>
                <a:close/>
                <a:moveTo>
                  <a:pt x="2252205" y="0"/>
                </a:moveTo>
                <a:cubicBezTo>
                  <a:pt x="4145989" y="0"/>
                  <a:pt x="5681204" y="1535215"/>
                  <a:pt x="5681204" y="3429000"/>
                </a:cubicBezTo>
                <a:cubicBezTo>
                  <a:pt x="5681204" y="4612615"/>
                  <a:pt x="5081511" y="5656164"/>
                  <a:pt x="4169391" y="6272380"/>
                </a:cubicBezTo>
                <a:lnTo>
                  <a:pt x="4090458" y="6320333"/>
                </a:lnTo>
                <a:lnTo>
                  <a:pt x="3447569" y="6320333"/>
                </a:lnTo>
                <a:lnTo>
                  <a:pt x="3470138" y="6312073"/>
                </a:lnTo>
                <a:cubicBezTo>
                  <a:pt x="4593170" y="5837070"/>
                  <a:pt x="5381167" y="4725058"/>
                  <a:pt x="5381167" y="3429000"/>
                </a:cubicBezTo>
                <a:cubicBezTo>
                  <a:pt x="5381167" y="1700922"/>
                  <a:pt x="3980282" y="300038"/>
                  <a:pt x="2252205" y="300038"/>
                </a:cubicBezTo>
                <a:cubicBezTo>
                  <a:pt x="1388166" y="300038"/>
                  <a:pt x="605925" y="650259"/>
                  <a:pt x="39695" y="1216490"/>
                </a:cubicBezTo>
                <a:lnTo>
                  <a:pt x="0" y="1260165"/>
                </a:lnTo>
                <a:lnTo>
                  <a:pt x="0" y="847584"/>
                </a:lnTo>
                <a:lnTo>
                  <a:pt x="71042" y="783017"/>
                </a:lnTo>
                <a:cubicBezTo>
                  <a:pt x="663776" y="293850"/>
                  <a:pt x="1423674" y="0"/>
                  <a:pt x="225220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05" name="Group 82">
            <a:extLst>
              <a:ext uri="{FF2B5EF4-FFF2-40B4-BE49-F238E27FC236}">
                <a16:creationId xmlns:a16="http://schemas.microsoft.com/office/drawing/2014/main" id="{D96E3E53-A85C-4F1C-8D49-274B28584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9B18F255-8818-4B29-BE51-E6C53C9AA0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106" name="Oval 84">
              <a:extLst>
                <a:ext uri="{FF2B5EF4-FFF2-40B4-BE49-F238E27FC236}">
                  <a16:creationId xmlns:a16="http://schemas.microsoft.com/office/drawing/2014/main" id="{9B9FAC86-F2AD-430F-A01E-366FAC8AB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pic>
        <p:nvPicPr>
          <p:cNvPr id="3080" name="Picture 8" descr="Cuidado de erizos africanos. - YouTube">
            <a:extLst>
              <a:ext uri="{FF2B5EF4-FFF2-40B4-BE49-F238E27FC236}">
                <a16:creationId xmlns:a16="http://schemas.microsoft.com/office/drawing/2014/main" id="{180C6E0D-DC12-4C5F-BA8A-7984E0359D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411" y="4189413"/>
            <a:ext cx="3524954" cy="198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376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F76D2D-ED0A-49CE-95AA-0644F969B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Enrique el erizo, mira las estrellas, se pregunta si son de fuego o de luz</a:t>
            </a:r>
            <a:endParaRPr lang="es-CO" dirty="0"/>
          </a:p>
        </p:txBody>
      </p:sp>
      <p:pic>
        <p:nvPicPr>
          <p:cNvPr id="1028" name="Picture 4" descr="Lindo Mirando Erizo Ilustración Vectorial Aislado Ilustraciones ...">
            <a:extLst>
              <a:ext uri="{FF2B5EF4-FFF2-40B4-BE49-F238E27FC236}">
                <a16:creationId xmlns:a16="http://schemas.microsoft.com/office/drawing/2014/main" id="{4C4CE149-9B70-489A-8C35-AF0B47112A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737506" y="6960636"/>
            <a:ext cx="133068" cy="19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do Mirando Erizo Ilustración Vectorial Aislado Ilustraciones ...">
            <a:extLst>
              <a:ext uri="{FF2B5EF4-FFF2-40B4-BE49-F238E27FC236}">
                <a16:creationId xmlns:a16="http://schemas.microsoft.com/office/drawing/2014/main" id="{E230E7E6-39E4-4BE7-A93F-1CF2E4D8C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32" y="2420920"/>
            <a:ext cx="7895433" cy="421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627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A3C0CC-146E-4925-9461-82E099DF4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Educación Física</a:t>
            </a:r>
            <a:endParaRPr lang="es-CO" dirty="0"/>
          </a:p>
        </p:txBody>
      </p:sp>
      <p:pic>
        <p:nvPicPr>
          <p:cNvPr id="4" name="Elementos multimedia en línea 3" title="Educación física en casa Preescolar/Creatividad de la acción motriz/Team Félix Educación Física">
            <a:hlinkClick r:id="" action="ppaction://media"/>
            <a:extLst>
              <a:ext uri="{FF2B5EF4-FFF2-40B4-BE49-F238E27FC236}">
                <a16:creationId xmlns:a16="http://schemas.microsoft.com/office/drawing/2014/main" id="{01794B6B-A5A5-4BC3-80B0-02A708DE5AA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1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0EE97-1B8F-4CCD-96FA-180EF2079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Enrique es un erizo de tierra, muy estudioso</a:t>
            </a:r>
            <a:endParaRPr lang="es-CO" dirty="0"/>
          </a:p>
        </p:txBody>
      </p:sp>
      <p:pic>
        <p:nvPicPr>
          <p:cNvPr id="1030" name="Picture 6" descr="Erizo y ratón de biblioteca | Ratón de biblioteca, Ratones y Erizos">
            <a:extLst>
              <a:ext uri="{FF2B5EF4-FFF2-40B4-BE49-F238E27FC236}">
                <a16:creationId xmlns:a16="http://schemas.microsoft.com/office/drawing/2014/main" id="{DB0EA65B-A476-4F6C-BD98-8017F709D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335" y="2374868"/>
            <a:ext cx="9983817" cy="482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66A1AE-7DC0-410C-B157-1040E25A9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74868"/>
            <a:ext cx="10058400" cy="3797332"/>
          </a:xfrm>
        </p:spPr>
        <p:txBody>
          <a:bodyPr/>
          <a:lstStyle/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28067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1A59B9-71B0-4278-B448-B633AE18E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0696"/>
            <a:ext cx="10064620" cy="1860203"/>
          </a:xfrm>
        </p:spPr>
        <p:txBody>
          <a:bodyPr>
            <a:normAutofit fontScale="90000"/>
          </a:bodyPr>
          <a:lstStyle/>
          <a:p>
            <a:r>
              <a:rPr lang="es-ES" dirty="0"/>
              <a:t>Enrique el erizo y </a:t>
            </a:r>
            <a:r>
              <a:rPr lang="es-ES" dirty="0" err="1"/>
              <a:t>adela</a:t>
            </a:r>
            <a:r>
              <a:rPr lang="es-ES" dirty="0"/>
              <a:t> la ardilla, su amiga, salen a hacer figuras con las luces brillantes del cielo.</a:t>
            </a:r>
            <a:endParaRPr lang="es-CO" dirty="0"/>
          </a:p>
        </p:txBody>
      </p:sp>
      <p:pic>
        <p:nvPicPr>
          <p:cNvPr id="3074" name="Picture 2" descr="Ilustración de dibujos animados, erizo de dibujos animados PNG ...">
            <a:extLst>
              <a:ext uri="{FF2B5EF4-FFF2-40B4-BE49-F238E27FC236}">
                <a16:creationId xmlns:a16="http://schemas.microsoft.com/office/drawing/2014/main" id="{7E5A391D-FE80-4FCB-A50E-71AC795DC0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25" y="2120900"/>
            <a:ext cx="4051300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107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4A2F76-BE52-40A3-AF84-FB904C47A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29208"/>
            <a:ext cx="8848593" cy="1362270"/>
          </a:xfrm>
        </p:spPr>
        <p:txBody>
          <a:bodyPr>
            <a:normAutofit fontScale="90000"/>
          </a:bodyPr>
          <a:lstStyle/>
          <a:p>
            <a:r>
              <a:rPr lang="es-ES" dirty="0"/>
              <a:t>Enrique, el erizo estudia los animales y las plantas</a:t>
            </a:r>
            <a:endParaRPr lang="es-CO" dirty="0"/>
          </a:p>
        </p:txBody>
      </p:sp>
      <p:pic>
        <p:nvPicPr>
          <p:cNvPr id="1026" name="Picture 2" descr="El erizo, a la conquista de los jardines | Ecología | DW | 01.12.2016">
            <a:extLst>
              <a:ext uri="{FF2B5EF4-FFF2-40B4-BE49-F238E27FC236}">
                <a16:creationId xmlns:a16="http://schemas.microsoft.com/office/drawing/2014/main" id="{9923F594-9C02-4445-9C31-E0B43A65F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317595"/>
            <a:ext cx="6848281" cy="385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618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B30EA7-036F-474D-8595-CADFCBCD5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Vocabulario de la A y la E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2A6E88-A8C8-4455-92CA-A25316E93D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Empiezan con A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EB011C-8B0A-4ADA-87DD-9A350FCD8F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sz="3200" dirty="0"/>
              <a:t>Adela                                </a:t>
            </a:r>
          </a:p>
          <a:p>
            <a:r>
              <a:rPr lang="es-ES" sz="3200" dirty="0"/>
              <a:t>Ardilla</a:t>
            </a:r>
          </a:p>
          <a:p>
            <a:r>
              <a:rPr lang="es-ES" sz="3200" dirty="0"/>
              <a:t>Amistosa</a:t>
            </a:r>
          </a:p>
          <a:p>
            <a:r>
              <a:rPr lang="es-ES" sz="3200" dirty="0"/>
              <a:t>Andrea</a:t>
            </a:r>
          </a:p>
          <a:p>
            <a:r>
              <a:rPr lang="es-ES" sz="3200" dirty="0"/>
              <a:t>Ana</a:t>
            </a:r>
          </a:p>
          <a:p>
            <a:r>
              <a:rPr lang="es-ES" sz="3200" dirty="0"/>
              <a:t>Amelia</a:t>
            </a:r>
          </a:p>
          <a:p>
            <a:r>
              <a:rPr lang="es-ES" sz="3200" dirty="0"/>
              <a:t>Animales</a:t>
            </a:r>
          </a:p>
          <a:p>
            <a:r>
              <a:rPr lang="es-ES" sz="3200"/>
              <a:t>Ancianas </a:t>
            </a:r>
            <a:endParaRPr lang="es-ES" sz="3200" dirty="0"/>
          </a:p>
          <a:p>
            <a:pPr marL="0" indent="0">
              <a:buNone/>
            </a:pPr>
            <a:endParaRPr lang="es-CO" sz="3200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8FD8DA0-8096-473B-BE6B-BDCACF2A00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/>
              <a:t>Empiezan con E</a:t>
            </a:r>
            <a:endParaRPr lang="es-CO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1F5A033-A679-431E-9559-2C7A52A2A7F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/>
              <a:t>Enrique</a:t>
            </a:r>
          </a:p>
          <a:p>
            <a:r>
              <a:rPr lang="es-ES" dirty="0"/>
              <a:t>Erizo</a:t>
            </a:r>
          </a:p>
          <a:p>
            <a:r>
              <a:rPr lang="es-ES" dirty="0"/>
              <a:t>Estudioso</a:t>
            </a:r>
          </a:p>
          <a:p>
            <a:r>
              <a:rPr lang="es-ES" dirty="0"/>
              <a:t>Estudiar</a:t>
            </a:r>
          </a:p>
          <a:p>
            <a:r>
              <a:rPr lang="es-ES" dirty="0"/>
              <a:t>Estudia</a:t>
            </a:r>
          </a:p>
          <a:p>
            <a:r>
              <a:rPr lang="es-ES" dirty="0"/>
              <a:t>Estrellas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009138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TM03090434[[fn=Madera]]</Template>
  <TotalTime>247</TotalTime>
  <Words>583</Words>
  <Application>Microsoft Office PowerPoint</Application>
  <PresentationFormat>Panorámica</PresentationFormat>
  <Paragraphs>68</Paragraphs>
  <Slides>15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Calibri</vt:lpstr>
      <vt:lpstr>CenturyGothic-Bold</vt:lpstr>
      <vt:lpstr>DidactGothic-Regular</vt:lpstr>
      <vt:lpstr>MyriadPro-Regular</vt:lpstr>
      <vt:lpstr>Rockwell</vt:lpstr>
      <vt:lpstr>Rockwell Condensed</vt:lpstr>
      <vt:lpstr>Rockwell Extra Bold</vt:lpstr>
      <vt:lpstr>Wingdings</vt:lpstr>
      <vt:lpstr>Letras en madera</vt:lpstr>
      <vt:lpstr>EnRIQUE EL ERIZO ESTUDIOSO.</vt:lpstr>
      <vt:lpstr>Enrique el erizo estudioso</vt:lpstr>
      <vt:lpstr>Alimentación del Erizo</vt:lpstr>
      <vt:lpstr>Enrique el erizo, mira las estrellas, se pregunta si son de fuego o de luz</vt:lpstr>
      <vt:lpstr>Educación Física</vt:lpstr>
      <vt:lpstr>Enrique es un erizo de tierra, muy estudioso</vt:lpstr>
      <vt:lpstr>Enrique el erizo y adela la ardilla, su amiga, salen a hacer figuras con las luces brillantes del cielo.</vt:lpstr>
      <vt:lpstr>Enrique, el erizo estudia los animales y las plantas</vt:lpstr>
      <vt:lpstr>Vocabulario de la A y la E</vt:lpstr>
      <vt:lpstr>El erizo mide entre 10 y 15 centímetros</vt:lpstr>
      <vt:lpstr>Más preguntas para la comprension</vt:lpstr>
      <vt:lpstr>Preguntas para la comprensión: </vt:lpstr>
      <vt:lpstr>Tarea: Construir la cartelera fonológica.</vt:lpstr>
      <vt:lpstr>Instrucciones para elaborar la cartelera fonològica</vt:lpstr>
      <vt:lpstr>Nuestra mascota, hace parte de la familia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Enrique el erizo estudiosos</dc:title>
  <dc:creator>cecilia cortes</dc:creator>
  <cp:lastModifiedBy>gladys peñuela martinez</cp:lastModifiedBy>
  <cp:revision>14</cp:revision>
  <dcterms:created xsi:type="dcterms:W3CDTF">2020-06-04T19:00:45Z</dcterms:created>
  <dcterms:modified xsi:type="dcterms:W3CDTF">2021-04-04T20:27:54Z</dcterms:modified>
</cp:coreProperties>
</file>