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70C0"/>
                </a:solidFill>
              </a:rPr>
              <a:t>Construcción de las normas morales, desde la ciencia ética y como responsabilidad social</a:t>
            </a:r>
            <a:r>
              <a:rPr lang="es-ES" dirty="0" smtClean="0"/>
              <a:t>.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5400" dirty="0" smtClean="0"/>
              <a:t>Educación religiosa</a:t>
            </a:r>
            <a:endParaRPr lang="es-CO" sz="5400" dirty="0"/>
          </a:p>
        </p:txBody>
      </p:sp>
      <p:pic>
        <p:nvPicPr>
          <p:cNvPr id="1026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892" y="222421"/>
            <a:ext cx="2544548" cy="26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514408" y="5290628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i="1" dirty="0" smtClean="0"/>
              <a:t>Grado: 9</a:t>
            </a:r>
          </a:p>
          <a:p>
            <a:pPr algn="l"/>
            <a:r>
              <a:rPr lang="es-ES" sz="2800" i="1" dirty="0" smtClean="0"/>
              <a:t>Docente: </a:t>
            </a:r>
            <a:r>
              <a:rPr lang="es-ES" sz="2800" i="1" dirty="0" smtClean="0"/>
              <a:t>Gerardo Narváez</a:t>
            </a:r>
            <a:endParaRPr lang="es-CO" sz="2800" i="1" dirty="0"/>
          </a:p>
        </p:txBody>
      </p:sp>
    </p:spTree>
    <p:extLst>
      <p:ext uri="{BB962C8B-B14F-4D97-AF65-F5344CB8AC3E}">
        <p14:creationId xmlns:p14="http://schemas.microsoft.com/office/powerpoint/2010/main" val="288190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724" y="1177927"/>
            <a:ext cx="8596668" cy="163605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			PLANTEANDO EL PROBLEMA…</a:t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¿A quien corresponde determinar lo que es bueno o malo, moralmente? </a:t>
            </a: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13724" y="2986971"/>
            <a:ext cx="8596668" cy="2359386"/>
          </a:xfrm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Aun cuando la moral es una dimensión esencial de cada persona, la sociedad tiene la misión de custodiar los principios y valores éticos, promoverlos y hacerlos cumplir. Esto en contraposición con quienes piensan que la moral es un asunto privado, y que nadie puede imponerles formas de actuar diferentes a su manera de ver las cosas. </a:t>
            </a:r>
            <a:endParaRPr lang="es-CO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2770" y="2949015"/>
            <a:ext cx="2926235" cy="1957325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945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957" y="238898"/>
            <a:ext cx="8596668" cy="1207599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¿A quien corresponde determinar lo que es bueno o malo, moralmente? </a:t>
            </a: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790833" y="1825436"/>
            <a:ext cx="8400792" cy="555299"/>
          </a:xfrm>
        </p:spPr>
        <p:txBody>
          <a:bodyPr>
            <a:noAutofit/>
          </a:bodyPr>
          <a:lstStyle/>
          <a:p>
            <a:pPr algn="ctr"/>
            <a:r>
              <a:rPr lang="es-ES" sz="3200" i="1" dirty="0" smtClean="0">
                <a:solidFill>
                  <a:srgbClr val="7030A0"/>
                </a:solidFill>
              </a:rPr>
              <a:t>Referentes que buscan resolver el problema</a:t>
            </a:r>
            <a:endParaRPr lang="es-CO" sz="3200" i="1" dirty="0">
              <a:solidFill>
                <a:srgbClr val="7030A0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texto 4"/>
          <p:cNvSpPr txBox="1">
            <a:spLocks/>
          </p:cNvSpPr>
          <p:nvPr/>
        </p:nvSpPr>
        <p:spPr>
          <a:xfrm>
            <a:off x="360178" y="2699375"/>
            <a:ext cx="3742265" cy="2482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Referente </a:t>
            </a:r>
            <a:r>
              <a:rPr lang="es-ES" sz="2800" dirty="0" smtClean="0">
                <a:solidFill>
                  <a:srgbClr val="FF0000"/>
                </a:solidFill>
              </a:rPr>
              <a:t>A</a:t>
            </a:r>
            <a:endParaRPr lang="es-ES" sz="1600" dirty="0" smtClean="0">
              <a:solidFill>
                <a:srgbClr val="FF0000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La moral es un asunto privado y cada uno debe elaborar sus principios éticos y valores.</a:t>
            </a:r>
          </a:p>
          <a:p>
            <a:r>
              <a:rPr lang="es-ES" sz="1600" dirty="0" smtClean="0">
                <a:solidFill>
                  <a:srgbClr val="7030A0"/>
                </a:solidFill>
              </a:rPr>
              <a:t>*Principios éticos: </a:t>
            </a:r>
            <a:r>
              <a:rPr lang="es-ES" sz="1600" dirty="0" smtClean="0">
                <a:solidFill>
                  <a:schemeClr val="tx1"/>
                </a:solidFill>
              </a:rPr>
              <a:t>Son normas que orientan la acción de una persona y son de carácter general o universal. 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8" name="Marcador de texto 4"/>
          <p:cNvSpPr txBox="1">
            <a:spLocks/>
          </p:cNvSpPr>
          <p:nvPr/>
        </p:nvSpPr>
        <p:spPr>
          <a:xfrm>
            <a:off x="6627385" y="2699375"/>
            <a:ext cx="3742265" cy="24822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Referente </a:t>
            </a:r>
            <a:r>
              <a:rPr lang="es-ES" sz="2800" dirty="0" smtClean="0">
                <a:solidFill>
                  <a:srgbClr val="FF0000"/>
                </a:solidFill>
              </a:rPr>
              <a:t>B</a:t>
            </a:r>
            <a:endParaRPr lang="es-ES" sz="1600" dirty="0" smtClean="0">
              <a:solidFill>
                <a:srgbClr val="FF0000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La sociedad es responsable de proteger y promover los principios y valores éticos conforme al bien moral.</a:t>
            </a:r>
          </a:p>
          <a:p>
            <a:r>
              <a:rPr lang="es-ES" sz="1600" dirty="0" smtClean="0">
                <a:solidFill>
                  <a:srgbClr val="7030A0"/>
                </a:solidFill>
              </a:rPr>
              <a:t>*Bien moral: </a:t>
            </a:r>
            <a:r>
              <a:rPr lang="es-ES" sz="1600" dirty="0" smtClean="0">
                <a:solidFill>
                  <a:schemeClr val="tx1"/>
                </a:solidFill>
              </a:rPr>
              <a:t>Es Dios mismo, el bien superior en el cual el ser humano encuentra su plena y perfecta felicidad.</a:t>
            </a:r>
            <a:endParaRPr lang="es-CO" sz="16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226" y="3940487"/>
            <a:ext cx="21050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7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724" y="453082"/>
            <a:ext cx="8596668" cy="219950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			CONSTRUYENDO CONOCIMIENTO…</a:t>
            </a: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2000" dirty="0">
                <a:solidFill>
                  <a:srgbClr val="0070C0"/>
                </a:solidFill>
              </a:rPr>
              <a:t>Referente </a:t>
            </a:r>
            <a:r>
              <a:rPr lang="es-ES" sz="2700" dirty="0">
                <a:solidFill>
                  <a:srgbClr val="FF0000"/>
                </a:solidFill>
              </a:rPr>
              <a:t>A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r>
              <a:rPr lang="es-ES" sz="2000" i="1" dirty="0">
                <a:solidFill>
                  <a:srgbClr val="0070C0"/>
                </a:solidFill>
              </a:rPr>
              <a:t>La moral es un asunto privado y cada uno debe elaborar sus principios éticos y valores.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13724" y="2546822"/>
            <a:ext cx="8596668" cy="2857199"/>
          </a:xfrm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Dejar la moral solo como un asunto privado puede ser de alto riesgo porque desfigura la verdad del propio ser humano, en su vocación hacia la felicidad.</a:t>
            </a:r>
            <a:endParaRPr lang="es-ES" sz="2400" dirty="0">
              <a:solidFill>
                <a:schemeClr val="tx1"/>
              </a:solidFill>
            </a:endParaRPr>
          </a:p>
          <a:p>
            <a:r>
              <a:rPr lang="es-ES" sz="2400" dirty="0" smtClean="0">
                <a:solidFill>
                  <a:schemeClr val="tx1"/>
                </a:solidFill>
              </a:rPr>
              <a:t>Efectivamente, cuando se relativizan los valores morales, antropológicos y trascendentes que n os constituyen como persona, prevalecen los antivalores como el poder y el beneficio, la riqueza y la violencia. </a:t>
            </a:r>
            <a:endParaRPr lang="es-CO" sz="2400" dirty="0">
              <a:solidFill>
                <a:schemeClr val="tx1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ensar | Vectores, Fotos de Stock y PSD Grati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6"/>
          <a:stretch/>
        </p:blipFill>
        <p:spPr bwMode="auto">
          <a:xfrm>
            <a:off x="9114010" y="2361763"/>
            <a:ext cx="2394721" cy="2637832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724" y="453082"/>
            <a:ext cx="8596668" cy="219950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			CONSTRUYENDO CONOCIMIENTO…</a:t>
            </a: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2000" dirty="0">
                <a:solidFill>
                  <a:srgbClr val="0070C0"/>
                </a:solidFill>
              </a:rPr>
              <a:t>Referente </a:t>
            </a:r>
            <a:r>
              <a:rPr lang="es-ES" sz="2200" dirty="0">
                <a:solidFill>
                  <a:srgbClr val="FF0000"/>
                </a:solidFill>
              </a:rPr>
              <a:t>B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r>
              <a:rPr lang="es-ES" sz="2000" dirty="0">
                <a:solidFill>
                  <a:srgbClr val="0070C0"/>
                </a:solidFill>
              </a:rPr>
              <a:t>La sociedad es responsable de proteger y promover los principios y valores éticos conforme al bien moral</a:t>
            </a:r>
            <a:r>
              <a:rPr lang="es-ES" sz="2000" dirty="0" smtClean="0">
                <a:solidFill>
                  <a:srgbClr val="0070C0"/>
                </a:solidFill>
              </a:rPr>
              <a:t>.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65533" y="2252079"/>
            <a:ext cx="8390143" cy="3967489"/>
          </a:xfrm>
        </p:spPr>
        <p:txBody>
          <a:bodyPr>
            <a:noAutofit/>
          </a:bodyPr>
          <a:lstStyle/>
          <a:p>
            <a:r>
              <a:rPr lang="es-ES" sz="1800" dirty="0" smtClean="0">
                <a:solidFill>
                  <a:schemeClr val="tx1"/>
                </a:solidFill>
              </a:rPr>
              <a:t>Entrevista a la filosofa </a:t>
            </a:r>
            <a:r>
              <a:rPr lang="es-ES" sz="1800" dirty="0" smtClean="0">
                <a:solidFill>
                  <a:srgbClr val="FF0000"/>
                </a:solidFill>
              </a:rPr>
              <a:t>ADELA CORTINA</a:t>
            </a:r>
            <a:r>
              <a:rPr lang="es-ES" sz="1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ES" sz="1800" dirty="0" smtClean="0">
                <a:solidFill>
                  <a:srgbClr val="7030A0"/>
                </a:solidFill>
              </a:rPr>
              <a:t>Entrevistador: </a:t>
            </a:r>
            <a:r>
              <a:rPr lang="es-ES" sz="1800" dirty="0" smtClean="0">
                <a:solidFill>
                  <a:schemeClr val="tx1"/>
                </a:solidFill>
              </a:rPr>
              <a:t>El ciudadano ¿nace o se hace?</a:t>
            </a:r>
          </a:p>
          <a:p>
            <a:r>
              <a:rPr lang="es-ES" sz="1800" dirty="0" smtClean="0">
                <a:solidFill>
                  <a:srgbClr val="FF0000"/>
                </a:solidFill>
              </a:rPr>
              <a:t>Adela Cortina </a:t>
            </a:r>
            <a:r>
              <a:rPr lang="es-ES" sz="1800" dirty="0" smtClean="0">
                <a:solidFill>
                  <a:schemeClr val="tx1"/>
                </a:solidFill>
              </a:rPr>
              <a:t>dice que:  El ciudadano se hace. Biológicamente nacemos con la predisposición de ser egoístas, pero también con la predisposición a ser altruistas, y podemos cultivar mas una u otra. </a:t>
            </a:r>
            <a:r>
              <a:rPr lang="es-CO" sz="1800" dirty="0" smtClean="0">
                <a:solidFill>
                  <a:schemeClr val="tx1"/>
                </a:solidFill>
              </a:rPr>
              <a:t>El egoísta no podrá ser un buen ciudadano, por que para hacerlo es necesario desarrollar el sentido de la justicia, la capacidad de ponerse en el lugar de otros y de comprometerse con ellos, buscando el bien común. Precisamente la política es la virtud de la comunidad política. Cultivar la predisposición al altruismo y a cuidar de otros es entonces la clave para ser un buen ciudadano, pero para lograrlo se necesita el concurso de la educación en familia, en la escuela y en el conjunto de la sociedad…  </a:t>
            </a:r>
          </a:p>
          <a:p>
            <a:endParaRPr lang="es-ES" sz="18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Entrevista a Adela Cortina, por José Antonio Marina : Ethic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3" r="30094"/>
          <a:stretch/>
        </p:blipFill>
        <p:spPr bwMode="auto">
          <a:xfrm>
            <a:off x="9371385" y="2088808"/>
            <a:ext cx="2385186" cy="2931988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48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724" y="453082"/>
            <a:ext cx="8596668" cy="2199502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			CONSTRUYENDO CONOCIMIENTO…</a:t>
            </a: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1600" dirty="0" smtClean="0">
                <a:solidFill>
                  <a:srgbClr val="0070C0"/>
                </a:solidFill>
              </a:rPr>
              <a:t/>
            </a:r>
            <a:br>
              <a:rPr lang="es-ES" sz="1600" dirty="0" smtClean="0">
                <a:solidFill>
                  <a:srgbClr val="0070C0"/>
                </a:solidFill>
              </a:rPr>
            </a:br>
            <a:r>
              <a:rPr lang="es-ES" sz="2000" dirty="0">
                <a:solidFill>
                  <a:srgbClr val="0070C0"/>
                </a:solidFill>
              </a:rPr>
              <a:t>Referente </a:t>
            </a:r>
            <a:r>
              <a:rPr lang="es-ES" sz="2200" dirty="0">
                <a:solidFill>
                  <a:srgbClr val="FF0000"/>
                </a:solidFill>
              </a:rPr>
              <a:t>B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r>
              <a:rPr lang="es-ES" sz="2000" dirty="0">
                <a:solidFill>
                  <a:srgbClr val="0070C0"/>
                </a:solidFill>
              </a:rPr>
              <a:t>La sociedad es responsable de proteger y promover los principios y valores éticos conforme al bien moral</a:t>
            </a:r>
            <a:r>
              <a:rPr lang="es-ES" sz="2000" dirty="0" smtClean="0">
                <a:solidFill>
                  <a:srgbClr val="0070C0"/>
                </a:solidFill>
              </a:rPr>
              <a:t>.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465533" y="2252079"/>
            <a:ext cx="8390143" cy="3967489"/>
          </a:xfrm>
        </p:spPr>
        <p:txBody>
          <a:bodyPr>
            <a:noAutofit/>
          </a:bodyPr>
          <a:lstStyle/>
          <a:p>
            <a:r>
              <a:rPr lang="es-ES" sz="1800" dirty="0" smtClean="0">
                <a:solidFill>
                  <a:schemeClr val="tx1"/>
                </a:solidFill>
              </a:rPr>
              <a:t>Entrevista a la filosofa </a:t>
            </a:r>
            <a:r>
              <a:rPr lang="es-ES" sz="1800" dirty="0" smtClean="0">
                <a:solidFill>
                  <a:srgbClr val="FF0000"/>
                </a:solidFill>
              </a:rPr>
              <a:t>ADELA CORTINA</a:t>
            </a:r>
            <a:r>
              <a:rPr lang="es-ES" sz="1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ES" sz="1800" dirty="0" smtClean="0">
                <a:solidFill>
                  <a:srgbClr val="7030A0"/>
                </a:solidFill>
              </a:rPr>
              <a:t>Entrevistador: </a:t>
            </a:r>
            <a:r>
              <a:rPr lang="es-ES" sz="1800" dirty="0" smtClean="0">
                <a:solidFill>
                  <a:schemeClr val="tx1"/>
                </a:solidFill>
              </a:rPr>
              <a:t>Usted a acuñado los términos de ética de mínimos y ética de máximos ¿Qué lugar tiene cada una en las propuestas de la vida publica?</a:t>
            </a:r>
          </a:p>
          <a:p>
            <a:r>
              <a:rPr lang="es-ES" sz="1800" dirty="0" smtClean="0">
                <a:solidFill>
                  <a:srgbClr val="FF0000"/>
                </a:solidFill>
              </a:rPr>
              <a:t>Adela Cortina</a:t>
            </a:r>
            <a:r>
              <a:rPr lang="es-ES" sz="1800" dirty="0" smtClean="0">
                <a:solidFill>
                  <a:schemeClr val="tx1"/>
                </a:solidFill>
              </a:rPr>
              <a:t>: </a:t>
            </a:r>
            <a:r>
              <a:rPr lang="es-ES" sz="1800" dirty="0" smtClean="0">
                <a:solidFill>
                  <a:srgbClr val="00B0F0"/>
                </a:solidFill>
              </a:rPr>
              <a:t>La ética de máximos</a:t>
            </a:r>
            <a:r>
              <a:rPr lang="es-ES" sz="1800" dirty="0" smtClean="0">
                <a:solidFill>
                  <a:schemeClr val="tx1"/>
                </a:solidFill>
              </a:rPr>
              <a:t>, son las propuestas de felicidad de vida buena, que convienen a una sociedad moralmente pluralista</a:t>
            </a:r>
            <a:r>
              <a:rPr lang="es-CO" sz="1800" dirty="0" smtClean="0">
                <a:solidFill>
                  <a:schemeClr val="tx1"/>
                </a:solidFill>
              </a:rPr>
              <a:t>. Pueden ser religiosas  o no serlo, pero su característica fundamental es que son ofertas de vida en plenitud. </a:t>
            </a:r>
          </a:p>
          <a:p>
            <a:r>
              <a:rPr lang="es-CO" sz="1800" dirty="0" smtClean="0">
                <a:solidFill>
                  <a:srgbClr val="00B0F0"/>
                </a:solidFill>
              </a:rPr>
              <a:t>La ética de mínimos </a:t>
            </a:r>
            <a:r>
              <a:rPr lang="es-CO" sz="1800" dirty="0" smtClean="0">
                <a:solidFill>
                  <a:schemeClr val="tx1"/>
                </a:solidFill>
              </a:rPr>
              <a:t>es la que contiene los mínimos de justicia que comparten las distintas éticas de máximos, y lleva ese nombre porque se refiere a los mínimos de justicia por debajo de los cuales no se puede descender sin caer en inhumanidad…   </a:t>
            </a:r>
          </a:p>
          <a:p>
            <a:endParaRPr lang="es-ES" sz="18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Adela Cortina: &quot;Hemos sustituido la ética por la cosmética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62"/>
          <a:stretch/>
        </p:blipFill>
        <p:spPr bwMode="auto">
          <a:xfrm>
            <a:off x="9227975" y="2088742"/>
            <a:ext cx="2439630" cy="2893133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1612" y="55991"/>
            <a:ext cx="8596668" cy="89237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		CONSTRUYENDO </a:t>
            </a:r>
            <a:r>
              <a:rPr lang="es-ES" dirty="0">
                <a:solidFill>
                  <a:srgbClr val="0070C0"/>
                </a:solidFill>
              </a:rPr>
              <a:t>CONOCIMIENTO</a:t>
            </a:r>
            <a:r>
              <a:rPr lang="es-ES" dirty="0" smtClean="0">
                <a:solidFill>
                  <a:srgbClr val="0070C0"/>
                </a:solidFill>
              </a:rPr>
              <a:t>…</a:t>
            </a:r>
            <a:endParaRPr lang="es-CO" dirty="0">
              <a:solidFill>
                <a:srgbClr val="0070C0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texto 4"/>
          <p:cNvSpPr txBox="1">
            <a:spLocks/>
          </p:cNvSpPr>
          <p:nvPr/>
        </p:nvSpPr>
        <p:spPr>
          <a:xfrm>
            <a:off x="641612" y="3081258"/>
            <a:ext cx="3742265" cy="32062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Ética de mínimos: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Es la que obliga a todas de modo primario, es algo básico e inherente al ser humano. Debe exigirse a los ciudadanos y ha de expresarse en forma de </a:t>
            </a:r>
            <a:r>
              <a:rPr lang="es-ES" sz="1600" dirty="0">
                <a:solidFill>
                  <a:schemeClr val="tx1"/>
                </a:solidFill>
              </a:rPr>
              <a:t>l</a:t>
            </a:r>
            <a:r>
              <a:rPr lang="es-ES" sz="1600" dirty="0" smtClean="0">
                <a:solidFill>
                  <a:schemeClr val="tx1"/>
                </a:solidFill>
              </a:rPr>
              <a:t>ey publica. Algunos valores mínimos universales son: el respeto a la vida, la justicia, la paz y a la verdad.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8" name="Marcador de texto 4"/>
          <p:cNvSpPr txBox="1">
            <a:spLocks/>
          </p:cNvSpPr>
          <p:nvPr/>
        </p:nvSpPr>
        <p:spPr>
          <a:xfrm>
            <a:off x="7157796" y="1271791"/>
            <a:ext cx="3742265" cy="32062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7030A0"/>
                </a:solidFill>
              </a:rPr>
              <a:t>Ética de máximos:</a:t>
            </a:r>
            <a:r>
              <a:rPr lang="es-ES" sz="1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Son los ideales de vida buena, los modelos de excelencia que cada persona considera como mas perfectos y a los que aspira. Ocurre que estos modelos de perfección tienen un carácter individual en el sentido en que no se pueden exigir a todo el mundo ya que no todos compartimos la misma jerarquía de valores. El amor es el valor que nos conduce a actuar no por obligación, sino en libertad.</a:t>
            </a:r>
          </a:p>
        </p:txBody>
      </p:sp>
      <p:pic>
        <p:nvPicPr>
          <p:cNvPr id="6146" name="Picture 2" descr="10 hábitos de las personas felices (según la cienci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423095" y="2646150"/>
            <a:ext cx="2677499" cy="17858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7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1612" y="55991"/>
            <a:ext cx="8596668" cy="89237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		CONSTRUYENDO </a:t>
            </a:r>
            <a:r>
              <a:rPr lang="es-ES" dirty="0">
                <a:solidFill>
                  <a:srgbClr val="0070C0"/>
                </a:solidFill>
              </a:rPr>
              <a:t>CONOCIMIENTO</a:t>
            </a:r>
            <a:r>
              <a:rPr lang="es-ES" dirty="0" smtClean="0">
                <a:solidFill>
                  <a:srgbClr val="0070C0"/>
                </a:solidFill>
              </a:rPr>
              <a:t>…</a:t>
            </a:r>
            <a:endParaRPr lang="es-CO" dirty="0">
              <a:solidFill>
                <a:srgbClr val="0070C0"/>
              </a:solidFill>
            </a:endParaRPr>
          </a:p>
        </p:txBody>
      </p:sp>
      <p:pic>
        <p:nvPicPr>
          <p:cNvPr id="3" name="Picture 2" descr="SAFALOT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463" y="5280454"/>
            <a:ext cx="1366537" cy="14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arcador de texto 4"/>
          <p:cNvSpPr txBox="1">
            <a:spLocks/>
          </p:cNvSpPr>
          <p:nvPr/>
        </p:nvSpPr>
        <p:spPr>
          <a:xfrm>
            <a:off x="641611" y="2399645"/>
            <a:ext cx="3742265" cy="1548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Ética civil: </a:t>
            </a:r>
            <a:r>
              <a:rPr lang="es-ES" sz="1600" dirty="0" smtClean="0">
                <a:solidFill>
                  <a:schemeClr val="tx1"/>
                </a:solidFill>
              </a:rPr>
              <a:t>Conjunto de valores y normas que comparte una sociedad pluralista que tiene como función apoyar, promover y orientas la moral pública.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9" name="Marcador de texto 4"/>
          <p:cNvSpPr>
            <a:spLocks noGrp="1"/>
          </p:cNvSpPr>
          <p:nvPr>
            <p:ph type="body" idx="1"/>
          </p:nvPr>
        </p:nvSpPr>
        <p:spPr>
          <a:xfrm>
            <a:off x="949454" y="1056395"/>
            <a:ext cx="8400792" cy="1117637"/>
          </a:xfrm>
        </p:spPr>
        <p:txBody>
          <a:bodyPr>
            <a:noAutofit/>
          </a:bodyPr>
          <a:lstStyle/>
          <a:p>
            <a:r>
              <a:rPr lang="es-ES" sz="2400" i="1" dirty="0" smtClean="0">
                <a:solidFill>
                  <a:srgbClr val="7030A0"/>
                </a:solidFill>
              </a:rPr>
              <a:t>Los códigos morales: </a:t>
            </a:r>
            <a:r>
              <a:rPr lang="es-ES" sz="1800" i="1" dirty="0" smtClean="0">
                <a:solidFill>
                  <a:schemeClr val="tx1"/>
                </a:solidFill>
              </a:rPr>
              <a:t>regulan actividades y conductas humanas que son el resultado de acuerdos, convenciones, tradiciones, creencias y costumbres, creando una ética civil y una ética moral publica.</a:t>
            </a:r>
            <a:endParaRPr lang="es-CO" sz="1800" i="1" dirty="0">
              <a:solidFill>
                <a:srgbClr val="7030A0"/>
              </a:solidFill>
            </a:endParaRPr>
          </a:p>
        </p:txBody>
      </p:sp>
      <p:sp>
        <p:nvSpPr>
          <p:cNvPr id="10" name="Marcador de texto 4"/>
          <p:cNvSpPr txBox="1">
            <a:spLocks/>
          </p:cNvSpPr>
          <p:nvPr/>
        </p:nvSpPr>
        <p:spPr>
          <a:xfrm>
            <a:off x="5496014" y="2399645"/>
            <a:ext cx="3742265" cy="1548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Moral pública: </a:t>
            </a:r>
            <a:r>
              <a:rPr lang="es-ES" sz="1600" dirty="0" smtClean="0">
                <a:solidFill>
                  <a:schemeClr val="tx1"/>
                </a:solidFill>
              </a:rPr>
              <a:t>Conjunto de condiciones de la vida social para una convivencia regulada por unas normas y parámetros establecidos objetivamente.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11" name="Marcador de texto 4"/>
          <p:cNvSpPr txBox="1">
            <a:spLocks/>
          </p:cNvSpPr>
          <p:nvPr/>
        </p:nvSpPr>
        <p:spPr>
          <a:xfrm>
            <a:off x="641611" y="4360753"/>
            <a:ext cx="3742265" cy="1548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Norma: </a:t>
            </a:r>
            <a:r>
              <a:rPr lang="es-ES" sz="1600" dirty="0" smtClean="0">
                <a:solidFill>
                  <a:schemeClr val="tx1"/>
                </a:solidFill>
              </a:rPr>
              <a:t>Regla a la que se ajusta la conducta, es un patrón de comportamiento valido para la sociedad. Hay diversas clases: morales, religiosas, sociales, jurídicas, estéticas entre otras.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12" name="Marcador de texto 4"/>
          <p:cNvSpPr txBox="1">
            <a:spLocks/>
          </p:cNvSpPr>
          <p:nvPr/>
        </p:nvSpPr>
        <p:spPr>
          <a:xfrm>
            <a:off x="5496015" y="4360753"/>
            <a:ext cx="3742265" cy="1548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dirty="0" smtClean="0">
                <a:solidFill>
                  <a:srgbClr val="FF0000"/>
                </a:solidFill>
              </a:rPr>
              <a:t>Normas morales: </a:t>
            </a:r>
            <a:r>
              <a:rPr lang="es-ES" sz="1600" dirty="0" smtClean="0">
                <a:solidFill>
                  <a:schemeClr val="tx1"/>
                </a:solidFill>
              </a:rPr>
              <a:t>Son las que el ser humano realiza en forma consiente, libre y responsable, con el propósito de hacer el bien.</a:t>
            </a:r>
            <a:endParaRPr lang="es-CO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804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815</Words>
  <Application>Microsoft Office PowerPoint</Application>
  <PresentationFormat>Panorámica</PresentationFormat>
  <Paragraphs>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Construcción de las normas morales, desde la ciencia ética y como responsabilidad social. </vt:lpstr>
      <vt:lpstr>    PLANTEANDO EL PROBLEMA…  ¿A quien corresponde determinar lo que es bueno o malo, moralmente? </vt:lpstr>
      <vt:lpstr>¿A quien corresponde determinar lo que es bueno o malo, moralmente? </vt:lpstr>
      <vt:lpstr>    CONSTRUYENDO CONOCIMIENTO…  Referente A La moral es un asunto privado y cada uno debe elaborar sus principios éticos y valores. </vt:lpstr>
      <vt:lpstr>    CONSTRUYENDO CONOCIMIENTO…  Referente B La sociedad es responsable de proteger y promover los principios y valores éticos conforme al bien moral. </vt:lpstr>
      <vt:lpstr>    CONSTRUYENDO CONOCIMIENTO…  Referente B La sociedad es responsable de proteger y promover los principios y valores éticos conforme al bien moral. </vt:lpstr>
      <vt:lpstr>  CONSTRUYENDO CONOCIMIENTO…</vt:lpstr>
      <vt:lpstr>  CONSTRUYENDO CONOCIMIENTO…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Construcción de las normas morales, desde la ciencia ética y como responsabilidad social.</dc:title>
  <dc:creator>ADMIN-SANDIEGO</dc:creator>
  <cp:lastModifiedBy>ADMIN-SANDIEGO</cp:lastModifiedBy>
  <cp:revision>14</cp:revision>
  <dcterms:created xsi:type="dcterms:W3CDTF">2020-05-12T04:49:47Z</dcterms:created>
  <dcterms:modified xsi:type="dcterms:W3CDTF">2020-05-18T04:53:27Z</dcterms:modified>
</cp:coreProperties>
</file>