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7" r:id="rId4"/>
  </p:sldMasterIdLst>
  <p:notesMasterIdLst>
    <p:notesMasterId r:id="rId18"/>
  </p:notesMasterIdLst>
  <p:handoutMasterIdLst>
    <p:handoutMasterId r:id="rId19"/>
  </p:handoutMasterIdLst>
  <p:sldIdLst>
    <p:sldId id="268" r:id="rId5"/>
    <p:sldId id="270" r:id="rId6"/>
    <p:sldId id="271" r:id="rId7"/>
    <p:sldId id="272" r:id="rId8"/>
    <p:sldId id="273" r:id="rId9"/>
    <p:sldId id="274" r:id="rId10"/>
    <p:sldId id="275" r:id="rId11"/>
    <p:sldId id="276" r:id="rId12"/>
    <p:sldId id="277" r:id="rId13"/>
    <p:sldId id="278" r:id="rId14"/>
    <p:sldId id="279" r:id="rId15"/>
    <p:sldId id="280" r:id="rId16"/>
    <p:sldId id="281" r:id="rId17"/>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580"/>
  </p:normalViewPr>
  <p:slideViewPr>
    <p:cSldViewPr snapToGrid="0" snapToObjects="1">
      <p:cViewPr varScale="1">
        <p:scale>
          <a:sx n="74" d="100"/>
          <a:sy n="74" d="100"/>
        </p:scale>
        <p:origin x="456" y="72"/>
      </p:cViewPr>
      <p:guideLst/>
    </p:cSldViewPr>
  </p:slideViewPr>
  <p:notesTextViewPr>
    <p:cViewPr>
      <p:scale>
        <a:sx n="1" d="1"/>
        <a:sy n="1" d="1"/>
      </p:scale>
      <p:origin x="0" y="0"/>
    </p:cViewPr>
  </p:notesTextViewPr>
  <p:notesViewPr>
    <p:cSldViewPr snapToGrid="0" snapToObjects="1">
      <p:cViewPr varScale="1">
        <p:scale>
          <a:sx n="89" d="100"/>
          <a:sy n="89" d="100"/>
        </p:scale>
        <p:origin x="303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3416CFB3-C14B-49CD-98C3-11D097D5E2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xmlns="" id="{F29E176A-0D50-4C92-9039-E405CAC61B6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83A98F-C29B-49AD-907E-985CCD2FD3E8}" type="datetimeFigureOut">
              <a:rPr lang="es-ES" smtClean="0"/>
              <a:t>17/07/2020</a:t>
            </a:fld>
            <a:endParaRPr lang="es-ES"/>
          </a:p>
        </p:txBody>
      </p:sp>
      <p:sp>
        <p:nvSpPr>
          <p:cNvPr id="4" name="Marcador de pie de página 3">
            <a:extLst>
              <a:ext uri="{FF2B5EF4-FFF2-40B4-BE49-F238E27FC236}">
                <a16:creationId xmlns:a16="http://schemas.microsoft.com/office/drawing/2014/main" xmlns="" id="{15D4C4A9-52E8-4AFA-AB29-8733208321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xmlns="" id="{957D54D0-712A-4805-B831-0B7F0D1C8B6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5E28BC-8308-47DB-B674-21A9A344032C}" type="slidenum">
              <a:rPr lang="es-ES" smtClean="0"/>
              <a:t>‹Nº›</a:t>
            </a:fld>
            <a:endParaRPr lang="es-ES"/>
          </a:p>
        </p:txBody>
      </p:sp>
    </p:spTree>
    <p:extLst>
      <p:ext uri="{BB962C8B-B14F-4D97-AF65-F5344CB8AC3E}">
        <p14:creationId xmlns:p14="http://schemas.microsoft.com/office/powerpoint/2010/main" val="3166314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FD6D5-AD92-4BCC-9FA0-B62445789749}" type="datetimeFigureOut">
              <a:rPr lang="es-ES" noProof="0" smtClean="0"/>
              <a:t>17/07/2020</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Editar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8C6BF-2692-4097-8EE9-E7DEDCC05BD5}" type="slidenum">
              <a:rPr lang="es-ES" noProof="0" smtClean="0"/>
              <a:t>‹Nº›</a:t>
            </a:fld>
            <a:endParaRPr lang="es-ES" noProof="0"/>
          </a:p>
        </p:txBody>
      </p:sp>
    </p:spTree>
    <p:extLst>
      <p:ext uri="{BB962C8B-B14F-4D97-AF65-F5344CB8AC3E}">
        <p14:creationId xmlns:p14="http://schemas.microsoft.com/office/powerpoint/2010/main" val="192725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5C8C6BF-2692-4097-8EE9-E7DEDCC05BD5}" type="slidenum">
              <a:rPr lang="es-ES" smtClean="0"/>
              <a:t>1</a:t>
            </a:fld>
            <a:endParaRPr lang="es-ES"/>
          </a:p>
        </p:txBody>
      </p:sp>
    </p:spTree>
    <p:extLst>
      <p:ext uri="{BB962C8B-B14F-4D97-AF65-F5344CB8AC3E}">
        <p14:creationId xmlns:p14="http://schemas.microsoft.com/office/powerpoint/2010/main" val="3515690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2589213" y="2514600"/>
            <a:ext cx="8915399" cy="2262781"/>
          </a:xfrm>
        </p:spPr>
        <p:txBody>
          <a:bodyPr rtlCol="0" anchor="b">
            <a:normAutofit/>
          </a:bodyPr>
          <a:lstStyle>
            <a:lvl1pPr>
              <a:defRPr sz="5400"/>
            </a:lvl1pPr>
          </a:lstStyle>
          <a:p>
            <a:pPr rtl="0"/>
            <a:r>
              <a:rPr lang="es-ES" noProof="0"/>
              <a:t>Haga clic para modificar el estilo del título principal</a:t>
            </a:r>
          </a:p>
        </p:txBody>
      </p:sp>
      <p:sp>
        <p:nvSpPr>
          <p:cNvPr id="3" name="Subtítulo 2"/>
          <p:cNvSpPr>
            <a:spLocks noGrp="1"/>
          </p:cNvSpPr>
          <p:nvPr>
            <p:ph type="subTitle" idx="1"/>
          </p:nvPr>
        </p:nvSpPr>
        <p:spPr>
          <a:xfrm>
            <a:off x="2589213" y="4777379"/>
            <a:ext cx="8915399" cy="1126283"/>
          </a:xfrm>
        </p:spPr>
        <p:txBody>
          <a:bodyPr rtlCol="0"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smtClean="0"/>
              <a:t>Haga clic para modificar el estilo de subtítulo del patrón</a:t>
            </a:r>
            <a:endParaRPr lang="es-ES" noProof="0"/>
          </a:p>
        </p:txBody>
      </p:sp>
      <p:sp>
        <p:nvSpPr>
          <p:cNvPr id="4" name="Marcador de fecha 3"/>
          <p:cNvSpPr>
            <a:spLocks noGrp="1"/>
          </p:cNvSpPr>
          <p:nvPr>
            <p:ph type="dt" sz="half" idx="10"/>
          </p:nvPr>
        </p:nvSpPr>
        <p:spPr/>
        <p:txBody>
          <a:bodyPr rtlCol="0"/>
          <a:lstStyle/>
          <a:p>
            <a:pPr rtl="0"/>
            <a:fld id="{54410490-006E-4B05-A48E-17D995342ABD}"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7" name="Forma libre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Marcador de número de diapositiva 5"/>
          <p:cNvSpPr>
            <a:spLocks noGrp="1"/>
          </p:cNvSpPr>
          <p:nvPr>
            <p:ph type="sldNum" sz="quarter" idx="12"/>
          </p:nvPr>
        </p:nvSpPr>
        <p:spPr>
          <a:xfrm>
            <a:off x="531812" y="4529540"/>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89212" y="609600"/>
            <a:ext cx="8915399" cy="3117040"/>
          </a:xfrm>
        </p:spPr>
        <p:txBody>
          <a:bodyPr rtlCol="0" anchor="ctr">
            <a:normAutofit/>
          </a:bodyPr>
          <a:lstStyle>
            <a:lvl1pPr algn="l">
              <a:defRPr sz="4800" b="0" cap="none"/>
            </a:lvl1pPr>
          </a:lstStyle>
          <a:p>
            <a:pPr rtl="0"/>
            <a:r>
              <a:rPr lang="es-ES" noProof="0"/>
              <a:t>Haga clic para modificar el estilo del título principal</a:t>
            </a:r>
          </a:p>
        </p:txBody>
      </p:sp>
      <p:sp>
        <p:nvSpPr>
          <p:cNvPr id="3" name="Marcador de posición de texto 2"/>
          <p:cNvSpPr>
            <a:spLocks noGrp="1"/>
          </p:cNvSpPr>
          <p:nvPr>
            <p:ph type="body" idx="1" hasCustomPrompt="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p:txBody>
          <a:bodyPr rtlCol="0"/>
          <a:lstStyle/>
          <a:p>
            <a:pPr rtl="0"/>
            <a:fld id="{74AC96BC-E724-418A-B191-AA051050F973}"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número de diapositiva 5"/>
          <p:cNvSpPr>
            <a:spLocks noGrp="1"/>
          </p:cNvSpPr>
          <p:nvPr>
            <p:ph type="sldNum" sz="quarter" idx="12"/>
          </p:nvPr>
        </p:nvSpPr>
        <p:spPr>
          <a:xfrm>
            <a:off x="531812" y="3244139"/>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849949" y="609600"/>
            <a:ext cx="8393926" cy="2895600"/>
          </a:xfrm>
        </p:spPr>
        <p:txBody>
          <a:bodyPr rtlCol="0" anchor="ctr">
            <a:normAutofit/>
          </a:bodyPr>
          <a:lstStyle>
            <a:lvl1pPr algn="l">
              <a:defRPr sz="4800" b="0" cap="none"/>
            </a:lvl1pPr>
          </a:lstStyle>
          <a:p>
            <a:pPr rtl="0"/>
            <a:r>
              <a:rPr lang="es-ES" noProof="0"/>
              <a:t>Haga clic para modificar el estilo del título principal</a:t>
            </a:r>
          </a:p>
        </p:txBody>
      </p:sp>
      <p:sp>
        <p:nvSpPr>
          <p:cNvPr id="13" name="Marcador de texto 9"/>
          <p:cNvSpPr>
            <a:spLocks noGrp="1"/>
          </p:cNvSpPr>
          <p:nvPr>
            <p:ph type="body" sz="quarter" idx="13" hasCustomPrompt="1"/>
          </p:nvPr>
        </p:nvSpPr>
        <p:spPr>
          <a:xfrm>
            <a:off x="3275012" y="3505200"/>
            <a:ext cx="753655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s-ES" noProof="0"/>
              <a:t>Editar Estilos de texto del patrón</a:t>
            </a:r>
          </a:p>
        </p:txBody>
      </p:sp>
      <p:sp>
        <p:nvSpPr>
          <p:cNvPr id="3" name="Marcador de posición de texto 2"/>
          <p:cNvSpPr>
            <a:spLocks noGrp="1"/>
          </p:cNvSpPr>
          <p:nvPr>
            <p:ph type="body" idx="1" hasCustomPrompt="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p:txBody>
          <a:bodyPr rtlCol="0"/>
          <a:lstStyle/>
          <a:p>
            <a:pPr rtl="0"/>
            <a:fld id="{7CBAE9D6-D269-4492-8C22-D86B00273C1C}"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1" name="Forma libre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posición de número de diapositiva 5"/>
          <p:cNvSpPr>
            <a:spLocks noGrp="1"/>
          </p:cNvSpPr>
          <p:nvPr>
            <p:ph type="sldNum" sz="quarter" idx="12"/>
          </p:nvPr>
        </p:nvSpPr>
        <p:spPr>
          <a:xfrm>
            <a:off x="531812" y="3244139"/>
            <a:ext cx="779767" cy="365125"/>
          </a:xfrm>
        </p:spPr>
        <p:txBody>
          <a:bodyPr rtlCol="0"/>
          <a:lstStyle/>
          <a:p>
            <a:pPr rtl="0"/>
            <a:fld id="{D57F1E4F-1CFF-5643-939E-217C01CDF565}" type="slidenum">
              <a:rPr lang="es-ES" noProof="0" smtClean="0"/>
              <a:pPr rtl="0"/>
              <a:t>‹Nº›</a:t>
            </a:fld>
            <a:endParaRPr lang="es-ES" noProof="0"/>
          </a:p>
        </p:txBody>
      </p:sp>
      <p:sp>
        <p:nvSpPr>
          <p:cNvPr id="14" name="Cuadro de texto 13"/>
          <p:cNvSpPr txBox="1"/>
          <p:nvPr/>
        </p:nvSpPr>
        <p:spPr>
          <a:xfrm>
            <a:off x="2467652" y="648005"/>
            <a:ext cx="609600" cy="584776"/>
          </a:xfrm>
          <a:prstGeom prst="rect">
            <a:avLst/>
          </a:prstGeom>
        </p:spPr>
        <p:txBody>
          <a:bodyPr vert="horz" lIns="91440" tIns="45720" rIns="91440" bIns="45720" rtlCol="0" anchor="ctr">
            <a:noAutofit/>
          </a:bodyPr>
          <a:lstStyle/>
          <a:p>
            <a:pPr lvl="0" rtl="0"/>
            <a:r>
              <a:rPr lang="es-ES" sz="8000" noProof="0">
                <a:ln w="3175" cmpd="sng">
                  <a:noFill/>
                </a:ln>
                <a:solidFill>
                  <a:schemeClr val="accent1"/>
                </a:solidFill>
                <a:effectLst/>
                <a:latin typeface="Arial"/>
              </a:rPr>
              <a:t>“</a:t>
            </a:r>
          </a:p>
        </p:txBody>
      </p:sp>
      <p:sp>
        <p:nvSpPr>
          <p:cNvPr id="15" name="Cuadro de texto 14"/>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es-ES" sz="8000" noProof="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89213" y="2438400"/>
            <a:ext cx="8915400" cy="2724845"/>
          </a:xfrm>
        </p:spPr>
        <p:txBody>
          <a:bodyPr rtlCol="0" anchor="b">
            <a:normAutofit/>
          </a:bodyPr>
          <a:lstStyle>
            <a:lvl1pPr algn="l">
              <a:defRPr sz="4800" b="0"/>
            </a:lvl1pPr>
          </a:lstStyle>
          <a:p>
            <a:pPr rtl="0"/>
            <a:r>
              <a:rPr lang="es-ES" noProof="0"/>
              <a:t>Haga clic para modificar el estilo del título principal</a:t>
            </a:r>
          </a:p>
        </p:txBody>
      </p:sp>
      <p:sp>
        <p:nvSpPr>
          <p:cNvPr id="4" name="Marcador de posición de tex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es-ES" noProof="0"/>
              <a:t>Editar Estilos de texto del patrón</a:t>
            </a:r>
          </a:p>
        </p:txBody>
      </p:sp>
      <p:sp>
        <p:nvSpPr>
          <p:cNvPr id="5" name="Marcador de fecha 4"/>
          <p:cNvSpPr>
            <a:spLocks noGrp="1"/>
          </p:cNvSpPr>
          <p:nvPr>
            <p:ph type="dt" sz="half" idx="10"/>
          </p:nvPr>
        </p:nvSpPr>
        <p:spPr/>
        <p:txBody>
          <a:bodyPr rtlCol="0"/>
          <a:lstStyle/>
          <a:p>
            <a:pPr rtl="0"/>
            <a:fld id="{01254EA3-94E0-403A-869E-595B0DA79EDE}"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Marcador de posición de número de diapositiva 6"/>
          <p:cNvSpPr>
            <a:spLocks noGrp="1"/>
          </p:cNvSpPr>
          <p:nvPr>
            <p:ph type="sldNum" sz="quarter" idx="12"/>
          </p:nvPr>
        </p:nvSpPr>
        <p:spPr>
          <a:xfrm>
            <a:off x="531812" y="4983087"/>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 tarjeta de nombre">
    <p:spTree>
      <p:nvGrpSpPr>
        <p:cNvPr id="1" name=""/>
        <p:cNvGrpSpPr/>
        <p:nvPr/>
      </p:nvGrpSpPr>
      <p:grpSpPr>
        <a:xfrm>
          <a:off x="0" y="0"/>
          <a:ext cx="0" cy="0"/>
          <a:chOff x="0" y="0"/>
          <a:chExt cx="0" cy="0"/>
        </a:xfrm>
      </p:grpSpPr>
      <p:sp>
        <p:nvSpPr>
          <p:cNvPr id="12" name="Título 1"/>
          <p:cNvSpPr>
            <a:spLocks noGrp="1"/>
          </p:cNvSpPr>
          <p:nvPr>
            <p:ph type="title" hasCustomPrompt="1"/>
          </p:nvPr>
        </p:nvSpPr>
        <p:spPr>
          <a:xfrm>
            <a:off x="2849949" y="609600"/>
            <a:ext cx="8393926" cy="2895600"/>
          </a:xfrm>
        </p:spPr>
        <p:txBody>
          <a:bodyPr rtlCol="0" anchor="ctr">
            <a:normAutofit/>
          </a:bodyPr>
          <a:lstStyle>
            <a:lvl1pPr algn="l">
              <a:defRPr sz="4800" b="0" cap="none"/>
            </a:lvl1pPr>
          </a:lstStyle>
          <a:p>
            <a:pPr rtl="0"/>
            <a:r>
              <a:rPr lang="es-ES" noProof="0"/>
              <a:t>Haga clic para modificar el estilo del título principal</a:t>
            </a:r>
          </a:p>
        </p:txBody>
      </p:sp>
      <p:sp>
        <p:nvSpPr>
          <p:cNvPr id="21" name="Marcador de texto 9"/>
          <p:cNvSpPr>
            <a:spLocks noGrp="1"/>
          </p:cNvSpPr>
          <p:nvPr>
            <p:ph type="body" sz="quarter" idx="13" hasCustomPrompt="1"/>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es-ES" noProof="0"/>
              <a:t>Editar Estilos de texto del patrón</a:t>
            </a:r>
          </a:p>
        </p:txBody>
      </p:sp>
      <p:sp>
        <p:nvSpPr>
          <p:cNvPr id="5" name="Marcador de fecha 4"/>
          <p:cNvSpPr>
            <a:spLocks noGrp="1"/>
          </p:cNvSpPr>
          <p:nvPr>
            <p:ph type="dt" sz="half" idx="10"/>
          </p:nvPr>
        </p:nvSpPr>
        <p:spPr/>
        <p:txBody>
          <a:bodyPr rtlCol="0"/>
          <a:lstStyle/>
          <a:p>
            <a:pPr rtl="0"/>
            <a:fld id="{EC98483B-75A0-433F-B8FA-BA33782AB1DF}"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11" name="Forma libre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Marcador de posición de número de diapositiva 6"/>
          <p:cNvSpPr>
            <a:spLocks noGrp="1"/>
          </p:cNvSpPr>
          <p:nvPr>
            <p:ph type="sldNum" sz="quarter" idx="12"/>
          </p:nvPr>
        </p:nvSpPr>
        <p:spPr>
          <a:xfrm>
            <a:off x="531812" y="4983087"/>
            <a:ext cx="779767" cy="365125"/>
          </a:xfrm>
        </p:spPr>
        <p:txBody>
          <a:bodyPr rtlCol="0"/>
          <a:lstStyle/>
          <a:p>
            <a:pPr rtl="0"/>
            <a:fld id="{D57F1E4F-1CFF-5643-939E-217C01CDF565}" type="slidenum">
              <a:rPr lang="es-ES" noProof="0" smtClean="0"/>
              <a:pPr rtl="0"/>
              <a:t>‹Nº›</a:t>
            </a:fld>
            <a:endParaRPr lang="es-ES" noProof="0"/>
          </a:p>
        </p:txBody>
      </p:sp>
      <p:sp>
        <p:nvSpPr>
          <p:cNvPr id="17" name="Cuadro de texto 16"/>
          <p:cNvSpPr txBox="1"/>
          <p:nvPr/>
        </p:nvSpPr>
        <p:spPr>
          <a:xfrm>
            <a:off x="2467652" y="648005"/>
            <a:ext cx="609600" cy="584776"/>
          </a:xfrm>
          <a:prstGeom prst="rect">
            <a:avLst/>
          </a:prstGeom>
        </p:spPr>
        <p:txBody>
          <a:bodyPr vert="horz" lIns="91440" tIns="45720" rIns="91440" bIns="45720" rtlCol="0" anchor="ctr">
            <a:noAutofit/>
          </a:bodyPr>
          <a:lstStyle/>
          <a:p>
            <a:pPr lvl="0" rtl="0"/>
            <a:r>
              <a:rPr lang="es-ES" sz="8000" noProof="0">
                <a:ln w="3175" cmpd="sng">
                  <a:noFill/>
                </a:ln>
                <a:solidFill>
                  <a:schemeClr val="accent1"/>
                </a:solidFill>
                <a:effectLst/>
                <a:latin typeface="Arial"/>
              </a:rPr>
              <a:t>“</a:t>
            </a:r>
          </a:p>
        </p:txBody>
      </p:sp>
      <p:sp>
        <p:nvSpPr>
          <p:cNvPr id="18" name="Cuadro de texto 17"/>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es-ES" sz="8000" noProof="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ítulo 1"/>
          <p:cNvSpPr>
            <a:spLocks noGrp="1"/>
          </p:cNvSpPr>
          <p:nvPr>
            <p:ph type="title"/>
          </p:nvPr>
        </p:nvSpPr>
        <p:spPr>
          <a:xfrm>
            <a:off x="2589212" y="627407"/>
            <a:ext cx="8915399" cy="2880020"/>
          </a:xfrm>
        </p:spPr>
        <p:txBody>
          <a:bodyPr rtlCol="0" anchor="ctr">
            <a:normAutofit/>
          </a:bodyPr>
          <a:lstStyle>
            <a:lvl1pPr algn="l">
              <a:defRPr sz="4800" b="0"/>
            </a:lvl1pPr>
          </a:lstStyle>
          <a:p>
            <a:pPr rtl="0"/>
            <a:r>
              <a:rPr lang="es-ES" noProof="0" smtClean="0"/>
              <a:t>Haga clic para modificar el estilo de título del patrón</a:t>
            </a:r>
            <a:endParaRPr lang="es-ES" noProof="0"/>
          </a:p>
        </p:txBody>
      </p:sp>
      <p:sp>
        <p:nvSpPr>
          <p:cNvPr id="21" name="Marcador de texto 9"/>
          <p:cNvSpPr>
            <a:spLocks noGrp="1"/>
          </p:cNvSpPr>
          <p:nvPr>
            <p:ph type="body" sz="quarter" idx="13" hasCustomPrompt="1"/>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A3009512-D3C1-4E07-B993-96A862BC338C}"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Marcador de posición de número de diapositiva 6"/>
          <p:cNvSpPr>
            <a:spLocks noGrp="1"/>
          </p:cNvSpPr>
          <p:nvPr>
            <p:ph type="sldNum" sz="quarter" idx="12"/>
          </p:nvPr>
        </p:nvSpPr>
        <p:spPr>
          <a:xfrm>
            <a:off x="531812" y="4983087"/>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texto vertical 2"/>
          <p:cNvSpPr>
            <a:spLocks noGrp="1"/>
          </p:cNvSpPr>
          <p:nvPr>
            <p:ph type="body" orient="vert" idx="1" hasCustomPrompt="1"/>
          </p:nvPr>
        </p:nvSpPr>
        <p:spPr/>
        <p:txBody>
          <a:bodyPr vert="eaVert" rtlCol="0" anchor="t"/>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A334F5FD-9B8D-4245-8319-A1FAC5F4EEDF}"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8"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9294812" y="627405"/>
            <a:ext cx="2207601" cy="5283817"/>
          </a:xfrm>
        </p:spPr>
        <p:txBody>
          <a:bodyPr vert="eaVert" rtlCol="0" anchor="ctr"/>
          <a:lstStyle/>
          <a:p>
            <a:pPr rtl="0"/>
            <a:r>
              <a:rPr lang="es-ES" noProof="0"/>
              <a:t>Haga clic para modificar el estilo del título principal</a:t>
            </a:r>
          </a:p>
        </p:txBody>
      </p:sp>
      <p:sp>
        <p:nvSpPr>
          <p:cNvPr id="3" name="Marcador de posición de texto vertical 2"/>
          <p:cNvSpPr>
            <a:spLocks noGrp="1"/>
          </p:cNvSpPr>
          <p:nvPr>
            <p:ph type="body" orient="vert" idx="1" hasCustomPrompt="1"/>
          </p:nvPr>
        </p:nvSpPr>
        <p:spPr>
          <a:xfrm>
            <a:off x="2589212" y="627405"/>
            <a:ext cx="6477000" cy="5283817"/>
          </a:xfrm>
        </p:spPr>
        <p:txBody>
          <a:bodyPr vert="eaVert" rtlCol="0"/>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FDEAE515-F4D8-4121-8C01-CB99E9FAE84F}"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8"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92925" y="624110"/>
            <a:ext cx="8911687" cy="1280890"/>
          </a:xfrm>
        </p:spPr>
        <p:txBody>
          <a:bodyPr rtlCol="0"/>
          <a:lstStyle/>
          <a:p>
            <a:pPr rtl="0"/>
            <a:r>
              <a:rPr lang="es-ES" noProof="0"/>
              <a:t>Haga clic para modificar el estilo del título principal</a:t>
            </a:r>
          </a:p>
        </p:txBody>
      </p:sp>
      <p:sp>
        <p:nvSpPr>
          <p:cNvPr id="3" name="Marcador de posición de contenido 2"/>
          <p:cNvSpPr>
            <a:spLocks noGrp="1"/>
          </p:cNvSpPr>
          <p:nvPr>
            <p:ph idx="1" hasCustomPrompt="1"/>
          </p:nvPr>
        </p:nvSpPr>
        <p:spPr>
          <a:xfrm>
            <a:off x="2589212" y="2133600"/>
            <a:ext cx="8915400" cy="3777622"/>
          </a:xfrm>
        </p:spPr>
        <p:txBody>
          <a:bodyPr rtlCol="0"/>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06684FA3-08A7-4A65-9B7B-41CDD35CB114}"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8"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89212" y="2058750"/>
            <a:ext cx="8915399" cy="1468800"/>
          </a:xfrm>
        </p:spPr>
        <p:txBody>
          <a:bodyPr rtlCol="0" anchor="b"/>
          <a:lstStyle>
            <a:lvl1pPr algn="l">
              <a:defRPr sz="4000" b="0" cap="none"/>
            </a:lvl1pPr>
          </a:lstStyle>
          <a:p>
            <a:pPr rtl="0"/>
            <a:r>
              <a:rPr lang="es-ES" noProof="0"/>
              <a:t>Haga clic para modificar el estilo del título principal</a:t>
            </a:r>
          </a:p>
        </p:txBody>
      </p:sp>
      <p:sp>
        <p:nvSpPr>
          <p:cNvPr id="3" name="Marcador de posición de texto 2"/>
          <p:cNvSpPr>
            <a:spLocks noGrp="1"/>
          </p:cNvSpPr>
          <p:nvPr>
            <p:ph type="body" idx="1" hasCustomPrompt="1"/>
          </p:nvPr>
        </p:nvSpPr>
        <p:spPr>
          <a:xfrm>
            <a:off x="2589212" y="3530129"/>
            <a:ext cx="8915399" cy="860400"/>
          </a:xfrm>
        </p:spPr>
        <p:txBody>
          <a:bodyPr rtlCol="0"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B898EF8D-3541-42B2-80AF-9963F6836CDB}" type="datetime1">
              <a:rPr lang="es-ES" noProof="0" smtClean="0"/>
              <a:t>17/07/2020</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Marcador de posición de número de diapositiva 5"/>
          <p:cNvSpPr>
            <a:spLocks noGrp="1"/>
          </p:cNvSpPr>
          <p:nvPr>
            <p:ph type="sldNum" sz="quarter" idx="12"/>
          </p:nvPr>
        </p:nvSpPr>
        <p:spPr>
          <a:xfrm>
            <a:off x="531812" y="3244139"/>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hasCustomPrompt="1"/>
          </p:nvPr>
        </p:nvSpPr>
        <p:spPr/>
        <p:txBody>
          <a:bodyPr rtlCol="0"/>
          <a:lstStyle/>
          <a:p>
            <a:pPr rtl="0"/>
            <a:r>
              <a:rPr lang="es-ES" noProof="0"/>
              <a:t>Haga clic para modificar el estilo del título principal</a:t>
            </a:r>
          </a:p>
        </p:txBody>
      </p:sp>
      <p:sp>
        <p:nvSpPr>
          <p:cNvPr id="3" name="Marcador de contenido 2"/>
          <p:cNvSpPr>
            <a:spLocks noGrp="1"/>
          </p:cNvSpPr>
          <p:nvPr>
            <p:ph sz="half" idx="1" hasCustomPrompt="1"/>
          </p:nvPr>
        </p:nvSpPr>
        <p:spPr>
          <a:xfrm>
            <a:off x="2589212" y="2133600"/>
            <a:ext cx="4313864" cy="3777622"/>
          </a:xfrm>
        </p:spPr>
        <p:txBody>
          <a:bodyPr rtlCol="0">
            <a:normAutofit/>
          </a:bodyPr>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7190747" y="2126222"/>
            <a:ext cx="4313864" cy="3777622"/>
          </a:xfrm>
        </p:spPr>
        <p:txBody>
          <a:bodyPr rtlCol="0">
            <a:normAutofit/>
          </a:bodyPr>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E1D03123-761E-4606-B91B-D08A04F76BA5}"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10"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Marcador de posición de número de diapositiva 5"/>
          <p:cNvSpPr>
            <a:spLocks noGrp="1"/>
          </p:cNvSpPr>
          <p:nvPr>
            <p:ph type="sldNum" sz="quarter" idx="12"/>
          </p:nvPr>
        </p:nvSpPr>
        <p:spPr>
          <a:xfrm>
            <a:off x="531812" y="787782"/>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ítulo 9"/>
          <p:cNvSpPr>
            <a:spLocks noGrp="1"/>
          </p:cNvSpPr>
          <p:nvPr>
            <p:ph type="title" hasCustomPrompt="1"/>
          </p:nvPr>
        </p:nvSpPr>
        <p:spPr/>
        <p:txBody>
          <a:bodyPr rtlCol="0"/>
          <a:lstStyle/>
          <a:p>
            <a:pPr rtl="0"/>
            <a:r>
              <a:rPr lang="es-ES" noProof="0"/>
              <a:t>Haga clic para modificar el estilo del título principal</a:t>
            </a:r>
          </a:p>
        </p:txBody>
      </p:sp>
      <p:sp>
        <p:nvSpPr>
          <p:cNvPr id="3" name="Marcador de posición de texto 2"/>
          <p:cNvSpPr>
            <a:spLocks noGrp="1"/>
          </p:cNvSpPr>
          <p:nvPr>
            <p:ph type="body" idx="1" hasCustomPrompt="1"/>
          </p:nvPr>
        </p:nvSpPr>
        <p:spPr>
          <a:xfrm>
            <a:off x="2939373" y="1972703"/>
            <a:ext cx="3992732"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2589212" y="2548966"/>
            <a:ext cx="4342893" cy="3354060"/>
          </a:xfrm>
        </p:spPr>
        <p:txBody>
          <a:bodyPr rtlCol="0">
            <a:normAutofit/>
          </a:bodyPr>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7506629" y="1969475"/>
            <a:ext cx="3999001"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7166957" y="2545738"/>
            <a:ext cx="4338674" cy="3354060"/>
          </a:xfrm>
        </p:spPr>
        <p:txBody>
          <a:bodyPr rtlCol="0">
            <a:normAutofit/>
          </a:bodyPr>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307803F1-CDB2-47CD-951F-5DCB28963BBF}" type="datetime1">
              <a:rPr lang="es-ES" noProof="0" smtClean="0"/>
              <a:t>17/07/2020</a:t>
            </a:fld>
            <a:endParaRPr lang="es-ES" noProof="0"/>
          </a:p>
        </p:txBody>
      </p:sp>
      <p:sp>
        <p:nvSpPr>
          <p:cNvPr id="8" name="Marcador de posición de pie de página 7"/>
          <p:cNvSpPr>
            <a:spLocks noGrp="1"/>
          </p:cNvSpPr>
          <p:nvPr>
            <p:ph type="ftr" sz="quarter" idx="11"/>
          </p:nvPr>
        </p:nvSpPr>
        <p:spPr/>
        <p:txBody>
          <a:bodyPr rtlCol="0"/>
          <a:lstStyle/>
          <a:p>
            <a:pPr rtl="0"/>
            <a:endParaRPr lang="es-ES" noProof="0"/>
          </a:p>
        </p:txBody>
      </p:sp>
      <p:sp>
        <p:nvSpPr>
          <p:cNvPr id="12"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Marcador de posición de número de diapositiva 5"/>
          <p:cNvSpPr>
            <a:spLocks noGrp="1"/>
          </p:cNvSpPr>
          <p:nvPr>
            <p:ph type="sldNum" sz="quarter" idx="12"/>
          </p:nvPr>
        </p:nvSpPr>
        <p:spPr>
          <a:xfrm>
            <a:off x="531812" y="787782"/>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fecha 2"/>
          <p:cNvSpPr>
            <a:spLocks noGrp="1"/>
          </p:cNvSpPr>
          <p:nvPr>
            <p:ph type="dt" sz="half" idx="10"/>
          </p:nvPr>
        </p:nvSpPr>
        <p:spPr/>
        <p:txBody>
          <a:bodyPr rtlCol="0"/>
          <a:lstStyle/>
          <a:p>
            <a:pPr rtl="0"/>
            <a:fld id="{8934A506-8FF1-48DA-AC47-56B136F214DB}" type="datetime1">
              <a:rPr lang="es-ES" noProof="0" smtClean="0"/>
              <a:t>17/07/2020</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7"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Marcador de posición de número de diapositiva 4"/>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posición de fecha 1"/>
          <p:cNvSpPr>
            <a:spLocks noGrp="1"/>
          </p:cNvSpPr>
          <p:nvPr>
            <p:ph type="dt" sz="half" idx="10"/>
          </p:nvPr>
        </p:nvSpPr>
        <p:spPr/>
        <p:txBody>
          <a:bodyPr rtlCol="0"/>
          <a:lstStyle/>
          <a:p>
            <a:pPr rtl="0"/>
            <a:fld id="{B03CF8DD-1A35-4605-8A98-72B2E4351552}" type="datetime1">
              <a:rPr lang="es-ES" noProof="0" smtClean="0"/>
              <a:t>17/07/2020</a:t>
            </a:fld>
            <a:endParaRPr lang="es-ES" noProof="0"/>
          </a:p>
        </p:txBody>
      </p:sp>
      <p:sp>
        <p:nvSpPr>
          <p:cNvPr id="3" name="Marcador de posición de pie de página 2"/>
          <p:cNvSpPr>
            <a:spLocks noGrp="1"/>
          </p:cNvSpPr>
          <p:nvPr>
            <p:ph type="ftr" sz="quarter" idx="11"/>
          </p:nvPr>
        </p:nvSpPr>
        <p:spPr/>
        <p:txBody>
          <a:bodyPr rtlCol="0"/>
          <a:lstStyle/>
          <a:p>
            <a:pPr rtl="0"/>
            <a:endParaRPr lang="es-ES" noProof="0"/>
          </a:p>
        </p:txBody>
      </p:sp>
      <p:sp>
        <p:nvSpPr>
          <p:cNvPr id="6"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Marcador de número de diapositiva 3"/>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589212" y="446088"/>
            <a:ext cx="3505199" cy="976312"/>
          </a:xfrm>
        </p:spPr>
        <p:txBody>
          <a:bodyPr rtlCol="0" anchor="b"/>
          <a:lstStyle>
            <a:lvl1pPr algn="l">
              <a:defRPr sz="2000" b="0"/>
            </a:lvl1pPr>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a:xfrm>
            <a:off x="6323012" y="446088"/>
            <a:ext cx="5181600" cy="5414963"/>
          </a:xfrm>
        </p:spPr>
        <p:txBody>
          <a:bodyPr rtlCol="0" anchor="ctr">
            <a:normAutofit/>
          </a:bodyPr>
          <a:lstStyle>
            <a:lvl1pPr>
              <a:defRPr/>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2589212" y="1598613"/>
            <a:ext cx="3505199" cy="4262436"/>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2DB67413-A30F-44E3-A04D-4954ACEE68A6}"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589213" y="4800600"/>
            <a:ext cx="8915400" cy="566738"/>
          </a:xfrm>
        </p:spPr>
        <p:txBody>
          <a:bodyPr rtlCol="0" anchor="b">
            <a:normAutofit/>
          </a:bodyPr>
          <a:lstStyle>
            <a:lvl1pPr algn="l">
              <a:defRPr sz="2400" b="0"/>
            </a:lvl1pPr>
          </a:lstStyle>
          <a:p>
            <a:pPr rtl="0"/>
            <a:r>
              <a:rPr lang="es-ES" noProof="0"/>
              <a:t>Haga clic para modificar el estilo del título principal</a:t>
            </a:r>
          </a:p>
        </p:txBody>
      </p:sp>
      <p:sp>
        <p:nvSpPr>
          <p:cNvPr id="3" name="Marcador de posición de imagen 2"/>
          <p:cNvSpPr>
            <a:spLocks noGrp="1" noChangeAspect="1"/>
          </p:cNvSpPr>
          <p:nvPr>
            <p:ph type="pic" idx="1"/>
          </p:nvPr>
        </p:nvSpPr>
        <p:spPr>
          <a:xfrm>
            <a:off x="2589212" y="634965"/>
            <a:ext cx="8915400" cy="3854970"/>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2589213" y="5367338"/>
            <a:ext cx="8915400"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D1E8CA96-60F9-48C9-9136-09F3490838B5}" type="datetime1">
              <a:rPr lang="es-ES" noProof="0" smtClean="0"/>
              <a:t>17/07/2020</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9" name="Forma libre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Marcador de posición de número de diapositiva 6"/>
          <p:cNvSpPr>
            <a:spLocks noGrp="1"/>
          </p:cNvSpPr>
          <p:nvPr>
            <p:ph type="sldNum" sz="quarter" idx="12"/>
          </p:nvPr>
        </p:nvSpPr>
        <p:spPr>
          <a:xfrm>
            <a:off x="531812" y="4983087"/>
            <a:ext cx="779767" cy="365125"/>
          </a:xfrm>
        </p:spPr>
        <p:txBody>
          <a:bodyPr rtlCol="0"/>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upo 22"/>
          <p:cNvGrpSpPr/>
          <p:nvPr/>
        </p:nvGrpSpPr>
        <p:grpSpPr>
          <a:xfrm>
            <a:off x="1" y="228600"/>
            <a:ext cx="2851516" cy="6638628"/>
            <a:chOff x="2487613" y="285750"/>
            <a:chExt cx="2428875" cy="5654676"/>
          </a:xfrm>
          <a:solidFill>
            <a:schemeClr val="accent1">
              <a:lumMod val="75000"/>
              <a:alpha val="40000"/>
            </a:schemeClr>
          </a:solidFill>
        </p:grpSpPr>
        <p:sp>
          <p:nvSpPr>
            <p:cNvPr id="24" name="Forma libre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orma libre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orma libre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orma libre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orma libre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orma libre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orma libre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orma libre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orma libre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orma libre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orma libre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orma libre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upo 9"/>
          <p:cNvGrpSpPr/>
          <p:nvPr/>
        </p:nvGrpSpPr>
        <p:grpSpPr>
          <a:xfrm>
            <a:off x="27221" y="-30"/>
            <a:ext cx="2356674" cy="6853283"/>
            <a:chOff x="6627813" y="195452"/>
            <a:chExt cx="1952625" cy="5678299"/>
          </a:xfrm>
          <a:solidFill>
            <a:schemeClr val="accent1"/>
          </a:solidFill>
        </p:grpSpPr>
        <p:sp>
          <p:nvSpPr>
            <p:cNvPr id="11" name="Forma libre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orma libre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orma libre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orma libre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orma libre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orma libre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orma libre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orma libre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orma libre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orma libre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orma libre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orma libre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ángulo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Marcador de posición de título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pPr rtl="0"/>
            <a:r>
              <a:rPr lang="es-ES" noProof="0"/>
              <a:t>Haga clic para modificar el estilo del título principal</a:t>
            </a:r>
          </a:p>
        </p:txBody>
      </p:sp>
      <p:sp>
        <p:nvSpPr>
          <p:cNvPr id="3" name="Marcador de posición de texto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035A204E-EDFC-419D-A14D-D3DD07B12160}" type="datetime1">
              <a:rPr lang="es-ES" noProof="0" smtClean="0"/>
              <a:t>17/07/2020</a:t>
            </a:fld>
            <a:endParaRPr lang="es-ES" noProof="0"/>
          </a:p>
        </p:txBody>
      </p:sp>
      <p:sp>
        <p:nvSpPr>
          <p:cNvPr id="5" name="Marcador de posición de pie de página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s-ES" noProof="0"/>
          </a:p>
        </p:txBody>
      </p:sp>
      <p:sp>
        <p:nvSpPr>
          <p:cNvPr id="6" name="Marcador de número de diapositiva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D57F1E4F-1CFF-5643-939E-217C01CDF565}" type="slidenum">
              <a:rPr lang="es-ES" noProof="0" smtClean="0"/>
              <a:pPr rtl="0"/>
              <a:t>‹Nº›</a:t>
            </a:fld>
            <a:endParaRPr lang="es-ES" noProof="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ángulo 17">
            <a:extLst>
              <a:ext uri="{FF2B5EF4-FFF2-40B4-BE49-F238E27FC236}">
                <a16:creationId xmlns:a16="http://schemas.microsoft.com/office/drawing/2014/main" xmlns="" id="{93F2CC0B-D5F1-40B8-9CC6-4A36850B66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pic>
        <p:nvPicPr>
          <p:cNvPr id="5" name="Imagen 4" descr="puntos claros">
            <a:extLst>
              <a:ext uri="{FF2B5EF4-FFF2-40B4-BE49-F238E27FC236}">
                <a16:creationId xmlns:a16="http://schemas.microsoft.com/office/drawing/2014/main" xmlns=""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ítulo 1">
            <a:extLst>
              <a:ext uri="{FF2B5EF4-FFF2-40B4-BE49-F238E27FC236}">
                <a16:creationId xmlns:a16="http://schemas.microsoft.com/office/drawing/2014/main" xmlns="" id="{F266081D-517B-5D43-A7B4-E67DDEDC0B31}"/>
              </a:ext>
            </a:extLst>
          </p:cNvPr>
          <p:cNvSpPr>
            <a:spLocks noGrp="1"/>
          </p:cNvSpPr>
          <p:nvPr>
            <p:ph type="ctrTitle"/>
          </p:nvPr>
        </p:nvSpPr>
        <p:spPr>
          <a:xfrm>
            <a:off x="2589213" y="2514600"/>
            <a:ext cx="8915399" cy="1313189"/>
          </a:xfrm>
        </p:spPr>
        <p:txBody>
          <a:bodyPr rtlCol="0">
            <a:noAutofit/>
          </a:bodyPr>
          <a:lstStyle/>
          <a:p>
            <a:pPr algn="ctr" rtl="0"/>
            <a:r>
              <a:rPr lang="es-ES" sz="9600" b="1" dirty="0" smtClean="0">
                <a:latin typeface="Bernard MT Condensed" panose="02050806060905020404" pitchFamily="18" charset="0"/>
              </a:rPr>
              <a:t>CONTINENTE AFRICANO</a:t>
            </a:r>
            <a:endParaRPr lang="es-ES" sz="9600" b="1" dirty="0">
              <a:latin typeface="Bernard MT Condensed" panose="02050806060905020404" pitchFamily="18" charset="0"/>
            </a:endParaRPr>
          </a:p>
        </p:txBody>
      </p:sp>
      <p:sp>
        <p:nvSpPr>
          <p:cNvPr id="13" name="Subtítulo 12">
            <a:extLst>
              <a:ext uri="{FF2B5EF4-FFF2-40B4-BE49-F238E27FC236}">
                <a16:creationId xmlns:a16="http://schemas.microsoft.com/office/drawing/2014/main" xmlns="" id="{F05262DB-6398-4AF9-96A3-041CFB112303}"/>
              </a:ext>
            </a:extLst>
          </p:cNvPr>
          <p:cNvSpPr>
            <a:spLocks noGrp="1"/>
          </p:cNvSpPr>
          <p:nvPr>
            <p:ph type="subTitle" idx="1"/>
          </p:nvPr>
        </p:nvSpPr>
        <p:spPr>
          <a:xfrm rot="10800000" flipV="1">
            <a:off x="2589213" y="4107633"/>
            <a:ext cx="8915399" cy="1893002"/>
          </a:xfrm>
        </p:spPr>
        <p:txBody>
          <a:bodyPr rtlCol="0">
            <a:noAutofit/>
          </a:bodyPr>
          <a:lstStyle/>
          <a:p>
            <a:pPr rtl="0"/>
            <a:r>
              <a:rPr lang="es-ES" sz="7200" dirty="0" smtClean="0">
                <a:latin typeface="Bernard MT Condensed" panose="02050806060905020404" pitchFamily="18" charset="0"/>
              </a:rPr>
              <a:t>FLOR MARIA ARANDA </a:t>
            </a:r>
          </a:p>
          <a:p>
            <a:pPr rtl="0"/>
            <a:r>
              <a:rPr lang="es-ES" sz="7200" dirty="0" smtClean="0">
                <a:latin typeface="Bernard MT Condensed" panose="02050806060905020404" pitchFamily="18" charset="0"/>
              </a:rPr>
              <a:t>2020</a:t>
            </a:r>
            <a:endParaRPr lang="es-ES" sz="7200" dirty="0">
              <a:latin typeface="Bernard MT Condensed" panose="02050806060905020404" pitchFamily="18" charset="0"/>
            </a:endParaRPr>
          </a:p>
        </p:txBody>
      </p:sp>
      <p:grpSp>
        <p:nvGrpSpPr>
          <p:cNvPr id="20" name="Grupo 19">
            <a:extLst>
              <a:ext uri="{FF2B5EF4-FFF2-40B4-BE49-F238E27FC236}">
                <a16:creationId xmlns:a16="http://schemas.microsoft.com/office/drawing/2014/main" xmlns="" id="{631C6CE6-1810-44ED-A6D7-3FF53040A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a:solidFill>
            <a:schemeClr val="accent1">
              <a:lumMod val="75000"/>
              <a:alpha val="40000"/>
            </a:schemeClr>
          </a:solidFill>
        </p:grpSpPr>
        <p:sp>
          <p:nvSpPr>
            <p:cNvPr id="21" name="Forma libre 11">
              <a:extLst>
                <a:ext uri="{FF2B5EF4-FFF2-40B4-BE49-F238E27FC236}">
                  <a16:creationId xmlns:a16="http://schemas.microsoft.com/office/drawing/2014/main" xmlns="" id="{1F6D8BFE-D0D0-4BAE-9D5A-701DE7D3CE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orma libre 12">
              <a:extLst>
                <a:ext uri="{FF2B5EF4-FFF2-40B4-BE49-F238E27FC236}">
                  <a16:creationId xmlns:a16="http://schemas.microsoft.com/office/drawing/2014/main" xmlns="" id="{53F86D30-CEDB-4D96-AF73-AA3CD5A437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orma libre 13">
              <a:extLst>
                <a:ext uri="{FF2B5EF4-FFF2-40B4-BE49-F238E27FC236}">
                  <a16:creationId xmlns:a16="http://schemas.microsoft.com/office/drawing/2014/main" xmlns="" id="{F5187540-C4C8-410C-A395-69FCB1C86C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orma libre 14">
              <a:extLst>
                <a:ext uri="{FF2B5EF4-FFF2-40B4-BE49-F238E27FC236}">
                  <a16:creationId xmlns:a16="http://schemas.microsoft.com/office/drawing/2014/main" xmlns="" id="{75BD6E4A-797C-451B-B08F-D99C1A9D1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orma libre 15">
              <a:extLst>
                <a:ext uri="{FF2B5EF4-FFF2-40B4-BE49-F238E27FC236}">
                  <a16:creationId xmlns:a16="http://schemas.microsoft.com/office/drawing/2014/main" xmlns="" id="{0D241082-BAFA-462E-827B-5814B020F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orma libre 16">
              <a:extLst>
                <a:ext uri="{FF2B5EF4-FFF2-40B4-BE49-F238E27FC236}">
                  <a16:creationId xmlns:a16="http://schemas.microsoft.com/office/drawing/2014/main" xmlns="" id="{2920CCBD-116D-450B-9608-99F05F7D78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orma libre 17">
              <a:extLst>
                <a:ext uri="{FF2B5EF4-FFF2-40B4-BE49-F238E27FC236}">
                  <a16:creationId xmlns:a16="http://schemas.microsoft.com/office/drawing/2014/main" xmlns="" id="{A57CD3DE-CEAF-4BD4-A5EF-24B3E622BB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orma libre 18">
              <a:extLst>
                <a:ext uri="{FF2B5EF4-FFF2-40B4-BE49-F238E27FC236}">
                  <a16:creationId xmlns:a16="http://schemas.microsoft.com/office/drawing/2014/main" xmlns="" id="{4EC3258C-366B-4629-A7D3-5173D3637D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orma libre 19">
              <a:extLst>
                <a:ext uri="{FF2B5EF4-FFF2-40B4-BE49-F238E27FC236}">
                  <a16:creationId xmlns:a16="http://schemas.microsoft.com/office/drawing/2014/main" xmlns="" id="{D444D63A-CE2B-4ACD-BA0E-4ADECAD86F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orma libre 20">
              <a:extLst>
                <a:ext uri="{FF2B5EF4-FFF2-40B4-BE49-F238E27FC236}">
                  <a16:creationId xmlns:a16="http://schemas.microsoft.com/office/drawing/2014/main" xmlns="" id="{7A504DF6-187A-4A54-96E8-3F3F28AAAA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orma libre 21">
              <a:extLst>
                <a:ext uri="{FF2B5EF4-FFF2-40B4-BE49-F238E27FC236}">
                  <a16:creationId xmlns:a16="http://schemas.microsoft.com/office/drawing/2014/main" xmlns="" id="{FE04C6F5-6DC5-4C7E-9278-9BE624FC78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orma libre 22">
              <a:extLst>
                <a:ext uri="{FF2B5EF4-FFF2-40B4-BE49-F238E27FC236}">
                  <a16:creationId xmlns:a16="http://schemas.microsoft.com/office/drawing/2014/main" xmlns="" id="{94A02D9B-E6A9-4D6A-9D2A-D81C768024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upo 33">
            <a:extLst>
              <a:ext uri="{FF2B5EF4-FFF2-40B4-BE49-F238E27FC236}">
                <a16:creationId xmlns:a16="http://schemas.microsoft.com/office/drawing/2014/main" xmlns="" id="{B78034A6-3565-46AA-9E73-1C954666ABB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30"/>
            <a:ext cx="2356675" cy="6853284"/>
            <a:chOff x="6627813" y="195452"/>
            <a:chExt cx="1952625" cy="5678299"/>
          </a:xfrm>
          <a:solidFill>
            <a:schemeClr val="accent1"/>
          </a:solidFill>
        </p:grpSpPr>
        <p:sp>
          <p:nvSpPr>
            <p:cNvPr id="35" name="Forma libre 27">
              <a:extLst>
                <a:ext uri="{FF2B5EF4-FFF2-40B4-BE49-F238E27FC236}">
                  <a16:creationId xmlns:a16="http://schemas.microsoft.com/office/drawing/2014/main" xmlns="" id="{04947AA2-A772-42CB-9CEC-065095D3DC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orma libre 28">
              <a:extLst>
                <a:ext uri="{FF2B5EF4-FFF2-40B4-BE49-F238E27FC236}">
                  <a16:creationId xmlns:a16="http://schemas.microsoft.com/office/drawing/2014/main" xmlns="" id="{83C52D84-DEC1-4E16-972E-8EEA5D5224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orma libre 29">
              <a:extLst>
                <a:ext uri="{FF2B5EF4-FFF2-40B4-BE49-F238E27FC236}">
                  <a16:creationId xmlns:a16="http://schemas.microsoft.com/office/drawing/2014/main" xmlns="" id="{2036A28D-EF09-41F7-906F-CF4053615A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orma libre 30">
              <a:extLst>
                <a:ext uri="{FF2B5EF4-FFF2-40B4-BE49-F238E27FC236}">
                  <a16:creationId xmlns:a16="http://schemas.microsoft.com/office/drawing/2014/main" xmlns="" id="{EE8D92C7-C907-4120-95E3-80E3DC85BB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orma libre 31">
              <a:extLst>
                <a:ext uri="{FF2B5EF4-FFF2-40B4-BE49-F238E27FC236}">
                  <a16:creationId xmlns:a16="http://schemas.microsoft.com/office/drawing/2014/main" xmlns="" id="{BBCEAAB8-CD22-41D7-B330-702682A27C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orma libre 32">
              <a:extLst>
                <a:ext uri="{FF2B5EF4-FFF2-40B4-BE49-F238E27FC236}">
                  <a16:creationId xmlns:a16="http://schemas.microsoft.com/office/drawing/2014/main" xmlns="" id="{6BBC1FEE-3D72-492B-8D8A-BE1A55076F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orma libre 33">
              <a:extLst>
                <a:ext uri="{FF2B5EF4-FFF2-40B4-BE49-F238E27FC236}">
                  <a16:creationId xmlns:a16="http://schemas.microsoft.com/office/drawing/2014/main" xmlns="" id="{C28C6E5C-C393-435C-96A1-AA2859BDCB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orma libre 34">
              <a:extLst>
                <a:ext uri="{FF2B5EF4-FFF2-40B4-BE49-F238E27FC236}">
                  <a16:creationId xmlns:a16="http://schemas.microsoft.com/office/drawing/2014/main" xmlns="" id="{2C2C991F-AC51-4DF5-B8DD-19B08C1CBF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orma libre 35">
              <a:extLst>
                <a:ext uri="{FF2B5EF4-FFF2-40B4-BE49-F238E27FC236}">
                  <a16:creationId xmlns:a16="http://schemas.microsoft.com/office/drawing/2014/main" xmlns="" id="{9C916B5F-285D-4F5A-9085-6781753AFB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orma libre 36">
              <a:extLst>
                <a:ext uri="{FF2B5EF4-FFF2-40B4-BE49-F238E27FC236}">
                  <a16:creationId xmlns:a16="http://schemas.microsoft.com/office/drawing/2014/main" xmlns="" id="{0375DD5F-9D17-4873-B697-3D44A5EBEC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orma libre 37">
              <a:extLst>
                <a:ext uri="{FF2B5EF4-FFF2-40B4-BE49-F238E27FC236}">
                  <a16:creationId xmlns:a16="http://schemas.microsoft.com/office/drawing/2014/main" xmlns="" id="{A159BBC7-6A8B-4612-94A8-56323452C7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orma libre 38">
              <a:extLst>
                <a:ext uri="{FF2B5EF4-FFF2-40B4-BE49-F238E27FC236}">
                  <a16:creationId xmlns:a16="http://schemas.microsoft.com/office/drawing/2014/main" xmlns="" id="{177C901C-F8DE-4C99-95C8-F8CA1B84F7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ángulo 47">
            <a:extLst>
              <a:ext uri="{FF2B5EF4-FFF2-40B4-BE49-F238E27FC236}">
                <a16:creationId xmlns:a16="http://schemas.microsoft.com/office/drawing/2014/main" xmlns="" id="{D1D655F2-6D15-4265-ADEE-EF0075C139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orma libre 69">
            <a:extLst>
              <a:ext uri="{FF2B5EF4-FFF2-40B4-BE49-F238E27FC236}">
                <a16:creationId xmlns:a16="http://schemas.microsoft.com/office/drawing/2014/main" xmlns="" id="{3248A930-1A6E-4EFB-8213-D1AC735BE0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129412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 calcmode="lin" valueType="num">
                                      <p:cBhvr additive="base">
                                        <p:cTn id="11"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 calcmode="lin" valueType="num">
                                      <p:cBhvr additive="base">
                                        <p:cTn id="1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DESARROLLO INDUSTRIAL</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1184856" y="3618963"/>
            <a:ext cx="10319756" cy="2833351"/>
          </a:xfrm>
        </p:spPr>
        <p:txBody>
          <a:bodyPr>
            <a:normAutofit/>
          </a:bodyPr>
          <a:lstStyle/>
          <a:p>
            <a:r>
              <a:rPr lang="es-CO" sz="2400" dirty="0" smtClean="0">
                <a:latin typeface="Arial" panose="020B0604020202020204" pitchFamily="34" charset="0"/>
                <a:cs typeface="Arial" panose="020B0604020202020204" pitchFamily="34" charset="0"/>
              </a:rPr>
              <a:t>LA INDUSTRIA SE BASA EN LA TRANSFORMACION DE LOS RECURSOS NATURALES, COMO LA INDUSTRIA MINER , ALIMENTICIA Y TEXTIL SE LOCALIZAN EN SUS CIUDADES IMPORTANTES. LOS PAISES MAS INDUSTRIALIZADOS SON NIGERIA, LIBIA, ARGELIA Y SUDAFRICA. </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96365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70588" l="0"/>
                                      </p:by>
                                    </p:animClr>
                                    <p:animClr clrSpc="hsl" dir="cw">
                                      <p:cBhvr>
                                        <p:cTn id="7" dur="500" fill="hold"/>
                                        <p:tgtEl>
                                          <p:spTgt spid="2"/>
                                        </p:tgtEl>
                                        <p:attrNameLst>
                                          <p:attrName>fillcolor</p:attrName>
                                        </p:attrNameLst>
                                      </p:cBhvr>
                                      <p:by>
                                        <p:hsl h="0" s="-70588" l="0"/>
                                      </p:by>
                                    </p:animClr>
                                    <p:animClr clrSpc="hsl" dir="cw">
                                      <p:cBhvr>
                                        <p:cTn id="8" dur="500" fill="hold"/>
                                        <p:tgtEl>
                                          <p:spTgt spid="2"/>
                                        </p:tgtEl>
                                        <p:attrNameLst>
                                          <p:attrName>stroke.color</p:attrName>
                                        </p:attrNameLst>
                                      </p:cBhvr>
                                      <p:by>
                                        <p:hsl h="0" s="-70588"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SUDAFRICA</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656823" y="2756078"/>
            <a:ext cx="10847789" cy="3155143"/>
          </a:xfrm>
        </p:spPr>
        <p:txBody>
          <a:bodyPr>
            <a:normAutofit/>
          </a:bodyPr>
          <a:lstStyle/>
          <a:p>
            <a:r>
              <a:rPr lang="es-CO" sz="2400" dirty="0" smtClean="0">
                <a:latin typeface="Arial" panose="020B0604020202020204" pitchFamily="34" charset="0"/>
                <a:cs typeface="Arial" panose="020B0604020202020204" pitchFamily="34" charset="0"/>
              </a:rPr>
              <a:t>ES EL PAIS AFRICANI QUE MAS RIQUEZA APORTA AL PRODUCTO DEL CONTINENTE, LA DISTRIBUCION DE LA RIQUEZA ES DESIGUAL Y LOS AVANCES ECONOMICOS SE HACEN EN LAS GRANDES CIUDADES Y SOLO FAVORECEN A GRUPOS SOCIALES REDUCIDOS </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680771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HIDROGRAFIA</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759854" y="2133600"/>
            <a:ext cx="10744758" cy="3777622"/>
          </a:xfrm>
        </p:spPr>
        <p:txBody>
          <a:bodyPr>
            <a:normAutofit fontScale="92500" lnSpcReduction="10000"/>
          </a:bodyPr>
          <a:lstStyle/>
          <a:p>
            <a:r>
              <a:rPr lang="es-CO" sz="2400" dirty="0" smtClean="0">
                <a:latin typeface="Arial" panose="020B0604020202020204" pitchFamily="34" charset="0"/>
                <a:cs typeface="Arial" panose="020B0604020202020204" pitchFamily="34" charset="0"/>
              </a:rPr>
              <a:t>EL CLIMA Y EL RELIEVE DETERMINAN LA DISTRIBUCION DE LOS RIOS: </a:t>
            </a:r>
          </a:p>
          <a:p>
            <a:r>
              <a:rPr lang="es-CO" sz="2400" b="1" dirty="0" smtClean="0">
                <a:latin typeface="Arial" panose="020B0604020202020204" pitchFamily="34" charset="0"/>
                <a:cs typeface="Arial" panose="020B0604020202020204" pitchFamily="34" charset="0"/>
              </a:rPr>
              <a:t>PENDIENTE HACIA EL MAR MEDITERRANEO: </a:t>
            </a:r>
            <a:r>
              <a:rPr lang="es-CO" sz="2400" dirty="0" smtClean="0">
                <a:latin typeface="Arial" panose="020B0604020202020204" pitchFamily="34" charset="0"/>
                <a:cs typeface="Arial" panose="020B0604020202020204" pitchFamily="34" charset="0"/>
              </a:rPr>
              <a:t>LOS RIOS SON CORTOS Y ESTRECHOS EXCEPTO EL NILO QUE ES EL MAS LARGO DEL CONTINENTE.</a:t>
            </a:r>
          </a:p>
          <a:p>
            <a:r>
              <a:rPr lang="es-CO" sz="2400" b="1" dirty="0" smtClean="0">
                <a:latin typeface="Arial" panose="020B0604020202020204" pitchFamily="34" charset="0"/>
                <a:cs typeface="Arial" panose="020B0604020202020204" pitchFamily="34" charset="0"/>
              </a:rPr>
              <a:t>PENDIENTE HACIA EL OCEANO ATLANTICO: </a:t>
            </a:r>
            <a:r>
              <a:rPr lang="es-CO" sz="2400" dirty="0" smtClean="0">
                <a:latin typeface="Arial" panose="020B0604020202020204" pitchFamily="34" charset="0"/>
                <a:cs typeface="Arial" panose="020B0604020202020204" pitchFamily="34" charset="0"/>
              </a:rPr>
              <a:t>LOS RIOS SON MAS LARGOS, CAUDALOSOS Y NAVEGABLES. EJEMPLO: RIO CONGO ES EL DE MAYOR CAUDAL DEL CONTINENTE.</a:t>
            </a:r>
          </a:p>
          <a:p>
            <a:r>
              <a:rPr lang="es-CO" sz="2400" b="1" dirty="0" smtClean="0">
                <a:latin typeface="Arial" panose="020B0604020202020204" pitchFamily="34" charset="0"/>
                <a:cs typeface="Arial" panose="020B0604020202020204" pitchFamily="34" charset="0"/>
              </a:rPr>
              <a:t>PENDIENTE HACIA EL OCEANO INDICO: </a:t>
            </a:r>
            <a:r>
              <a:rPr lang="es-CO" sz="2400" dirty="0" smtClean="0">
                <a:latin typeface="Arial" panose="020B0604020202020204" pitchFamily="34" charset="0"/>
                <a:cs typeface="Arial" panose="020B0604020202020204" pitchFamily="34" charset="0"/>
              </a:rPr>
              <a:t>DEBIDO  A LOS DESNIVELES EN EL VALLE DEL RIFT, LOS RIOS PRESENTAN CATARATAS O RAPIDOS QUE IMPIDEN LA NAVEGACION. EJEMPLO: CATARATAS VICTORIA SE ENCUENTRA EN LA REGION DE LOS GRANDES LAGOS.</a:t>
            </a:r>
            <a:endParaRPr lang="es-CO" sz="2400" b="1" dirty="0" smtClean="0">
              <a:latin typeface="Arial" panose="020B0604020202020204" pitchFamily="34" charset="0"/>
              <a:cs typeface="Arial" panose="020B0604020202020204" pitchFamily="34" charset="0"/>
            </a:endParaRPr>
          </a:p>
          <a:p>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06771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MIGRACIONES</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656823" y="2133599"/>
            <a:ext cx="10847789" cy="4280079"/>
          </a:xfrm>
        </p:spPr>
        <p:txBody>
          <a:bodyPr>
            <a:normAutofit fontScale="92500" lnSpcReduction="20000"/>
          </a:bodyPr>
          <a:lstStyle/>
          <a:p>
            <a:r>
              <a:rPr lang="es-CO" sz="2400" dirty="0" smtClean="0">
                <a:latin typeface="Arial" panose="020B0604020202020204" pitchFamily="34" charset="0"/>
                <a:cs typeface="Arial" panose="020B0604020202020204" pitchFamily="34" charset="0"/>
              </a:rPr>
              <a:t>LA MOVILIDAD TERRITORIAL ESTA RELACIONADA CON LA BUSQUEDA DE OPORTUNIDADES DE TRABAJO. </a:t>
            </a:r>
          </a:p>
          <a:p>
            <a:r>
              <a:rPr lang="es-CO" sz="2400" dirty="0" smtClean="0">
                <a:latin typeface="Arial" panose="020B0604020202020204" pitchFamily="34" charset="0"/>
                <a:cs typeface="Arial" panose="020B0604020202020204" pitchFamily="34" charset="0"/>
              </a:rPr>
              <a:t>LAS MIGRACIONES SE PRODUCEN DESDE LAS AREAS RURALES HACIA LAS URBANAS. </a:t>
            </a:r>
          </a:p>
          <a:p>
            <a:r>
              <a:rPr lang="es-CO" sz="2400" dirty="0" smtClean="0">
                <a:latin typeface="Arial" panose="020B0604020202020204" pitchFamily="34" charset="0"/>
                <a:cs typeface="Arial" panose="020B0604020202020204" pitchFamily="34" charset="0"/>
              </a:rPr>
              <a:t>LOS REFUGIADOS NO TIENEN OTRA  ALTERNATIVA Y ABANDONAN SU LUGAR DE ORIGEN DE FORMA INVOLUNTARIA. LAS CAUSAS:</a:t>
            </a:r>
          </a:p>
          <a:p>
            <a:r>
              <a:rPr lang="es-CO" sz="2400" dirty="0" smtClean="0">
                <a:latin typeface="Arial" panose="020B0604020202020204" pitchFamily="34" charset="0"/>
                <a:cs typeface="Arial" panose="020B0604020202020204" pitchFamily="34" charset="0"/>
              </a:rPr>
              <a:t>CONFLICTO ARMADO</a:t>
            </a:r>
          </a:p>
          <a:p>
            <a:r>
              <a:rPr lang="es-CO" sz="2400" dirty="0" smtClean="0">
                <a:latin typeface="Arial" panose="020B0604020202020204" pitchFamily="34" charset="0"/>
                <a:cs typeface="Arial" panose="020B0604020202020204" pitchFamily="34" charset="0"/>
              </a:rPr>
              <a:t>PROBLEMAS ETNICOS </a:t>
            </a:r>
          </a:p>
          <a:p>
            <a:r>
              <a:rPr lang="es-CO" sz="2400" dirty="0" smtClean="0">
                <a:latin typeface="Arial" panose="020B0604020202020204" pitchFamily="34" charset="0"/>
                <a:cs typeface="Arial" panose="020B0604020202020204" pitchFamily="34" charset="0"/>
              </a:rPr>
              <a:t>PERSECUCION RACIALES, RELIGIOSAS O POLITICAS</a:t>
            </a:r>
          </a:p>
          <a:p>
            <a:r>
              <a:rPr lang="es-CO" sz="2400" dirty="0" smtClean="0">
                <a:latin typeface="Arial" panose="020B0604020202020204" pitchFamily="34" charset="0"/>
                <a:cs typeface="Arial" panose="020B0604020202020204" pitchFamily="34" charset="0"/>
              </a:rPr>
              <a:t>CUETIONES AMBIENTALES </a:t>
            </a:r>
          </a:p>
          <a:p>
            <a:r>
              <a:rPr lang="es-CO" sz="2400" dirty="0" smtClean="0">
                <a:latin typeface="Arial" panose="020B0604020202020204" pitchFamily="34" charset="0"/>
                <a:cs typeface="Arial" panose="020B0604020202020204" pitchFamily="34" charset="0"/>
              </a:rPr>
              <a:t>LA DESERTIFICACION O EL AGOTAMIENTO DE LOS RECURSOS QUE IMPULSAN A LA POBLACION A CAMBIAR SU LUGAR DE RESIDENCIA.</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380705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heel(1)">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heel(1)">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heel(1)">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RELIEVE</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948267" y="2133599"/>
            <a:ext cx="10556345" cy="4284133"/>
          </a:xfrm>
        </p:spPr>
        <p:txBody>
          <a:bodyPr>
            <a:noAutofit/>
          </a:bodyPr>
          <a:lstStyle/>
          <a:p>
            <a:r>
              <a:rPr lang="es-CO" sz="2400" dirty="0" smtClean="0">
                <a:latin typeface="Arial" panose="020B0604020202020204" pitchFamily="34" charset="0"/>
                <a:cs typeface="Arial" panose="020B0604020202020204" pitchFamily="34" charset="0"/>
              </a:rPr>
              <a:t>EL CONTINENTE SE ENCUENTRA EN LA PLACA  AFRICANA, QUE AL ESTE LIMITA CON LA PLAGA  ARABIGA, ESTAN SEPARADOS POR UNA GRAN FALLA QUE SE EXTIENDE A LO LARGO DE 5.000 KM DESDE EL AMAR ROJO.</a:t>
            </a:r>
          </a:p>
          <a:p>
            <a:r>
              <a:rPr lang="es-CO" sz="2400" dirty="0" smtClean="0">
                <a:latin typeface="Arial" panose="020B0604020202020204" pitchFamily="34" charset="0"/>
                <a:cs typeface="Arial" panose="020B0604020202020204" pitchFamily="34" charset="0"/>
              </a:rPr>
              <a:t>LOS DESNIBELES DEL TERRENO GENERADOS POR ESTA FALLA DAN LA FORMACION DE GRANDES LAGOS. </a:t>
            </a:r>
          </a:p>
          <a:p>
            <a:r>
              <a:rPr lang="es-CO" sz="2400" dirty="0" smtClean="0">
                <a:latin typeface="Arial" panose="020B0604020202020204" pitchFamily="34" charset="0"/>
                <a:cs typeface="Arial" panose="020B0604020202020204" pitchFamily="34" charset="0"/>
              </a:rPr>
              <a:t>EL AFRICA TIENE UNA ALTURA PROMEDIO DE 650 METROS SOBREEL NIVEL DEL MAR. ES UNA GRAN MESETA QUE EN EL CENTRO PRESENTA ALGUNAS DEPRESIONES. LA UNIFORMIDAD DEL RELIEVE SE VE INTERRUMPIDA POR ALGUNAS CADENAS MONTAÑOSAS. </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72994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AMBIENTE </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880533" y="2133600"/>
            <a:ext cx="10624079" cy="3777622"/>
          </a:xfrm>
        </p:spPr>
        <p:txBody>
          <a:bodyPr>
            <a:noAutofit/>
          </a:bodyPr>
          <a:lstStyle/>
          <a:p>
            <a:r>
              <a:rPr lang="es-CO" sz="2400" b="1" dirty="0" smtClean="0">
                <a:latin typeface="Arial" panose="020B0604020202020204" pitchFamily="34" charset="0"/>
                <a:cs typeface="Arial" panose="020B0604020202020204" pitchFamily="34" charset="0"/>
              </a:rPr>
              <a:t>SELVA TROPICAL: </a:t>
            </a:r>
            <a:r>
              <a:rPr lang="es-CO" sz="2400" dirty="0" smtClean="0">
                <a:latin typeface="Arial" panose="020B0604020202020204" pitchFamily="34" charset="0"/>
                <a:cs typeface="Arial" panose="020B0604020202020204" pitchFamily="34" charset="0"/>
              </a:rPr>
              <a:t>GRAN DIVERSIDAD DE ESPECIES ANIMALES Y VEGETALES.</a:t>
            </a:r>
          </a:p>
          <a:p>
            <a:endParaRPr lang="es-CO" sz="2400" b="1" dirty="0">
              <a:latin typeface="Arial" panose="020B0604020202020204" pitchFamily="34" charset="0"/>
              <a:cs typeface="Arial" panose="020B0604020202020204" pitchFamily="34" charset="0"/>
            </a:endParaRPr>
          </a:p>
          <a:p>
            <a:r>
              <a:rPr lang="es-CO" sz="2400" b="1" dirty="0" smtClean="0">
                <a:latin typeface="Arial" panose="020B0604020202020204" pitchFamily="34" charset="0"/>
                <a:cs typeface="Arial" panose="020B0604020202020204" pitchFamily="34" charset="0"/>
              </a:rPr>
              <a:t>BOSQUE TROPICAL: </a:t>
            </a:r>
            <a:r>
              <a:rPr lang="es-CO" sz="2400" dirty="0" smtClean="0">
                <a:latin typeface="Arial" panose="020B0604020202020204" pitchFamily="34" charset="0"/>
                <a:cs typeface="Arial" panose="020B0604020202020204" pitchFamily="34" charset="0"/>
              </a:rPr>
              <a:t>SE PROLONGA A LO LARGO DE LOS RIOS Y EN LA DESEMBOCADURA, FORMANDO MANGLARES QUE SON FORMACIONES VEGETALES QUE SE DESARROLLAN EN ZONAS INUNDADAS Y PANTANOSAS.</a:t>
            </a:r>
          </a:p>
          <a:p>
            <a:endParaRPr lang="es-CO" sz="2400" b="1" dirty="0">
              <a:latin typeface="Arial" panose="020B0604020202020204" pitchFamily="34" charset="0"/>
              <a:cs typeface="Arial" panose="020B0604020202020204" pitchFamily="34" charset="0"/>
            </a:endParaRPr>
          </a:p>
          <a:p>
            <a:r>
              <a:rPr lang="es-CO" sz="2400" b="1" dirty="0" smtClean="0">
                <a:latin typeface="Arial" panose="020B0604020202020204" pitchFamily="34" charset="0"/>
                <a:cs typeface="Arial" panose="020B0604020202020204" pitchFamily="34" charset="0"/>
              </a:rPr>
              <a:t>SABANA AFRICANA: </a:t>
            </a:r>
            <a:r>
              <a:rPr lang="es-CO" sz="2400" dirty="0" smtClean="0">
                <a:latin typeface="Arial" panose="020B0604020202020204" pitchFamily="34" charset="0"/>
                <a:cs typeface="Arial" panose="020B0604020202020204" pitchFamily="34" charset="0"/>
              </a:rPr>
              <a:t>PRESENTA PASTIZALES INTERRUMPIDOS POR ARBOLES AISLADOS.</a:t>
            </a:r>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17096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CLIMAS</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643467" y="2133600"/>
            <a:ext cx="10861145" cy="3777622"/>
          </a:xfrm>
        </p:spPr>
        <p:txBody>
          <a:bodyPr>
            <a:normAutofit fontScale="85000" lnSpcReduction="10000"/>
          </a:bodyPr>
          <a:lstStyle/>
          <a:p>
            <a:r>
              <a:rPr lang="es-CO" sz="2400" b="1" dirty="0" smtClean="0">
                <a:latin typeface="Arial" panose="020B0604020202020204" pitchFamily="34" charset="0"/>
                <a:cs typeface="Arial" panose="020B0604020202020204" pitchFamily="34" charset="0"/>
              </a:rPr>
              <a:t>CLIMA CALIDO ECUATORIAL: </a:t>
            </a:r>
            <a:r>
              <a:rPr lang="es-CO" sz="2400" dirty="0" smtClean="0">
                <a:latin typeface="Arial" panose="020B0604020202020204" pitchFamily="34" charset="0"/>
                <a:cs typeface="Arial" panose="020B0604020202020204" pitchFamily="34" charset="0"/>
              </a:rPr>
              <a:t>SE EXTIENDE EN EL CENTRO DEL CONTINENTE SOBRE LA LINEA DEL ECUADOR. LAS TEMPERATURAS SON SUPERIORES A 25*C DURANTE TODO EL AÑO CON ESCASA AMPLITUD TERMICA. ES UNA ZONA HUMEDA YA QUE RECIBE PECIPITACIONES.</a:t>
            </a:r>
          </a:p>
          <a:p>
            <a:r>
              <a:rPr lang="es-CO" sz="2400" b="1" dirty="0" smtClean="0">
                <a:latin typeface="Arial" panose="020B0604020202020204" pitchFamily="34" charset="0"/>
                <a:cs typeface="Arial" panose="020B0604020202020204" pitchFamily="34" charset="0"/>
              </a:rPr>
              <a:t>CLIMA TROPICAL HUMEDO: </a:t>
            </a:r>
            <a:r>
              <a:rPr lang="es-CO" sz="2400" dirty="0" smtClean="0">
                <a:latin typeface="Arial" panose="020B0604020202020204" pitchFamily="34" charset="0"/>
                <a:cs typeface="Arial" panose="020B0604020202020204" pitchFamily="34" charset="0"/>
              </a:rPr>
              <a:t>SE CARACTERIZA POR LA ALTERNANCIA DE ESTACIONES SECAS Y HUMEDAS. LA TEMPERATURA MEDIA ANUAL ES 22*C.</a:t>
            </a:r>
          </a:p>
          <a:p>
            <a:r>
              <a:rPr lang="es-CO" sz="2400" b="1" dirty="0" smtClean="0">
                <a:latin typeface="Arial" panose="020B0604020202020204" pitchFamily="34" charset="0"/>
                <a:cs typeface="Arial" panose="020B0604020202020204" pitchFamily="34" charset="0"/>
              </a:rPr>
              <a:t>CLIMA TROPICAL SECO:</a:t>
            </a:r>
            <a:r>
              <a:rPr lang="es-CO" sz="2400" dirty="0" smtClean="0">
                <a:latin typeface="Arial" panose="020B0604020202020204" pitchFamily="34" charset="0"/>
                <a:cs typeface="Arial" panose="020B0604020202020204" pitchFamily="34" charset="0"/>
              </a:rPr>
              <a:t> LAS MAYORES TEMPERATURAS SE PRESENTAN EN 32*C SE CARACTERIZA POR LA DIFERENCIA TERMICA ENTRE ESTACIONES.</a:t>
            </a:r>
          </a:p>
          <a:p>
            <a:r>
              <a:rPr lang="es-CO" sz="2400" b="1" dirty="0" smtClean="0">
                <a:latin typeface="Arial" panose="020B0604020202020204" pitchFamily="34" charset="0"/>
                <a:cs typeface="Arial" panose="020B0604020202020204" pitchFamily="34" charset="0"/>
              </a:rPr>
              <a:t>CLIMA DESERTICO: </a:t>
            </a:r>
            <a:r>
              <a:rPr lang="es-CO" sz="2400" dirty="0" smtClean="0">
                <a:latin typeface="Arial" panose="020B0604020202020204" pitchFamily="34" charset="0"/>
                <a:cs typeface="Arial" panose="020B0604020202020204" pitchFamily="34" charset="0"/>
              </a:rPr>
              <a:t>POR EL DESIERTO DEL SAHARA Y DEL KALAHARI, LAS TEMPERATURAS SON MUY ELEVADAS CON GRAN AMPLITUD TERMICA DIARIA. POCA VEGETACION YA QUE EL SUELO ES ARENOSO Y LAS PRECIPITACIONES SON ESCASAS</a:t>
            </a:r>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5541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3334" y="1811867"/>
            <a:ext cx="11081278" cy="4555065"/>
          </a:xfrm>
        </p:spPr>
        <p:txBody>
          <a:bodyPr>
            <a:normAutofit/>
          </a:bodyPr>
          <a:lstStyle/>
          <a:p>
            <a:r>
              <a:rPr lang="es-CO" sz="2400" b="1" dirty="0" smtClean="0">
                <a:latin typeface="Arial" panose="020B0604020202020204" pitchFamily="34" charset="0"/>
                <a:cs typeface="Arial" panose="020B0604020202020204" pitchFamily="34" charset="0"/>
              </a:rPr>
              <a:t>CLIMA TEMPLADO OCEANICO: </a:t>
            </a:r>
            <a:r>
              <a:rPr lang="es-CO" sz="2400" dirty="0" smtClean="0">
                <a:latin typeface="Arial" panose="020B0604020202020204" pitchFamily="34" charset="0"/>
                <a:cs typeface="Arial" panose="020B0604020202020204" pitchFamily="34" charset="0"/>
              </a:rPr>
              <a:t>SE CARACTERIZA POR PRESENTAR TEMPERATURAS REGULADAS Y ABUNDANTES PRECIPITACIONES SON ESCASAS. </a:t>
            </a:r>
            <a:br>
              <a:rPr lang="es-CO" sz="2400" dirty="0" smtClean="0">
                <a:latin typeface="Arial" panose="020B0604020202020204" pitchFamily="34" charset="0"/>
                <a:cs typeface="Arial" panose="020B0604020202020204" pitchFamily="34" charset="0"/>
              </a:rPr>
            </a:br>
            <a:r>
              <a:rPr lang="es-CO" sz="2400" dirty="0" smtClean="0">
                <a:latin typeface="Arial" panose="020B0604020202020204" pitchFamily="34" charset="0"/>
                <a:cs typeface="Arial" panose="020B0604020202020204" pitchFamily="34" charset="0"/>
              </a:rPr>
              <a:t/>
            </a:r>
            <a:br>
              <a:rPr lang="es-CO" sz="2400" dirty="0" smtClean="0">
                <a:latin typeface="Arial" panose="020B0604020202020204" pitchFamily="34" charset="0"/>
                <a:cs typeface="Arial" panose="020B0604020202020204" pitchFamily="34" charset="0"/>
              </a:rPr>
            </a:br>
            <a:r>
              <a:rPr lang="es-CO" sz="2400" b="1" dirty="0" smtClean="0">
                <a:latin typeface="Arial" panose="020B0604020202020204" pitchFamily="34" charset="0"/>
                <a:cs typeface="Arial" panose="020B0604020202020204" pitchFamily="34" charset="0"/>
              </a:rPr>
              <a:t>CLIMA FRIO DE ALTA MONTAÑA: </a:t>
            </a:r>
            <a:r>
              <a:rPr lang="es-CO" sz="2400" dirty="0" smtClean="0">
                <a:latin typeface="Arial" panose="020B0604020202020204" pitchFamily="34" charset="0"/>
                <a:cs typeface="Arial" panose="020B0604020202020204" pitchFamily="34" charset="0"/>
              </a:rPr>
              <a:t>SE DESARROLLA EN LAS ZONAS MONTAÑOSAS. LAS TEMPERATURAS SON BAJAS DEBIDO A LA ALTITUD, LAS PRECIPITACIONES SE PRODUCEN POR VIENTO HUMEDOS QUE INGRESAN DESDE EL OCEANO INDICO (LLUVIAS OROGRAFICAS).</a:t>
            </a:r>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2629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CONDICIONES DE VIDA</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795867" y="2489200"/>
            <a:ext cx="10708745" cy="3422022"/>
          </a:xfrm>
        </p:spPr>
        <p:txBody>
          <a:bodyPr>
            <a:normAutofit/>
          </a:bodyPr>
          <a:lstStyle/>
          <a:p>
            <a:r>
              <a:rPr lang="es-CO" sz="2400" dirty="0" smtClean="0">
                <a:latin typeface="Arial" panose="020B0604020202020204" pitchFamily="34" charset="0"/>
                <a:cs typeface="Arial" panose="020B0604020202020204" pitchFamily="34" charset="0"/>
              </a:rPr>
              <a:t>EL BIENESTAR DE LA POBLACION ESTA RELACIONADO CON LA RIQUEZA DEL PAIS , ES REPRESENTADA POR LAS ACTIVIDADES ECONOMICAS QUE UN PAIS PRODUCE PARA SATISFACER SUS NECESIDADES. </a:t>
            </a:r>
          </a:p>
          <a:p>
            <a:r>
              <a:rPr lang="es-CO" sz="2400" dirty="0" smtClean="0">
                <a:latin typeface="Arial" panose="020B0604020202020204" pitchFamily="34" charset="0"/>
                <a:cs typeface="Arial" panose="020B0604020202020204" pitchFamily="34" charset="0"/>
              </a:rPr>
              <a:t>ES IMPORTANTE TENER EN CUENTA COMO SE DISTRIBUYE LA RIQUEZA ENTRE LOS HABITANTES DE UN PAIS.</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3684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POBLACION </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660400" y="2133600"/>
            <a:ext cx="10844212" cy="3777622"/>
          </a:xfrm>
        </p:spPr>
        <p:txBody>
          <a:bodyPr>
            <a:normAutofit lnSpcReduction="10000"/>
          </a:bodyPr>
          <a:lstStyle/>
          <a:p>
            <a:r>
              <a:rPr lang="es-CO" sz="2400" dirty="0" smtClean="0">
                <a:latin typeface="Arial" panose="020B0604020202020204" pitchFamily="34" charset="0"/>
                <a:cs typeface="Arial" panose="020B0604020202020204" pitchFamily="34" charset="0"/>
              </a:rPr>
              <a:t>LA POBLACION SE PUEDE DIVIDIR EN DOS GRUPOS DE PAISES:</a:t>
            </a:r>
          </a:p>
          <a:p>
            <a:r>
              <a:rPr lang="es-CO" sz="2400" b="1" dirty="0" smtClean="0">
                <a:latin typeface="Arial" panose="020B0604020202020204" pitchFamily="34" charset="0"/>
                <a:cs typeface="Arial" panose="020B0604020202020204" pitchFamily="34" charset="0"/>
              </a:rPr>
              <a:t>AFRICA ARABE: </a:t>
            </a:r>
            <a:r>
              <a:rPr lang="es-CO" sz="2400" dirty="0" smtClean="0">
                <a:latin typeface="Arial" panose="020B0604020202020204" pitchFamily="34" charset="0"/>
                <a:cs typeface="Arial" panose="020B0604020202020204" pitchFamily="34" charset="0"/>
              </a:rPr>
              <a:t>LA FORMAN LOS PAISES DONDE PREDOMINA LA LENGUA Y LA CULTURA ARABE Y LA RELIGION MUSULMANA. </a:t>
            </a:r>
          </a:p>
          <a:p>
            <a:r>
              <a:rPr lang="es-CO" sz="2400" b="1" dirty="0" smtClean="0">
                <a:latin typeface="Arial" panose="020B0604020202020204" pitchFamily="34" charset="0"/>
                <a:cs typeface="Arial" panose="020B0604020202020204" pitchFamily="34" charset="0"/>
              </a:rPr>
              <a:t>AFRICA SUBSAHARIANA: </a:t>
            </a:r>
            <a:r>
              <a:rPr lang="es-CO" sz="2400" dirty="0" smtClean="0">
                <a:latin typeface="Arial" panose="020B0604020202020204" pitchFamily="34" charset="0"/>
                <a:cs typeface="Arial" panose="020B0604020202020204" pitchFamily="34" charset="0"/>
              </a:rPr>
              <a:t>SE CARACTERIZAN POR LA DIVERSIDAD DE GRUPOS ETNICOS O TRIBUS LOS CUALES SE PRODUCEN EN CONTINUOS ENFRENTAMIENTOS Y GUERRAS CIVILES QUE GENERAN UN ESTADO DE GRAN INESTABILIDAD POLITICA. </a:t>
            </a:r>
          </a:p>
          <a:p>
            <a:r>
              <a:rPr lang="es-CO" sz="2400" dirty="0" smtClean="0">
                <a:latin typeface="Arial" panose="020B0604020202020204" pitchFamily="34" charset="0"/>
                <a:cs typeface="Arial" panose="020B0604020202020204" pitchFamily="34" charset="0"/>
              </a:rPr>
              <a:t>AFRICA VIVE APROXIMADAMENTE 800 MILLONES DE PERSONAS. LA TASA DE NATALIDAD ES ALTA, LA MORTALIDAD SOBRE TODO INFANTIL DEBIDO A EPIDEMIAS Y DESNUTRICION.</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188024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mph" presetSubtype="0" fill="hold" grpId="0" nodeType="clickEffect">
                                  <p:stCondLst>
                                    <p:cond delay="0"/>
                                  </p:stCondLst>
                                  <p:childTnLst>
                                    <p:animEffect transition="out" filter="fade">
                                      <p:cBhvr>
                                        <p:cTn id="24" dur="500" tmFilter="0, 0; .2, .5; .8, .5; 1, 0"/>
                                        <p:tgtEl>
                                          <p:spTgt spid="3">
                                            <p:txEl>
                                              <p:pRg st="0" end="0"/>
                                            </p:txEl>
                                          </p:spTgt>
                                        </p:tgtEl>
                                      </p:cBhvr>
                                    </p:animEffect>
                                    <p:animScale>
                                      <p:cBhvr>
                                        <p:cTn id="25" dur="250" autoRev="1" fill="hold"/>
                                        <p:tgtEl>
                                          <p:spTgt spid="3">
                                            <p:txEl>
                                              <p:pRg st="0" end="0"/>
                                            </p:txEl>
                                          </p:spTgt>
                                        </p:tgtEl>
                                      </p:cBhvr>
                                      <p:by x="105000" y="105000"/>
                                    </p:animScale>
                                  </p:childTnLst>
                                </p:cTn>
                              </p:par>
                            </p:childTnLst>
                          </p:cTn>
                        </p:par>
                      </p:childTnLst>
                    </p:cTn>
                  </p:par>
                  <p:par>
                    <p:cTn id="26" fill="hold">
                      <p:stCondLst>
                        <p:cond delay="indefinite"/>
                      </p:stCondLst>
                      <p:childTnLst>
                        <p:par>
                          <p:cTn id="27" fill="hold">
                            <p:stCondLst>
                              <p:cond delay="0"/>
                            </p:stCondLst>
                            <p:childTnLst>
                              <p:par>
                                <p:cTn id="28" presetID="26" presetClass="emph" presetSubtype="0" fill="hold" grpId="0" nodeType="clickEffect">
                                  <p:stCondLst>
                                    <p:cond delay="0"/>
                                  </p:stCondLst>
                                  <p:childTnLst>
                                    <p:animEffect transition="out" filter="fade">
                                      <p:cBhvr>
                                        <p:cTn id="29" dur="500" tmFilter="0, 0; .2, .5; .8, .5; 1, 0"/>
                                        <p:tgtEl>
                                          <p:spTgt spid="3">
                                            <p:txEl>
                                              <p:pRg st="1" end="1"/>
                                            </p:txEl>
                                          </p:spTgt>
                                        </p:tgtEl>
                                      </p:cBhvr>
                                    </p:animEffect>
                                    <p:animScale>
                                      <p:cBhvr>
                                        <p:cTn id="30" dur="250" autoRev="1" fill="hold"/>
                                        <p:tgtEl>
                                          <p:spTgt spid="3">
                                            <p:txEl>
                                              <p:pRg st="1" end="1"/>
                                            </p:txEl>
                                          </p:spTgt>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26" presetClass="emph" presetSubtype="0" fill="hold" grpId="0" nodeType="clickEffect">
                                  <p:stCondLst>
                                    <p:cond delay="0"/>
                                  </p:stCondLst>
                                  <p:childTnLst>
                                    <p:animEffect transition="out" filter="fade">
                                      <p:cBhvr>
                                        <p:cTn id="34" dur="500" tmFilter="0, 0; .2, .5; .8, .5; 1, 0"/>
                                        <p:tgtEl>
                                          <p:spTgt spid="3">
                                            <p:txEl>
                                              <p:pRg st="2" end="2"/>
                                            </p:txEl>
                                          </p:spTgt>
                                        </p:tgtEl>
                                      </p:cBhvr>
                                    </p:animEffect>
                                    <p:animScale>
                                      <p:cBhvr>
                                        <p:cTn id="35" dur="250" autoRev="1" fill="hold"/>
                                        <p:tgtEl>
                                          <p:spTgt spid="3">
                                            <p:txEl>
                                              <p:pRg st="2" end="2"/>
                                            </p:txEl>
                                          </p:spTgt>
                                        </p:tgtEl>
                                      </p:cBhvr>
                                      <p:by x="105000" y="105000"/>
                                    </p:animScale>
                                  </p:childTnLst>
                                </p:cTn>
                              </p:par>
                            </p:childTnLst>
                          </p:cTn>
                        </p:par>
                      </p:childTnLst>
                    </p:cTn>
                  </p:par>
                  <p:par>
                    <p:cTn id="36" fill="hold">
                      <p:stCondLst>
                        <p:cond delay="indefinite"/>
                      </p:stCondLst>
                      <p:childTnLst>
                        <p:par>
                          <p:cTn id="37" fill="hold">
                            <p:stCondLst>
                              <p:cond delay="0"/>
                            </p:stCondLst>
                            <p:childTnLst>
                              <p:par>
                                <p:cTn id="38" presetID="26" presetClass="emph" presetSubtype="0" fill="hold" grpId="0" nodeType="clickEffect">
                                  <p:stCondLst>
                                    <p:cond delay="0"/>
                                  </p:stCondLst>
                                  <p:childTnLst>
                                    <p:animEffect transition="out" filter="fade">
                                      <p:cBhvr>
                                        <p:cTn id="39" dur="500" tmFilter="0, 0; .2, .5; .8, .5; 1, 0"/>
                                        <p:tgtEl>
                                          <p:spTgt spid="3">
                                            <p:txEl>
                                              <p:pRg st="3" end="3"/>
                                            </p:txEl>
                                          </p:spTgt>
                                        </p:tgtEl>
                                      </p:cBhvr>
                                    </p:animEffect>
                                    <p:animScale>
                                      <p:cBhvr>
                                        <p:cTn id="40"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ECONOMIA</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728133" y="2133600"/>
            <a:ext cx="10776479" cy="3777622"/>
          </a:xfrm>
        </p:spPr>
        <p:txBody>
          <a:bodyPr>
            <a:normAutofit fontScale="92500"/>
          </a:bodyPr>
          <a:lstStyle/>
          <a:p>
            <a:r>
              <a:rPr lang="es-CO" sz="2400" b="1" dirty="0" smtClean="0">
                <a:latin typeface="Arial" panose="020B0604020202020204" pitchFamily="34" charset="0"/>
                <a:cs typeface="Arial" panose="020B0604020202020204" pitchFamily="34" charset="0"/>
              </a:rPr>
              <a:t>AGRICULTURA DE SUBSISTENCIA: </a:t>
            </a:r>
            <a:r>
              <a:rPr lang="es-CO" sz="2400" dirty="0" smtClean="0">
                <a:latin typeface="Arial" panose="020B0604020202020204" pitchFamily="34" charset="0"/>
                <a:cs typeface="Arial" panose="020B0604020202020204" pitchFamily="34" charset="0"/>
              </a:rPr>
              <a:t>SE REALIZA EN TIERRAS PRODUCTIVAS PRINCIPALMENTE PARA EL ABASTECIMIENTO DE LA FAMILIA CAMPESINA. NO GENERA MUCHAS GANANCIAS POR LO TANTO NO PUEDEN OBTENER LA MAQUINARIA NECESARIA PARA TRABAJAR EN LAS TIERRAS. </a:t>
            </a:r>
          </a:p>
          <a:p>
            <a:r>
              <a:rPr lang="es-CO" sz="2400" b="1" dirty="0" smtClean="0">
                <a:latin typeface="Arial" panose="020B0604020202020204" pitchFamily="34" charset="0"/>
                <a:cs typeface="Arial" panose="020B0604020202020204" pitchFamily="34" charset="0"/>
              </a:rPr>
              <a:t>PLANTACIONES: </a:t>
            </a:r>
            <a:r>
              <a:rPr lang="es-CO" sz="2400" dirty="0" smtClean="0">
                <a:latin typeface="Arial" panose="020B0604020202020204" pitchFamily="34" charset="0"/>
                <a:cs typeface="Arial" panose="020B0604020202020204" pitchFamily="34" charset="0"/>
              </a:rPr>
              <a:t>SE DESARROLLA EN ZONAS TROPICALES, PRINCIPALMENTE SE CULTIVA CAFÉ Y CAUCHO Y ESTA PRODUCCION ESTA DESTINADA AL EXTERIOR. </a:t>
            </a:r>
          </a:p>
          <a:p>
            <a:r>
              <a:rPr lang="es-CO" sz="2400" b="1" dirty="0" smtClean="0">
                <a:latin typeface="Arial" panose="020B0604020202020204" pitchFamily="34" charset="0"/>
                <a:cs typeface="Arial" panose="020B0604020202020204" pitchFamily="34" charset="0"/>
              </a:rPr>
              <a:t>MINERIA: </a:t>
            </a:r>
            <a:r>
              <a:rPr lang="es-CO" sz="2400" dirty="0" smtClean="0">
                <a:latin typeface="Arial" panose="020B0604020202020204" pitchFamily="34" charset="0"/>
                <a:cs typeface="Arial" panose="020B0604020202020204" pitchFamily="34" charset="0"/>
              </a:rPr>
              <a:t>ES LA QUE GENERA MAYOR VOLUMEN DE EXPORTACIONES, LA EXPLOTACION DE MINERALES Y METALES PRECIOSOS DE REALIZAR EN LA  COSTA ESTEAL CENTRO Y AL SUR DEL CONTINENTE </a:t>
            </a:r>
            <a:endParaRPr lang="es-CO"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098572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grpId="0" nodeType="clickEffect">
                                  <p:stCondLst>
                                    <p:cond delay="0"/>
                                  </p:stCondLst>
                                  <p:childTnLst>
                                    <p:animRot by="120000">
                                      <p:cBhvr>
                                        <p:cTn id="13" dur="100" fill="hold">
                                          <p:stCondLst>
                                            <p:cond delay="0"/>
                                          </p:stCondLst>
                                        </p:cTn>
                                        <p:tgtEl>
                                          <p:spTgt spid="3">
                                            <p:txEl>
                                              <p:pRg st="0" end="0"/>
                                            </p:txEl>
                                          </p:spTgt>
                                        </p:tgtEl>
                                        <p:attrNameLst>
                                          <p:attrName>r</p:attrName>
                                        </p:attrNameLst>
                                      </p:cBhvr>
                                    </p:animRot>
                                    <p:animRot by="-240000">
                                      <p:cBhvr>
                                        <p:cTn id="14" dur="200" fill="hold">
                                          <p:stCondLst>
                                            <p:cond delay="200"/>
                                          </p:stCondLst>
                                        </p:cTn>
                                        <p:tgtEl>
                                          <p:spTgt spid="3">
                                            <p:txEl>
                                              <p:pRg st="0" end="0"/>
                                            </p:txEl>
                                          </p:spTgt>
                                        </p:tgtEl>
                                        <p:attrNameLst>
                                          <p:attrName>r</p:attrName>
                                        </p:attrNameLst>
                                      </p:cBhvr>
                                    </p:animRot>
                                    <p:animRot by="240000">
                                      <p:cBhvr>
                                        <p:cTn id="15" dur="200" fill="hold">
                                          <p:stCondLst>
                                            <p:cond delay="400"/>
                                          </p:stCondLst>
                                        </p:cTn>
                                        <p:tgtEl>
                                          <p:spTgt spid="3">
                                            <p:txEl>
                                              <p:pRg st="0" end="0"/>
                                            </p:txEl>
                                          </p:spTgt>
                                        </p:tgtEl>
                                        <p:attrNameLst>
                                          <p:attrName>r</p:attrName>
                                        </p:attrNameLst>
                                      </p:cBhvr>
                                    </p:animRot>
                                    <p:animRot by="-240000">
                                      <p:cBhvr>
                                        <p:cTn id="16" dur="200" fill="hold">
                                          <p:stCondLst>
                                            <p:cond delay="600"/>
                                          </p:stCondLst>
                                        </p:cTn>
                                        <p:tgtEl>
                                          <p:spTgt spid="3">
                                            <p:txEl>
                                              <p:pRg st="0" end="0"/>
                                            </p:txEl>
                                          </p:spTgt>
                                        </p:tgtEl>
                                        <p:attrNameLst>
                                          <p:attrName>r</p:attrName>
                                        </p:attrNameLst>
                                      </p:cBhvr>
                                    </p:animRot>
                                    <p:animRot by="120000">
                                      <p:cBhvr>
                                        <p:cTn id="17" dur="200" fill="hold">
                                          <p:stCondLst>
                                            <p:cond delay="800"/>
                                          </p:stCondLst>
                                        </p:cTn>
                                        <p:tgtEl>
                                          <p:spTgt spid="3">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2" presetClass="emph" presetSubtype="0" fill="hold" grpId="0" nodeType="clickEffect">
                                  <p:stCondLst>
                                    <p:cond delay="0"/>
                                  </p:stCondLst>
                                  <p:childTnLst>
                                    <p:animRot by="120000">
                                      <p:cBhvr>
                                        <p:cTn id="21" dur="100" fill="hold">
                                          <p:stCondLst>
                                            <p:cond delay="0"/>
                                          </p:stCondLst>
                                        </p:cTn>
                                        <p:tgtEl>
                                          <p:spTgt spid="3">
                                            <p:txEl>
                                              <p:pRg st="1" end="1"/>
                                            </p:txEl>
                                          </p:spTgt>
                                        </p:tgtEl>
                                        <p:attrNameLst>
                                          <p:attrName>r</p:attrName>
                                        </p:attrNameLst>
                                      </p:cBhvr>
                                    </p:animRot>
                                    <p:animRot by="-240000">
                                      <p:cBhvr>
                                        <p:cTn id="22" dur="200" fill="hold">
                                          <p:stCondLst>
                                            <p:cond delay="200"/>
                                          </p:stCondLst>
                                        </p:cTn>
                                        <p:tgtEl>
                                          <p:spTgt spid="3">
                                            <p:txEl>
                                              <p:pRg st="1" end="1"/>
                                            </p:txEl>
                                          </p:spTgt>
                                        </p:tgtEl>
                                        <p:attrNameLst>
                                          <p:attrName>r</p:attrName>
                                        </p:attrNameLst>
                                      </p:cBhvr>
                                    </p:animRot>
                                    <p:animRot by="240000">
                                      <p:cBhvr>
                                        <p:cTn id="23" dur="200" fill="hold">
                                          <p:stCondLst>
                                            <p:cond delay="400"/>
                                          </p:stCondLst>
                                        </p:cTn>
                                        <p:tgtEl>
                                          <p:spTgt spid="3">
                                            <p:txEl>
                                              <p:pRg st="1" end="1"/>
                                            </p:txEl>
                                          </p:spTgt>
                                        </p:tgtEl>
                                        <p:attrNameLst>
                                          <p:attrName>r</p:attrName>
                                        </p:attrNameLst>
                                      </p:cBhvr>
                                    </p:animRot>
                                    <p:animRot by="-240000">
                                      <p:cBhvr>
                                        <p:cTn id="24" dur="200" fill="hold">
                                          <p:stCondLst>
                                            <p:cond delay="600"/>
                                          </p:stCondLst>
                                        </p:cTn>
                                        <p:tgtEl>
                                          <p:spTgt spid="3">
                                            <p:txEl>
                                              <p:pRg st="1" end="1"/>
                                            </p:txEl>
                                          </p:spTgt>
                                        </p:tgtEl>
                                        <p:attrNameLst>
                                          <p:attrName>r</p:attrName>
                                        </p:attrNameLst>
                                      </p:cBhvr>
                                    </p:animRot>
                                    <p:animRot by="120000">
                                      <p:cBhvr>
                                        <p:cTn id="25" dur="200" fill="hold">
                                          <p:stCondLst>
                                            <p:cond delay="800"/>
                                          </p:stCondLst>
                                        </p:cTn>
                                        <p:tgtEl>
                                          <p:spTgt spid="3">
                                            <p:txEl>
                                              <p:pRg st="1" end="1"/>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32" presetClass="emph" presetSubtype="0" fill="hold" grpId="0" nodeType="clickEffect">
                                  <p:stCondLst>
                                    <p:cond delay="0"/>
                                  </p:stCondLst>
                                  <p:childTnLst>
                                    <p:animRot by="120000">
                                      <p:cBhvr>
                                        <p:cTn id="29" dur="100" fill="hold">
                                          <p:stCondLst>
                                            <p:cond delay="0"/>
                                          </p:stCondLst>
                                        </p:cTn>
                                        <p:tgtEl>
                                          <p:spTgt spid="3">
                                            <p:txEl>
                                              <p:pRg st="2" end="2"/>
                                            </p:txEl>
                                          </p:spTgt>
                                        </p:tgtEl>
                                        <p:attrNameLst>
                                          <p:attrName>r</p:attrName>
                                        </p:attrNameLst>
                                      </p:cBhvr>
                                    </p:animRot>
                                    <p:animRot by="-240000">
                                      <p:cBhvr>
                                        <p:cTn id="30" dur="200" fill="hold">
                                          <p:stCondLst>
                                            <p:cond delay="200"/>
                                          </p:stCondLst>
                                        </p:cTn>
                                        <p:tgtEl>
                                          <p:spTgt spid="3">
                                            <p:txEl>
                                              <p:pRg st="2" end="2"/>
                                            </p:txEl>
                                          </p:spTgt>
                                        </p:tgtEl>
                                        <p:attrNameLst>
                                          <p:attrName>r</p:attrName>
                                        </p:attrNameLst>
                                      </p:cBhvr>
                                    </p:animRot>
                                    <p:animRot by="240000">
                                      <p:cBhvr>
                                        <p:cTn id="31" dur="200" fill="hold">
                                          <p:stCondLst>
                                            <p:cond delay="400"/>
                                          </p:stCondLst>
                                        </p:cTn>
                                        <p:tgtEl>
                                          <p:spTgt spid="3">
                                            <p:txEl>
                                              <p:pRg st="2" end="2"/>
                                            </p:txEl>
                                          </p:spTgt>
                                        </p:tgtEl>
                                        <p:attrNameLst>
                                          <p:attrName>r</p:attrName>
                                        </p:attrNameLst>
                                      </p:cBhvr>
                                    </p:animRot>
                                    <p:animRot by="-240000">
                                      <p:cBhvr>
                                        <p:cTn id="32" dur="200" fill="hold">
                                          <p:stCondLst>
                                            <p:cond delay="600"/>
                                          </p:stCondLst>
                                        </p:cTn>
                                        <p:tgtEl>
                                          <p:spTgt spid="3">
                                            <p:txEl>
                                              <p:pRg st="2" end="2"/>
                                            </p:txEl>
                                          </p:spTgt>
                                        </p:tgtEl>
                                        <p:attrNameLst>
                                          <p:attrName>r</p:attrName>
                                        </p:attrNameLst>
                                      </p:cBhvr>
                                    </p:animRot>
                                    <p:animRot by="120000">
                                      <p:cBhvr>
                                        <p:cTn id="33"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8000" dirty="0" smtClean="0">
                <a:latin typeface="Bernard MT Condensed" panose="02050806060905020404" pitchFamily="18" charset="0"/>
              </a:rPr>
              <a:t>PASADO COLONIAL</a:t>
            </a:r>
            <a:endParaRPr lang="es-CO" sz="8000" dirty="0">
              <a:latin typeface="Bernard MT Condensed" panose="02050806060905020404" pitchFamily="18" charset="0"/>
            </a:endParaRPr>
          </a:p>
        </p:txBody>
      </p:sp>
      <p:sp>
        <p:nvSpPr>
          <p:cNvPr id="3" name="Marcador de contenido 2"/>
          <p:cNvSpPr>
            <a:spLocks noGrp="1"/>
          </p:cNvSpPr>
          <p:nvPr>
            <p:ph idx="1"/>
          </p:nvPr>
        </p:nvSpPr>
        <p:spPr>
          <a:xfrm>
            <a:off x="553792" y="2730320"/>
            <a:ext cx="10950820" cy="3180901"/>
          </a:xfrm>
        </p:spPr>
        <p:txBody>
          <a:bodyPr>
            <a:normAutofit/>
          </a:bodyPr>
          <a:lstStyle/>
          <a:p>
            <a:r>
              <a:rPr lang="es-CO" sz="2400" dirty="0" smtClean="0">
                <a:latin typeface="Arial" panose="020B0604020202020204" pitchFamily="34" charset="0"/>
                <a:cs typeface="Arial" panose="020B0604020202020204" pitchFamily="34" charset="0"/>
              </a:rPr>
              <a:t>LA COLONIZACION COMENZO EN 1884, EL CONTINETE FUE OCUPADO PRINCIPALMENTE POR FRANCIA E INGLATERRA Y EN MENOR MEDIDA POR HOLANDA, PORTUGAL Y BELGICA, SU OBJETIVO GEOPOLITICO QUERIAN EXTENDER SUS DOMINIOS PARA OBTENER PUNTOS ESTRATEGICOS PARA COMERCIAR Y PARA EVITAR QUE SUS RIVALES AVANCEN SOBRE SUS TERRITORIOS. </a:t>
            </a:r>
          </a:p>
          <a:p>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88915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B8F5F2-61AB-4CE6-A5E3-F34B87B0EE42}">
  <ds:schemaRefs>
    <ds:schemaRef ds:uri="http://schemas.microsoft.com/office/2006/metadata/properties"/>
    <ds:schemaRef ds:uri="http://purl.org/dc/elements/1.1/"/>
    <ds:schemaRef ds:uri="http://www.w3.org/XML/1998/namespace"/>
    <ds:schemaRef ds:uri="16c05727-aa75-4e4a-9b5f-8a80a1165891"/>
    <ds:schemaRef ds:uri="71af3243-3dd4-4a8d-8c0d-dd76da1f02a5"/>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507C3E52-A0B1-49C0-88BD-66B715EE8BB7}">
  <ds:schemaRefs>
    <ds:schemaRef ds:uri="http://schemas.microsoft.com/sharepoint/v3/contenttype/forms"/>
  </ds:schemaRefs>
</ds:datastoreItem>
</file>

<file path=customXml/itemProps3.xml><?xml version="1.0" encoding="utf-8"?>
<ds:datastoreItem xmlns:ds="http://schemas.openxmlformats.org/officeDocument/2006/customXml" ds:itemID="{D575CB40-8686-4C48-810A-C2974D3D3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Diseño Espiral para planificación de eventos</Template>
  <TotalTime>0</TotalTime>
  <Words>830</Words>
  <Application>Microsoft Office PowerPoint</Application>
  <PresentationFormat>Panorámica</PresentationFormat>
  <Paragraphs>52</Paragraphs>
  <Slides>13</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Bernard MT Condensed</vt:lpstr>
      <vt:lpstr>Calibri</vt:lpstr>
      <vt:lpstr>Century Gothic</vt:lpstr>
      <vt:lpstr>Wingdings 3</vt:lpstr>
      <vt:lpstr>Espiral</vt:lpstr>
      <vt:lpstr>CONTINENTE AFRICANO</vt:lpstr>
      <vt:lpstr>RELIEVE</vt:lpstr>
      <vt:lpstr>AMBIENTE </vt:lpstr>
      <vt:lpstr>CLIMAS</vt:lpstr>
      <vt:lpstr>CLIMA TEMPLADO OCEANICO: SE CARACTERIZA POR PRESENTAR TEMPERATURAS REGULADAS Y ABUNDANTES PRECIPITACIONES SON ESCASAS.   CLIMA FRIO DE ALTA MONTAÑA: SE DESARROLLA EN LAS ZONAS MONTAÑOSAS. LAS TEMPERATURAS SON BAJAS DEBIDO A LA ALTITUD, LAS PRECIPITACIONES SE PRODUCEN POR VIENTO HUMEDOS QUE INGRESAN DESDE EL OCEANO INDICO (LLUVIAS OROGRAFICAS).</vt:lpstr>
      <vt:lpstr>CONDICIONES DE VIDA</vt:lpstr>
      <vt:lpstr>POBLACION </vt:lpstr>
      <vt:lpstr>ECONOMIA</vt:lpstr>
      <vt:lpstr>PASADO COLONIAL</vt:lpstr>
      <vt:lpstr>DESARROLLO INDUSTRIAL</vt:lpstr>
      <vt:lpstr>SUDAFRICA</vt:lpstr>
      <vt:lpstr>HIDROGRAFIA</vt:lpstr>
      <vt:lpstr>MIGRACIONES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2020-07-17T22:43:44Z</dcterms:created>
  <dcterms:modified xsi:type="dcterms:W3CDTF">2020-07-18T01:08:06Z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