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40" autoAdjust="0"/>
    <p:restoredTop sz="94660"/>
  </p:normalViewPr>
  <p:slideViewPr>
    <p:cSldViewPr snapToGrid="0">
      <p:cViewPr varScale="1">
        <p:scale>
          <a:sx n="69" d="100"/>
          <a:sy n="69" d="100"/>
        </p:scale>
        <p:origin x="84"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6/19/2020</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‹Nº›</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6/19/2020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s-ES" smtClean="0"/>
              <a:t>Editar el estilo de texto del patrón</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s-ES" smtClean="0"/>
              <a:t>Editar el estilo de texto del patrón</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8" name="Title 1"/>
          <p:cNvSpPr>
            <a:spLocks noGrp="1"/>
          </p:cNvSpPr>
          <p:nvPr>
            <p:ph type="title"/>
          </p:nvPr>
        </p:nvSpPr>
        <p:spPr>
          <a:xfrm>
            <a:off x="685801" y="609600"/>
            <a:ext cx="10131425" cy="1456267"/>
          </a:xfrm>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nchor="ct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6/19/2020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6/19/2020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6/19/2020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6/19/2020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s-ES" smtClean="0"/>
              <a:t>Haga clic para modificar el estilo de título del patrón</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6/19/2020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6/19/2020</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arcg.is/10Ojfi"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5347853" y="2258475"/>
            <a:ext cx="5993105" cy="1967162"/>
          </a:xfrm>
        </p:spPr>
        <p:txBody>
          <a:bodyPr/>
          <a:lstStyle/>
          <a:p>
            <a:r>
              <a:rPr lang="es-ES" dirty="0" smtClean="0"/>
              <a:t>Gaitanismo y el bogotazo </a:t>
            </a:r>
            <a:endParaRPr lang="en-US" dirty="0"/>
          </a:p>
        </p:txBody>
      </p:sp>
      <p:sp>
        <p:nvSpPr>
          <p:cNvPr id="3" name="Subtítulo 2"/>
          <p:cNvSpPr>
            <a:spLocks noGrp="1"/>
          </p:cNvSpPr>
          <p:nvPr>
            <p:ph type="subTitle" idx="1"/>
          </p:nvPr>
        </p:nvSpPr>
        <p:spPr/>
        <p:txBody>
          <a:bodyPr/>
          <a:lstStyle/>
          <a:p>
            <a:r>
              <a:rPr lang="es-ES" dirty="0" smtClean="0"/>
              <a:t>Por: juan Andrés Rodríguez Velásquez </a:t>
            </a:r>
            <a:endParaRPr lang="en-US" dirty="0"/>
          </a:p>
        </p:txBody>
      </p:sp>
      <p:pic>
        <p:nvPicPr>
          <p:cNvPr id="1026" name="Picture 2" descr="DOCUMENTAL DE JORGE ELIECER GAITAN - YouTube"/>
          <p:cNvPicPr>
            <a:picLocks noChangeAspect="1" noChangeArrowheads="1"/>
          </p:cNvPicPr>
          <p:nvPr/>
        </p:nvPicPr>
        <p:blipFill rotWithShape="1">
          <a:blip r:embed="rId2">
            <a:extLst>
              <a:ext uri="{28A0092B-C50C-407E-A947-70E740481C1C}">
                <a14:useLocalDpi xmlns:a14="http://schemas.microsoft.com/office/drawing/2010/main" val="0"/>
              </a:ext>
            </a:extLst>
          </a:blip>
          <a:srcRect l="13858" r="1787"/>
          <a:stretch/>
        </p:blipFill>
        <p:spPr bwMode="auto">
          <a:xfrm>
            <a:off x="1288473" y="817418"/>
            <a:ext cx="3269671" cy="41009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4248561"/>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Jorge Eliecer </a:t>
            </a:r>
            <a:r>
              <a:rPr lang="es-ES" dirty="0" err="1" smtClean="0"/>
              <a:t>gaitan</a:t>
            </a:r>
            <a:r>
              <a:rPr lang="es-ES" dirty="0" smtClean="0"/>
              <a:t> </a:t>
            </a:r>
            <a:endParaRPr lang="en-US" dirty="0"/>
          </a:p>
        </p:txBody>
      </p:sp>
      <p:sp>
        <p:nvSpPr>
          <p:cNvPr id="3" name="Elipse 2"/>
          <p:cNvSpPr/>
          <p:nvPr/>
        </p:nvSpPr>
        <p:spPr>
          <a:xfrm>
            <a:off x="2286001" y="2065868"/>
            <a:ext cx="7232072" cy="441806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3200" dirty="0" smtClean="0"/>
              <a:t>Nació en Bogotá el 23 de enero de 1898, era político y abogado, fue asesinado el 9 de abril de 1948</a:t>
            </a:r>
            <a:endParaRPr lang="en-US" sz="3200" dirty="0"/>
          </a:p>
        </p:txBody>
      </p:sp>
      <p:sp>
        <p:nvSpPr>
          <p:cNvPr id="4" name="AutoShape 2" descr="Jorge Eliécer Gaitán - Wikipedia, la enciclopedia libr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052" name="Picture 4" descr="Jorge Eliécer Gaitán - Wikipedia, la enciclopedia lib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51818" y="160338"/>
            <a:ext cx="2564534" cy="25208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9698202"/>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Línea de tiempo de Jorge Eliecer Gaitán</a:t>
            </a:r>
            <a:endParaRPr lang="en-US" dirty="0"/>
          </a:p>
        </p:txBody>
      </p:sp>
      <p:sp>
        <p:nvSpPr>
          <p:cNvPr id="3" name="Elipse 2"/>
          <p:cNvSpPr/>
          <p:nvPr/>
        </p:nvSpPr>
        <p:spPr>
          <a:xfrm>
            <a:off x="1219200" y="1620982"/>
            <a:ext cx="9598026" cy="507076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1928:fue elegido representante a la cámara, donde denuncio la masacre de las bananeras </a:t>
            </a:r>
          </a:p>
          <a:p>
            <a:pPr algn="ctr"/>
            <a:r>
              <a:rPr lang="es-ES" dirty="0" smtClean="0"/>
              <a:t>1951: fue elegido presidente de la cámara de representantes</a:t>
            </a:r>
          </a:p>
          <a:p>
            <a:pPr algn="ctr"/>
            <a:r>
              <a:rPr lang="es-ES" dirty="0" smtClean="0"/>
              <a:t>1933: fundo la unión nacional izquierda en compañía de Carlos Arango Vélez</a:t>
            </a:r>
          </a:p>
          <a:p>
            <a:pPr algn="ctr"/>
            <a:r>
              <a:rPr lang="es-ES" dirty="0" smtClean="0"/>
              <a:t>1935: retorno al partido liberal </a:t>
            </a:r>
          </a:p>
          <a:p>
            <a:pPr algn="ctr"/>
            <a:r>
              <a:rPr lang="es-ES" dirty="0" smtClean="0"/>
              <a:t>1936: alcalde de </a:t>
            </a:r>
            <a:r>
              <a:rPr lang="es-ES" dirty="0" err="1" smtClean="0"/>
              <a:t>bogota</a:t>
            </a:r>
            <a:r>
              <a:rPr lang="es-ES" dirty="0" smtClean="0"/>
              <a:t> </a:t>
            </a:r>
          </a:p>
          <a:p>
            <a:pPr algn="ctr"/>
            <a:r>
              <a:rPr lang="es-ES" dirty="0" smtClean="0"/>
              <a:t>1939: es elegido magistrado de la corte suprema </a:t>
            </a:r>
          </a:p>
          <a:p>
            <a:pPr algn="ctr"/>
            <a:r>
              <a:rPr lang="es-ES" dirty="0" smtClean="0"/>
              <a:t>1940: el presidente Eduardo santos lo nombro ministro de educación </a:t>
            </a:r>
          </a:p>
          <a:p>
            <a:pPr algn="ctr"/>
            <a:r>
              <a:rPr lang="es-ES" dirty="0" smtClean="0"/>
              <a:t>1942: elegido presidente del senado </a:t>
            </a:r>
          </a:p>
          <a:p>
            <a:pPr algn="ctr"/>
            <a:r>
              <a:rPr lang="es-ES" dirty="0" smtClean="0"/>
              <a:t>1943: elegido ministro de trabajo </a:t>
            </a:r>
          </a:p>
          <a:p>
            <a:pPr algn="ctr"/>
            <a:r>
              <a:rPr lang="es-ES" dirty="0" smtClean="0"/>
              <a:t>1946: elegido presidente del partido liberal </a:t>
            </a:r>
          </a:p>
          <a:p>
            <a:pPr algn="ctr"/>
            <a:r>
              <a:rPr lang="es-ES" dirty="0" smtClean="0"/>
              <a:t>1948: organiza marchas en protesta contra la masacre de liberales. Es asesinado el 9 de abril</a:t>
            </a:r>
          </a:p>
          <a:p>
            <a:pPr algn="ctr"/>
            <a:r>
              <a:rPr lang="es-ES" dirty="0" smtClean="0"/>
              <a:t> </a:t>
            </a:r>
            <a:endParaRPr lang="en-US" dirty="0"/>
          </a:p>
        </p:txBody>
      </p:sp>
    </p:spTree>
    <p:extLst>
      <p:ext uri="{BB962C8B-B14F-4D97-AF65-F5344CB8AC3E}">
        <p14:creationId xmlns:p14="http://schemas.microsoft.com/office/powerpoint/2010/main" val="2951800779"/>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El gaitanismo </a:t>
            </a:r>
            <a:endParaRPr lang="en-US" dirty="0"/>
          </a:p>
        </p:txBody>
      </p:sp>
      <p:sp>
        <p:nvSpPr>
          <p:cNvPr id="3" name="Elipse 2"/>
          <p:cNvSpPr/>
          <p:nvPr/>
        </p:nvSpPr>
        <p:spPr>
          <a:xfrm>
            <a:off x="1290349" y="2065867"/>
            <a:ext cx="8922327" cy="4516582"/>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800" dirty="0" smtClean="0"/>
              <a:t>Sus tres consignas centrales:</a:t>
            </a:r>
          </a:p>
          <a:p>
            <a:pPr marL="457200" indent="-457200" algn="ctr">
              <a:buFont typeface="Arial" panose="020B0604020202020204" pitchFamily="34" charset="0"/>
              <a:buChar char="•"/>
            </a:pPr>
            <a:r>
              <a:rPr lang="es-ES" sz="2800" dirty="0" smtClean="0"/>
              <a:t>Restauración moral </a:t>
            </a:r>
          </a:p>
          <a:p>
            <a:pPr marL="457200" indent="-457200" algn="ctr">
              <a:buFont typeface="Arial" panose="020B0604020202020204" pitchFamily="34" charset="0"/>
              <a:buChar char="•"/>
            </a:pPr>
            <a:r>
              <a:rPr lang="es-ES" sz="2800" dirty="0" smtClean="0"/>
              <a:t>Lucha contra la oligarquía liberal-conservadora </a:t>
            </a:r>
          </a:p>
          <a:p>
            <a:pPr marL="457200" indent="-457200" algn="ctr">
              <a:buFont typeface="Arial" panose="020B0604020202020204" pitchFamily="34" charset="0"/>
              <a:buChar char="•"/>
            </a:pPr>
            <a:r>
              <a:rPr lang="es-ES" sz="2800" dirty="0" smtClean="0"/>
              <a:t>País político y país nacional </a:t>
            </a:r>
            <a:endParaRPr lang="en-US" sz="2800" dirty="0"/>
          </a:p>
        </p:txBody>
      </p:sp>
      <p:pic>
        <p:nvPicPr>
          <p:cNvPr id="3074" name="Picture 2" descr="Consecuencias del asesinato del liberal Jorge Eliécer Gaitán el 9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85018" y="353119"/>
            <a:ext cx="3660774" cy="18774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9332579"/>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El bogotazo </a:t>
            </a:r>
            <a:endParaRPr lang="en-US" dirty="0"/>
          </a:p>
        </p:txBody>
      </p:sp>
      <p:sp>
        <p:nvSpPr>
          <p:cNvPr id="3" name="Elipse 2"/>
          <p:cNvSpPr/>
          <p:nvPr/>
        </p:nvSpPr>
        <p:spPr>
          <a:xfrm>
            <a:off x="1981200" y="2065867"/>
            <a:ext cx="8534399" cy="4447309"/>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800" dirty="0" smtClean="0"/>
              <a:t>Sangriento motín, ocurrido en Bogotá tras el asesinato del líder liberal. Represento el cambio de la historia de Colombia, siendo el detonante de la violencia actual </a:t>
            </a:r>
            <a:endParaRPr lang="en-US" sz="2800" dirty="0"/>
          </a:p>
        </p:txBody>
      </p:sp>
      <p:pic>
        <p:nvPicPr>
          <p:cNvPr id="4098" name="Picture 2" descr="Videos: 70 años del Bogotazo, el médico que atendió a Gaitá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31914" y="320194"/>
            <a:ext cx="4679084" cy="17456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5906529"/>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00545" y="623454"/>
            <a:ext cx="10072255" cy="609600"/>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000" b="1" i="1" dirty="0" smtClean="0"/>
              <a:t>CAUDILLISMO</a:t>
            </a:r>
            <a:endParaRPr lang="en-US" sz="2000" b="1" i="1" dirty="0"/>
          </a:p>
        </p:txBody>
      </p:sp>
      <p:cxnSp>
        <p:nvCxnSpPr>
          <p:cNvPr id="4" name="Conector recto de flecha 3"/>
          <p:cNvCxnSpPr>
            <a:stCxn id="2" idx="2"/>
          </p:cNvCxnSpPr>
          <p:nvPr/>
        </p:nvCxnSpPr>
        <p:spPr>
          <a:xfrm flipH="1">
            <a:off x="5915891" y="1233054"/>
            <a:ext cx="20782" cy="7065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 name="Rectángulo 4"/>
          <p:cNvSpPr/>
          <p:nvPr/>
        </p:nvSpPr>
        <p:spPr>
          <a:xfrm>
            <a:off x="4544291" y="1953491"/>
            <a:ext cx="2729345" cy="1177636"/>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t> </a:t>
            </a:r>
            <a:r>
              <a:rPr lang="es-ES" b="1" i="1" dirty="0"/>
              <a:t>es un </a:t>
            </a:r>
            <a:r>
              <a:rPr lang="es-ES" b="1" i="1" dirty="0" smtClean="0"/>
              <a:t>fenómeno</a:t>
            </a:r>
            <a:r>
              <a:rPr lang="es-ES" b="1" i="1" dirty="0"/>
              <a:t> político y social surgido durante el siglo </a:t>
            </a:r>
            <a:r>
              <a:rPr lang="es-ES" b="1" i="1" dirty="0" smtClean="0"/>
              <a:t>XIX</a:t>
            </a:r>
            <a:r>
              <a:rPr lang="es-ES" b="1" i="1" dirty="0"/>
              <a:t> en </a:t>
            </a:r>
            <a:r>
              <a:rPr lang="es-ES" b="1" i="1" dirty="0" smtClean="0"/>
              <a:t>LATINOAMERICA.</a:t>
            </a:r>
            <a:endParaRPr lang="en-US" b="1" i="1" dirty="0"/>
          </a:p>
        </p:txBody>
      </p:sp>
      <p:cxnSp>
        <p:nvCxnSpPr>
          <p:cNvPr id="7" name="Conector recto de flecha 6"/>
          <p:cNvCxnSpPr>
            <a:stCxn id="5" idx="2"/>
          </p:cNvCxnSpPr>
          <p:nvPr/>
        </p:nvCxnSpPr>
        <p:spPr>
          <a:xfrm flipH="1">
            <a:off x="5902036" y="3131127"/>
            <a:ext cx="6928" cy="6234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Rectángulo 7"/>
          <p:cNvSpPr/>
          <p:nvPr/>
        </p:nvSpPr>
        <p:spPr>
          <a:xfrm>
            <a:off x="4322618" y="3352800"/>
            <a:ext cx="2951018" cy="3186545"/>
          </a:xfrm>
          <a:prstGeom prst="rect">
            <a:avLst/>
          </a:prstGeom>
          <a:solidFill>
            <a:schemeClr val="bg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b="1" i="1" dirty="0"/>
              <a:t>Consiste en la llegada de líderes carismáticos a cada país cuya forma de acceder al poder y llegar al gobierno estaba basada en mecanismos informales y difusos de reconocimiento del liderazgo por parte de las </a:t>
            </a:r>
            <a:r>
              <a:rPr lang="es-ES" sz="1400" b="1" i="1" dirty="0" smtClean="0"/>
              <a:t>multitudes</a:t>
            </a:r>
            <a:r>
              <a:rPr lang="es-ES" sz="1400" b="1" i="1" dirty="0"/>
              <a:t>, que depositaban en «el caudillo» la expresión de los intereses del conjunto y la capacidad para resolver los problemas comunes. El caudillismo fue clave para la dictadura y para las luchas entre los partidos políticos demoniacos.</a:t>
            </a:r>
            <a:endParaRPr lang="en-US" sz="1400" b="1" i="1" dirty="0"/>
          </a:p>
        </p:txBody>
      </p:sp>
      <p:cxnSp>
        <p:nvCxnSpPr>
          <p:cNvPr id="10" name="Conector recto de flecha 9"/>
          <p:cNvCxnSpPr>
            <a:stCxn id="5" idx="3"/>
          </p:cNvCxnSpPr>
          <p:nvPr/>
        </p:nvCxnSpPr>
        <p:spPr>
          <a:xfrm>
            <a:off x="7273636" y="2542309"/>
            <a:ext cx="1219200" cy="69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Rectángulo 10"/>
          <p:cNvSpPr/>
          <p:nvPr/>
        </p:nvSpPr>
        <p:spPr>
          <a:xfrm>
            <a:off x="8375073" y="2514600"/>
            <a:ext cx="3574473" cy="41425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i="1" dirty="0"/>
              <a:t>Este fenómeno se dio en América Latina durante prolongados períodos de su historia republicana; en algunos casos desembocó en fuertes </a:t>
            </a:r>
            <a:r>
              <a:rPr lang="es-ES" b="1" i="1" dirty="0" smtClean="0"/>
              <a:t>dictaduras</a:t>
            </a:r>
            <a:r>
              <a:rPr lang="es-ES" b="1" i="1" dirty="0"/>
              <a:t>,</a:t>
            </a:r>
            <a:r>
              <a:rPr lang="es-ES" b="1" i="1" dirty="0"/>
              <a:t> represiones a la oposición y estancamiento </a:t>
            </a:r>
            <a:r>
              <a:rPr lang="es-ES" b="1" i="1" dirty="0" smtClean="0"/>
              <a:t>económico</a:t>
            </a:r>
            <a:r>
              <a:rPr lang="es-ES" b="1" i="1" dirty="0"/>
              <a:t> </a:t>
            </a:r>
            <a:r>
              <a:rPr lang="es-ES" b="1" i="1" dirty="0" smtClean="0"/>
              <a:t>y</a:t>
            </a:r>
            <a:r>
              <a:rPr lang="es-ES" b="1" i="1" dirty="0"/>
              <a:t> político, pero en otros canalizó las primeras modalidades democráticas y federales en las repúblicas latinoamericanas, así como proyectos de desarrollo autónomo, frente a las expresiones políticas en la república neocoloniales.</a:t>
            </a:r>
            <a:endParaRPr lang="en-US" b="1" i="1" dirty="0"/>
          </a:p>
        </p:txBody>
      </p:sp>
      <p:cxnSp>
        <p:nvCxnSpPr>
          <p:cNvPr id="13" name="Conector recto de flecha 12"/>
          <p:cNvCxnSpPr>
            <a:stCxn id="8" idx="1"/>
          </p:cNvCxnSpPr>
          <p:nvPr/>
        </p:nvCxnSpPr>
        <p:spPr>
          <a:xfrm flipH="1">
            <a:off x="3435927" y="4946073"/>
            <a:ext cx="886691" cy="138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Rectángulo 13"/>
          <p:cNvSpPr/>
          <p:nvPr/>
        </p:nvSpPr>
        <p:spPr>
          <a:xfrm>
            <a:off x="457200" y="2909455"/>
            <a:ext cx="2978727" cy="3629890"/>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i="1" dirty="0"/>
              <a:t>El poder de los caudillos se basaba en el apoyo de fracciones importantes de las masas populares. Este apoyo popular se tornaba en su contra cuando las esperanzas puestas en el poder entregado al caudillo se veían frustradas, y se decidía seguir a otro caudillo que lograra convencer de su capacidad de mejorar el país o la provincia.</a:t>
            </a:r>
            <a:endParaRPr lang="en-US" b="1" i="1" dirty="0"/>
          </a:p>
        </p:txBody>
      </p:sp>
    </p:spTree>
    <p:extLst>
      <p:ext uri="{BB962C8B-B14F-4D97-AF65-F5344CB8AC3E}">
        <p14:creationId xmlns:p14="http://schemas.microsoft.com/office/powerpoint/2010/main" val="2808791268"/>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Violencia bipardista en el Tolima </a:t>
            </a:r>
            <a:endParaRPr lang="en-US" dirty="0"/>
          </a:p>
        </p:txBody>
      </p:sp>
      <p:sp>
        <p:nvSpPr>
          <p:cNvPr id="3" name="Marcador de contenido 2"/>
          <p:cNvSpPr>
            <a:spLocks noGrp="1"/>
          </p:cNvSpPr>
          <p:nvPr>
            <p:ph idx="1"/>
          </p:nvPr>
        </p:nvSpPr>
        <p:spPr/>
        <p:txBody>
          <a:bodyPr>
            <a:normAutofit lnSpcReduction="10000"/>
          </a:bodyPr>
          <a:lstStyle/>
          <a:p>
            <a:r>
              <a:rPr lang="es-ES" dirty="0"/>
              <a:t>Los enfrentamientos partidistas entre municipios empeoraron a mediados de 1958. Dolores, por ejemplo, sufrió otra masacre liberal aún peor que la del 13 de abril. En Prado, justo del otro lado de la sufrida frontera </a:t>
            </a:r>
            <a:r>
              <a:rPr lang="es-ES" dirty="0" err="1"/>
              <a:t>Natagaima-Coyaima</a:t>
            </a:r>
            <a:r>
              <a:rPr lang="es-ES" dirty="0"/>
              <a:t>, un pelotón de diez soldados fue aniquilado casi por completo mientras acompañaba a un terrateniente conservador que buscaba regresar a su finca. Este incidente se convertiría en la pérdida individual más grande sufrida por las fuerzas gubernamentales en Tolima durante todo el año.</a:t>
            </a:r>
          </a:p>
          <a:p>
            <a:r>
              <a:rPr lang="es-ES" dirty="0"/>
              <a:t> </a:t>
            </a:r>
          </a:p>
          <a:p>
            <a:r>
              <a:rPr lang="es-ES" dirty="0"/>
              <a:t>Ni siquiera las áreas rurales de Ibagué, la capital del Tolima, fueron inmunes a la violencia. Los buses que viajaban entre Ibagué y otros pueblos sufrieron robos ocasionales en 1958, incluyendo un episodio en la carretera entre Ibagué y </a:t>
            </a:r>
            <a:r>
              <a:rPr lang="es-ES" dirty="0" err="1"/>
              <a:t>Róvira</a:t>
            </a:r>
            <a:r>
              <a:rPr lang="es-ES" dirty="0"/>
              <a:t> en junio 23, en el cual 21 liberales y conservadores murieron. (Este tipo de ataques en carretera resurgirían en 1962, alterando sustancialmente la conversación nacional sobre la violencia, proceso que detalla en el </a:t>
            </a:r>
            <a:r>
              <a:rPr lang="es-ES" b="1" u="sng" dirty="0">
                <a:hlinkClick r:id="rId2"/>
              </a:rPr>
              <a:t>mapa 8</a:t>
            </a:r>
            <a:r>
              <a:rPr lang="es-ES" dirty="0"/>
              <a:t>). </a:t>
            </a:r>
          </a:p>
          <a:p>
            <a:endParaRPr lang="en-US" dirty="0"/>
          </a:p>
        </p:txBody>
      </p:sp>
    </p:spTree>
    <p:extLst>
      <p:ext uri="{BB962C8B-B14F-4D97-AF65-F5344CB8AC3E}">
        <p14:creationId xmlns:p14="http://schemas.microsoft.com/office/powerpoint/2010/main" val="2032984767"/>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Violencia bipardista en el Tolima </a:t>
            </a:r>
            <a:endParaRPr lang="en-US" dirty="0"/>
          </a:p>
        </p:txBody>
      </p:sp>
      <p:sp>
        <p:nvSpPr>
          <p:cNvPr id="3" name="Marcador de contenido 2"/>
          <p:cNvSpPr>
            <a:spLocks noGrp="1"/>
          </p:cNvSpPr>
          <p:nvPr>
            <p:ph idx="1"/>
          </p:nvPr>
        </p:nvSpPr>
        <p:spPr/>
        <p:txBody>
          <a:bodyPr/>
          <a:lstStyle/>
          <a:p>
            <a:r>
              <a:rPr lang="es-ES" dirty="0"/>
              <a:t>Sin embargo, el balance entre la violencia y la paz en el Tolima empezó a cambiar en julio, cuando el fantasma del número exorbitante de muertes catalizó campañas locales y regionales por la paz. Dos políticos Tolimenses de alto rango —uno de cada partido—“visitaron brevemente [los municipios del sureste] con el propósito de explicarle la política del Frente Nacional a los directorios locales en un intento de calmar las pasiones”. Un resultado de la iniciativa fue la creación de comités paritarios cuyo fin era aliviar la tensión entre Alpujarra y Dolores. En Huila, comandos militares al otro lado de la frontera departamental admiraban este avance y elevaron una petición a Bogotá solicitando una solución similar, creyendo que "[el] problema [de] violencia [en este municipio] es político".</a:t>
            </a:r>
            <a:endParaRPr lang="en-US" dirty="0"/>
          </a:p>
        </p:txBody>
      </p:sp>
    </p:spTree>
    <p:extLst>
      <p:ext uri="{BB962C8B-B14F-4D97-AF65-F5344CB8AC3E}">
        <p14:creationId xmlns:p14="http://schemas.microsoft.com/office/powerpoint/2010/main" val="349939041"/>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04C7E"/>
      </a:dk2>
      <a:lt2>
        <a:srgbClr val="EBEBEB"/>
      </a:lt2>
      <a:accent1>
        <a:srgbClr val="94CE67"/>
      </a:accent1>
      <a:accent2>
        <a:srgbClr val="49D1CD"/>
      </a:accent2>
      <a:accent3>
        <a:srgbClr val="61A5D6"/>
      </a:accent3>
      <a:accent4>
        <a:srgbClr val="9D8CD3"/>
      </a:accent4>
      <a:accent5>
        <a:srgbClr val="E45C8A"/>
      </a:accent5>
      <a:accent6>
        <a:srgbClr val="F98C61"/>
      </a:accent6>
      <a:hlink>
        <a:srgbClr val="AAF172"/>
      </a:hlink>
      <a:folHlink>
        <a:srgbClr val="E7F19A"/>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E44E6A2F-09CD-4BE0-B42D-107FF03CEED6}"/>
    </a:ext>
  </a:extLst>
</a:theme>
</file>

<file path=docProps/app.xml><?xml version="1.0" encoding="utf-8"?>
<Properties xmlns="http://schemas.openxmlformats.org/officeDocument/2006/extended-properties" xmlns:vt="http://schemas.openxmlformats.org/officeDocument/2006/docPropsVTypes">
  <Template>TM03457452[[fn=Celestial]]</Template>
  <TotalTime>117</TotalTime>
  <Words>522</Words>
  <Application>Microsoft Office PowerPoint</Application>
  <PresentationFormat>Panorámica</PresentationFormat>
  <Paragraphs>35</Paragraphs>
  <Slides>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8</vt:i4>
      </vt:variant>
    </vt:vector>
  </HeadingPairs>
  <TitlesOfParts>
    <vt:vector size="12" baseType="lpstr">
      <vt:lpstr>Arial</vt:lpstr>
      <vt:lpstr>Calibri</vt:lpstr>
      <vt:lpstr>Calibri Light</vt:lpstr>
      <vt:lpstr>Celestial</vt:lpstr>
      <vt:lpstr>Gaitanismo y el bogotazo </vt:lpstr>
      <vt:lpstr>Jorge Eliecer gaitan </vt:lpstr>
      <vt:lpstr>Línea de tiempo de Jorge Eliecer Gaitán</vt:lpstr>
      <vt:lpstr>El gaitanismo </vt:lpstr>
      <vt:lpstr>El bogotazo </vt:lpstr>
      <vt:lpstr>Presentación de PowerPoint</vt:lpstr>
      <vt:lpstr>Violencia bipardista en el Tolima </vt:lpstr>
      <vt:lpstr>Violencia bipardista en el Tolima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dc:creator>
  <cp:lastModifiedBy>usuario</cp:lastModifiedBy>
  <cp:revision>9</cp:revision>
  <dcterms:created xsi:type="dcterms:W3CDTF">2020-06-19T22:51:48Z</dcterms:created>
  <dcterms:modified xsi:type="dcterms:W3CDTF">2020-06-20T00:49:30Z</dcterms:modified>
</cp:coreProperties>
</file>