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8" r:id="rId4"/>
    <p:sldId id="257" r:id="rId5"/>
    <p:sldId id="259" r:id="rId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5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3300"/>
    <a:srgbClr val="996600"/>
    <a:srgbClr val="FF9900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9058B-23A3-4744-92F6-B9610BE581AF}" type="datetimeFigureOut">
              <a:rPr lang="es-CO" smtClean="0"/>
              <a:t>27/04/2020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48E3B-9B21-445A-89E8-647AE15157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72611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9058B-23A3-4744-92F6-B9610BE581AF}" type="datetimeFigureOut">
              <a:rPr lang="es-CO" smtClean="0"/>
              <a:t>27/04/2020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48E3B-9B21-445A-89E8-647AE15157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05298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9058B-23A3-4744-92F6-B9610BE581AF}" type="datetimeFigureOut">
              <a:rPr lang="es-CO" smtClean="0"/>
              <a:t>27/04/2020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48E3B-9B21-445A-89E8-647AE15157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94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9058B-23A3-4744-92F6-B9610BE581AF}" type="datetimeFigureOut">
              <a:rPr lang="es-CO" smtClean="0"/>
              <a:t>27/04/2020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48E3B-9B21-445A-89E8-647AE15157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1349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9058B-23A3-4744-92F6-B9610BE581AF}" type="datetimeFigureOut">
              <a:rPr lang="es-CO" smtClean="0"/>
              <a:t>27/04/2020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48E3B-9B21-445A-89E8-647AE15157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23360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9058B-23A3-4744-92F6-B9610BE581AF}" type="datetimeFigureOut">
              <a:rPr lang="es-CO" smtClean="0"/>
              <a:t>27/04/2020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48E3B-9B21-445A-89E8-647AE15157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95363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9058B-23A3-4744-92F6-B9610BE581AF}" type="datetimeFigureOut">
              <a:rPr lang="es-CO" smtClean="0"/>
              <a:t>27/04/2020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48E3B-9B21-445A-89E8-647AE15157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16670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9058B-23A3-4744-92F6-B9610BE581AF}" type="datetimeFigureOut">
              <a:rPr lang="es-CO" smtClean="0"/>
              <a:t>27/04/2020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48E3B-9B21-445A-89E8-647AE15157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1747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9058B-23A3-4744-92F6-B9610BE581AF}" type="datetimeFigureOut">
              <a:rPr lang="es-CO" smtClean="0"/>
              <a:t>27/04/2020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48E3B-9B21-445A-89E8-647AE15157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6585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9058B-23A3-4744-92F6-B9610BE581AF}" type="datetimeFigureOut">
              <a:rPr lang="es-CO" smtClean="0"/>
              <a:t>27/04/2020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48E3B-9B21-445A-89E8-647AE15157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15878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9058B-23A3-4744-92F6-B9610BE581AF}" type="datetimeFigureOut">
              <a:rPr lang="es-CO" smtClean="0"/>
              <a:t>27/04/2020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48E3B-9B21-445A-89E8-647AE15157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92254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9058B-23A3-4744-92F6-B9610BE581AF}" type="datetimeFigureOut">
              <a:rPr lang="es-CO" smtClean="0"/>
              <a:t>27/04/2020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48E3B-9B21-445A-89E8-647AE15157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7076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http://www.ietsagradafamilia.edu.co/portal/wp-content/uploads/2016/04/escudo.png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 Violador Eres Tu (Remix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550.08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253" y="6248400"/>
            <a:ext cx="609600" cy="6096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556675" y="1471061"/>
            <a:ext cx="7191392" cy="372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b="1" dirty="0">
                <a:solidFill>
                  <a:srgbClr val="FF33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TEMA: </a:t>
            </a:r>
            <a:r>
              <a:rPr lang="es-CO" b="1" dirty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Diversidad sociocultural en el intercambio comunicativo</a:t>
            </a:r>
            <a:endParaRPr lang="es-CO" b="1" dirty="0">
              <a:solidFill>
                <a:srgbClr val="00B05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 descr="Resultado de imagen para www.ietsagradafamilia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99" y="55360"/>
            <a:ext cx="1247838" cy="12969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ángulo 6"/>
          <p:cNvSpPr/>
          <p:nvPr/>
        </p:nvSpPr>
        <p:spPr>
          <a:xfrm>
            <a:off x="2494207" y="83712"/>
            <a:ext cx="71520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806065" algn="ctr"/>
                <a:tab pos="5612130" algn="r"/>
              </a:tabLst>
            </a:pPr>
            <a:r>
              <a:rPr lang="es-CO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INSTITUCIÓN </a:t>
            </a:r>
            <a:r>
              <a:rPr lang="es-CO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EDUCATIVA “LA SAGRADA FAMILIA”</a:t>
            </a:r>
            <a:r>
              <a:rPr lang="es-CO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C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2806065" algn="ctr"/>
                <a:tab pos="5612130" algn="r"/>
              </a:tabLst>
            </a:pPr>
            <a:r>
              <a:rPr lang="es-CO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es-CO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lang="es-CO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CO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LENGUA CASTELLANA</a:t>
            </a:r>
            <a:endParaRPr lang="es-C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2806065" algn="ctr"/>
                <a:tab pos="5612130" algn="r"/>
              </a:tabLst>
            </a:pPr>
            <a:r>
              <a:rPr lang="es-CO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r>
              <a:rPr lang="es-CO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GRADO</a:t>
            </a:r>
            <a:r>
              <a:rPr lang="es-CO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CO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DÉCIMO</a:t>
            </a:r>
            <a:endParaRPr lang="es-C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304" y="81118"/>
            <a:ext cx="1139042" cy="127116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8"/>
          <p:cNvSpPr/>
          <p:nvPr/>
        </p:nvSpPr>
        <p:spPr>
          <a:xfrm>
            <a:off x="9264362" y="6351432"/>
            <a:ext cx="2898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  <a:tabLst>
                <a:tab pos="2806065" algn="ctr"/>
                <a:tab pos="5612130" algn="r"/>
              </a:tabLst>
            </a:pPr>
            <a:r>
              <a:rPr lang="es-CO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MG. DIANA ZULUAGA G</a:t>
            </a:r>
            <a:r>
              <a:rPr lang="es-CO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CO" sz="2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17316" y="2107893"/>
            <a:ext cx="9670987" cy="3701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75"/>
              </a:spcAft>
            </a:pPr>
            <a:r>
              <a:rPr lang="es-CO" sz="2000" b="1" dirty="0">
                <a:solidFill>
                  <a:srgbClr val="9966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C</a:t>
            </a:r>
            <a:r>
              <a:rPr lang="es-CO" sz="2000" b="1" dirty="0" smtClean="0">
                <a:solidFill>
                  <a:srgbClr val="9966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ontenidos:</a:t>
            </a:r>
          </a:p>
          <a:p>
            <a:pPr>
              <a:spcAft>
                <a:spcPts val="675"/>
              </a:spcAft>
            </a:pPr>
            <a:r>
              <a:rPr lang="es-CO" dirty="0" smtClean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* </a:t>
            </a:r>
            <a:r>
              <a:rPr lang="es-CO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Lenguaje incluyente.</a:t>
            </a:r>
            <a:endParaRPr lang="es-CO" sz="2800" dirty="0">
              <a:solidFill>
                <a:srgbClr val="0070C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spcAft>
                <a:spcPts val="675"/>
              </a:spcAft>
            </a:pPr>
            <a:r>
              <a:rPr lang="es-CO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*Discriminación </a:t>
            </a:r>
            <a:r>
              <a:rPr lang="es-CO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y segregación.</a:t>
            </a:r>
            <a:endParaRPr lang="es-CO" sz="2800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spcAft>
                <a:spcPts val="675"/>
              </a:spcAft>
            </a:pPr>
            <a:r>
              <a:rPr lang="es-CO" dirty="0">
                <a:solidFill>
                  <a:srgbClr val="92D05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* Sexismo</a:t>
            </a:r>
            <a:endParaRPr lang="es-CO" sz="2800" dirty="0">
              <a:solidFill>
                <a:srgbClr val="92D05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spcAft>
                <a:spcPts val="675"/>
              </a:spcAft>
            </a:pPr>
            <a:r>
              <a:rPr lang="es-CO" dirty="0">
                <a:solidFill>
                  <a:srgbClr val="FF33CC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*</a:t>
            </a:r>
            <a:r>
              <a:rPr lang="es-CO" dirty="0">
                <a:solidFill>
                  <a:srgbClr val="212121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es-CO" dirty="0">
                <a:solidFill>
                  <a:srgbClr val="FF33CC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Expresiones discriminatorias y sexistas.</a:t>
            </a:r>
            <a:endParaRPr lang="es-CO" sz="2800" dirty="0">
              <a:solidFill>
                <a:srgbClr val="FF33CC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spcAft>
                <a:spcPts val="675"/>
              </a:spcAft>
            </a:pPr>
            <a:r>
              <a:rPr lang="es-CO" dirty="0">
                <a:solidFill>
                  <a:srgbClr val="9933FF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* </a:t>
            </a:r>
            <a:r>
              <a:rPr lang="es-CO" dirty="0" smtClean="0">
                <a:solidFill>
                  <a:srgbClr val="9933FF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Uso </a:t>
            </a:r>
            <a:r>
              <a:rPr lang="es-CO" dirty="0">
                <a:solidFill>
                  <a:srgbClr val="9933FF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del genérico universal</a:t>
            </a:r>
            <a:endParaRPr lang="es-CO" sz="2800" dirty="0">
              <a:solidFill>
                <a:srgbClr val="9933FF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spcAft>
                <a:spcPts val="675"/>
              </a:spcAft>
            </a:pPr>
            <a:r>
              <a:rPr lang="es-CO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* Uso de los abstractos y los pronombres quien y quienes</a:t>
            </a:r>
            <a:endParaRPr lang="es-CO" sz="2800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spcAft>
                <a:spcPts val="675"/>
              </a:spcAft>
            </a:pPr>
            <a:r>
              <a:rPr lang="es-CO" dirty="0" smtClean="0">
                <a:solidFill>
                  <a:srgbClr val="FF99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* Sustitución el genérico masculino por los pronombres de la primera persona del plural</a:t>
            </a:r>
            <a:endParaRPr lang="es-CO" sz="2800" dirty="0" smtClean="0">
              <a:solidFill>
                <a:srgbClr val="FF99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spcAft>
                <a:spcPts val="675"/>
              </a:spcAft>
            </a:pPr>
            <a:r>
              <a:rPr lang="es-CO" dirty="0" smtClean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* </a:t>
            </a:r>
            <a:r>
              <a:rPr lang="es-CO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Uso de los títulos académicos y ocupaciones en correspondencia con el género.</a:t>
            </a:r>
            <a:endParaRPr lang="es-CO" sz="2800" dirty="0">
              <a:solidFill>
                <a:srgbClr val="0070C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spcAft>
                <a:spcPts val="675"/>
              </a:spcAft>
            </a:pPr>
            <a:r>
              <a:rPr lang="es-CO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* Uso incorrecto del @</a:t>
            </a:r>
            <a:endParaRPr lang="es-CO" sz="2800" dirty="0">
              <a:solidFill>
                <a:schemeClr val="accent2">
                  <a:lumMod val="75000"/>
                </a:schemeClr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667157"/>
      </p:ext>
    </p:extLst>
  </p:cSld>
  <p:clrMapOvr>
    <a:masterClrMapping/>
  </p:clrMapOvr>
  <p:transition spd="slow" advClick="0" advTm="4064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40079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318910" y="2172874"/>
            <a:ext cx="9144000" cy="165576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dirty="0" smtClean="0">
                <a:solidFill>
                  <a:srgbClr val="FF33CC"/>
                </a:solidFill>
              </a:rPr>
              <a:t>La </a:t>
            </a:r>
            <a:r>
              <a:rPr lang="es-CO" dirty="0">
                <a:solidFill>
                  <a:srgbClr val="FF33CC"/>
                </a:solidFill>
              </a:rPr>
              <a:t>competencia </a:t>
            </a:r>
            <a:r>
              <a:rPr lang="es-CO" dirty="0" smtClean="0">
                <a:solidFill>
                  <a:srgbClr val="FF33CC"/>
                </a:solidFill>
              </a:rPr>
              <a:t>lingüística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dirty="0" smtClean="0">
                <a:solidFill>
                  <a:srgbClr val="FF33CC"/>
                </a:solidFill>
              </a:rPr>
              <a:t>El </a:t>
            </a:r>
            <a:r>
              <a:rPr lang="es-CO" dirty="0">
                <a:solidFill>
                  <a:srgbClr val="FF33CC"/>
                </a:solidFill>
              </a:rPr>
              <a:t>uso del </a:t>
            </a:r>
            <a:r>
              <a:rPr lang="es-CO" dirty="0" smtClean="0">
                <a:solidFill>
                  <a:srgbClr val="FF33CC"/>
                </a:solidFill>
              </a:rPr>
              <a:t>lenguaje</a:t>
            </a:r>
            <a:endParaRPr lang="es-CO" dirty="0">
              <a:solidFill>
                <a:srgbClr val="FF33CC"/>
              </a:solidFill>
            </a:endParaRPr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  <p:sp>
        <p:nvSpPr>
          <p:cNvPr id="2" name="AutoShape 2" descr="Meme Quieres Ser Mi Novia No | Imagenes de te quiero, Memes par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2056" name="Picture 8" descr="Meme Quieres Ser Mi Novia 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45" y="1052945"/>
            <a:ext cx="5362575" cy="519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220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40" advClick="0" advTm="0">
        <p:randomBar dir="vert"/>
      </p:transition>
    </mc:Choice>
    <mc:Fallback>
      <p:transition spd="slow" advClick="0" advTm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"/>
        <p14:stopEvt time="43929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99" y="6248400"/>
            <a:ext cx="609600" cy="609600"/>
          </a:xfrm>
          <a:prstGeom prst="rect">
            <a:avLst/>
          </a:prstGeom>
        </p:spPr>
      </p:pic>
      <p:pic>
        <p:nvPicPr>
          <p:cNvPr id="3076" name="Picture 4" descr="Lenguaje inclusivo ¿Derecho o moda? – Anuario de Glotopolític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1" t="15839" r="21579" b="18448"/>
          <a:stretch/>
        </p:blipFill>
        <p:spPr bwMode="auto">
          <a:xfrm>
            <a:off x="1650610" y="480656"/>
            <a:ext cx="8590670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ítulo 2"/>
          <p:cNvSpPr txBox="1">
            <a:spLocks/>
          </p:cNvSpPr>
          <p:nvPr/>
        </p:nvSpPr>
        <p:spPr>
          <a:xfrm>
            <a:off x="7697372" y="6292494"/>
            <a:ext cx="5369169" cy="618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b="1" dirty="0" smtClean="0">
                <a:solidFill>
                  <a:srgbClr val="7030A0"/>
                </a:solidFill>
              </a:rPr>
              <a:t>Mg. Diana Zuluaga González</a:t>
            </a:r>
            <a:endParaRPr lang="es-CO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028903"/>
      </p:ext>
    </p:extLst>
  </p:cSld>
  <p:clrMapOvr>
    <a:masterClrMapping/>
  </p:clrMapOvr>
  <p:transition spd="slow" advClick="0" advTm="5869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55934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UpDiag">
          <a:fgClr>
            <a:srgbClr val="FF33C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49586" y="709251"/>
            <a:ext cx="3629892" cy="1325563"/>
          </a:xfrm>
        </p:spPr>
        <p:txBody>
          <a:bodyPr>
            <a:noAutofit/>
          </a:bodyPr>
          <a:lstStyle/>
          <a:p>
            <a:pPr algn="ctr"/>
            <a:r>
              <a:rPr lang="es-CO" sz="5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Lenguaje</a:t>
            </a:r>
            <a:r>
              <a:rPr lang="es-CO" sz="5400" b="1" dirty="0" smtClean="0">
                <a:latin typeface="Comic Sans MS" panose="030F0702030302020204" pitchFamily="66" charset="0"/>
              </a:rPr>
              <a:t> </a:t>
            </a:r>
            <a:r>
              <a:rPr lang="es-CO" sz="5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sexista</a:t>
            </a:r>
            <a:endParaRPr lang="es-CO" sz="54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La ideología de género carece de base científica' - Protestante ...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67" y="1372033"/>
            <a:ext cx="685335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354.36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648" y="6033483"/>
            <a:ext cx="609600" cy="609600"/>
          </a:xfrm>
          <a:prstGeom prst="rect">
            <a:avLst/>
          </a:prstGeom>
        </p:spPr>
      </p:pic>
      <p:pic>
        <p:nvPicPr>
          <p:cNvPr id="6" name="Picture 2" descr="Lenguaje inclusivo: ¿un nuevo género o moda pasajera? - Infoba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6" t="10357" r="35588" b="7698"/>
          <a:stretch/>
        </p:blipFill>
        <p:spPr bwMode="auto">
          <a:xfrm rot="20339179">
            <a:off x="8354289" y="3342743"/>
            <a:ext cx="2408349" cy="239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59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53"/>
    </mc:Choice>
    <mc:Fallback>
      <p:transition spd="slow" advTm="6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os pleonasmos son correctos dice la RAE ¡hemos vivido engañados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377" y="2421228"/>
            <a:ext cx="5675290" cy="421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alabras e igualdad de género: ¿Qué es el lenguaje inclusivo?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3" b="16073"/>
          <a:stretch/>
        </p:blipFill>
        <p:spPr bwMode="auto">
          <a:xfrm>
            <a:off x="-25758" y="811369"/>
            <a:ext cx="7204699" cy="341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7526" y="6029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7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113</Words>
  <Application>Microsoft Office PowerPoint</Application>
  <PresentationFormat>Panorámica</PresentationFormat>
  <Paragraphs>19</Paragraphs>
  <Slides>5</Slides>
  <Notes>0</Notes>
  <HiddenSlides>0</HiddenSlides>
  <MMClips>5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Comic Sans MS</vt:lpstr>
      <vt:lpstr>Times New Roman</vt:lpstr>
      <vt:lpstr>Tema de Office</vt:lpstr>
      <vt:lpstr>Presentación de PowerPoint</vt:lpstr>
      <vt:lpstr>Presentación de PowerPoint</vt:lpstr>
      <vt:lpstr>Presentación de PowerPoint</vt:lpstr>
      <vt:lpstr>Lenguaje sexista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Diana Zuluaga</dc:creator>
  <cp:lastModifiedBy>Diana Zuluaga</cp:lastModifiedBy>
  <cp:revision>19</cp:revision>
  <dcterms:created xsi:type="dcterms:W3CDTF">2020-04-25T18:15:17Z</dcterms:created>
  <dcterms:modified xsi:type="dcterms:W3CDTF">2020-04-27T20:53:27Z</dcterms:modified>
</cp:coreProperties>
</file>