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65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D97E55-E2D0-4BB9-8CA3-F67AEFF8EB6B}" type="datetimeFigureOut">
              <a:rPr lang="es-CO" smtClean="0"/>
              <a:pPr/>
              <a:t>18/05/2020</a:t>
            </a:fld>
            <a:endParaRPr lang="es-CO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8BA81-F970-465E-8426-202F9EFE334A}" type="slidenum">
              <a:rPr lang="es-CO" smtClean="0"/>
              <a:pPr/>
              <a:t>‹Nº›</a:t>
            </a:fld>
            <a:endParaRPr lang="es-CO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D97E55-E2D0-4BB9-8CA3-F67AEFF8EB6B}" type="datetimeFigureOut">
              <a:rPr lang="es-CO" smtClean="0"/>
              <a:pPr/>
              <a:t>18/05/2020</a:t>
            </a:fld>
            <a:endParaRPr lang="es-CO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8BA81-F970-465E-8426-202F9EFE334A}" type="slidenum">
              <a:rPr lang="es-CO" smtClean="0"/>
              <a:pPr/>
              <a:t>‹Nº›</a:t>
            </a:fld>
            <a:endParaRPr lang="es-CO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D97E55-E2D0-4BB9-8CA3-F67AEFF8EB6B}" type="datetimeFigureOut">
              <a:rPr lang="es-CO" smtClean="0"/>
              <a:pPr/>
              <a:t>18/05/2020</a:t>
            </a:fld>
            <a:endParaRPr lang="es-CO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8BA81-F970-465E-8426-202F9EFE334A}" type="slidenum">
              <a:rPr lang="es-CO" smtClean="0"/>
              <a:pPr/>
              <a:t>‹Nº›</a:t>
            </a:fld>
            <a:endParaRPr lang="es-CO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D97E55-E2D0-4BB9-8CA3-F67AEFF8EB6B}" type="datetimeFigureOut">
              <a:rPr lang="es-CO" smtClean="0"/>
              <a:pPr/>
              <a:t>18/05/2020</a:t>
            </a:fld>
            <a:endParaRPr lang="es-CO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8BA81-F970-465E-8426-202F9EFE334A}" type="slidenum">
              <a:rPr lang="es-CO" smtClean="0"/>
              <a:pPr/>
              <a:t>‹Nº›</a:t>
            </a:fld>
            <a:endParaRPr lang="es-CO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D97E55-E2D0-4BB9-8CA3-F67AEFF8EB6B}" type="datetimeFigureOut">
              <a:rPr lang="es-CO" smtClean="0"/>
              <a:pPr/>
              <a:t>18/05/2020</a:t>
            </a:fld>
            <a:endParaRPr lang="es-CO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8BA81-F970-465E-8426-202F9EFE334A}" type="slidenum">
              <a:rPr lang="es-CO" smtClean="0"/>
              <a:pPr/>
              <a:t>‹Nº›</a:t>
            </a:fld>
            <a:endParaRPr lang="es-CO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D97E55-E2D0-4BB9-8CA3-F67AEFF8EB6B}" type="datetimeFigureOut">
              <a:rPr lang="es-CO" smtClean="0"/>
              <a:pPr/>
              <a:t>18/05/2020</a:t>
            </a:fld>
            <a:endParaRPr lang="es-CO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8BA81-F970-465E-8426-202F9EFE334A}" type="slidenum">
              <a:rPr lang="es-CO" smtClean="0"/>
              <a:pPr/>
              <a:t>‹Nº›</a:t>
            </a:fld>
            <a:endParaRPr lang="es-CO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D97E55-E2D0-4BB9-8CA3-F67AEFF8EB6B}" type="datetimeFigureOut">
              <a:rPr lang="es-CO" smtClean="0"/>
              <a:pPr/>
              <a:t>18/05/2020</a:t>
            </a:fld>
            <a:endParaRPr lang="es-CO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8BA81-F970-465E-8426-202F9EFE334A}" type="slidenum">
              <a:rPr lang="es-CO" smtClean="0"/>
              <a:pPr/>
              <a:t>‹Nº›</a:t>
            </a:fld>
            <a:endParaRPr lang="es-CO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D97E55-E2D0-4BB9-8CA3-F67AEFF8EB6B}" type="datetimeFigureOut">
              <a:rPr lang="es-CO" smtClean="0"/>
              <a:pPr/>
              <a:t>18/05/2020</a:t>
            </a:fld>
            <a:endParaRPr lang="es-CO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8BA81-F970-465E-8426-202F9EFE334A}" type="slidenum">
              <a:rPr lang="es-CO" smtClean="0"/>
              <a:pPr/>
              <a:t>‹Nº›</a:t>
            </a:fld>
            <a:endParaRPr lang="es-CO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D97E55-E2D0-4BB9-8CA3-F67AEFF8EB6B}" type="datetimeFigureOut">
              <a:rPr lang="es-CO" smtClean="0"/>
              <a:pPr/>
              <a:t>18/05/2020</a:t>
            </a:fld>
            <a:endParaRPr lang="es-CO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8BA81-F970-465E-8426-202F9EFE334A}" type="slidenum">
              <a:rPr lang="es-CO" smtClean="0"/>
              <a:pPr/>
              <a:t>‹Nº›</a:t>
            </a:fld>
            <a:endParaRPr lang="es-CO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D97E55-E2D0-4BB9-8CA3-F67AEFF8EB6B}" type="datetimeFigureOut">
              <a:rPr lang="es-CO" smtClean="0"/>
              <a:pPr/>
              <a:t>18/05/2020</a:t>
            </a:fld>
            <a:endParaRPr lang="es-CO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8BA81-F970-465E-8426-202F9EFE334A}" type="slidenum">
              <a:rPr lang="es-CO" smtClean="0"/>
              <a:pPr/>
              <a:t>‹Nº›</a:t>
            </a:fld>
            <a:endParaRPr lang="es-CO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D97E55-E2D0-4BB9-8CA3-F67AEFF8EB6B}" type="datetimeFigureOut">
              <a:rPr lang="es-CO" smtClean="0"/>
              <a:pPr/>
              <a:t>18/05/2020</a:t>
            </a:fld>
            <a:endParaRPr lang="es-CO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8BA81-F970-465E-8426-202F9EFE334A}" type="slidenum">
              <a:rPr lang="es-CO" smtClean="0"/>
              <a:pPr/>
              <a:t>‹Nº›</a:t>
            </a:fld>
            <a:endParaRPr lang="es-CO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D97E55-E2D0-4BB9-8CA3-F67AEFF8EB6B}" type="datetimeFigureOut">
              <a:rPr lang="es-CO" smtClean="0"/>
              <a:pPr/>
              <a:t>18/05/2020</a:t>
            </a:fld>
            <a:endParaRPr lang="es-CO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D8BA81-F970-465E-8426-202F9EFE334A}" type="slidenum">
              <a:rPr lang="es-CO" smtClean="0"/>
              <a:pPr/>
              <a:t>‹Nº›</a:t>
            </a:fld>
            <a:endParaRPr lang="es-CO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MlMv5OJQ9sY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O" dirty="0" smtClean="0"/>
              <a:t>EPISTEMOLOGIA</a:t>
            </a:r>
            <a:endParaRPr lang="es-CO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CO" dirty="0" smtClean="0"/>
          </a:p>
          <a:p>
            <a:r>
              <a:rPr lang="es-CO" sz="2000" u="sng" dirty="0" smtClean="0">
                <a:hlinkClick r:id="rId2"/>
              </a:rPr>
              <a:t>https://www.youtube.com/watch?v=MlMv5OJQ9sY</a:t>
            </a:r>
            <a:endParaRPr lang="es-CO" sz="2000" dirty="0" smtClean="0"/>
          </a:p>
          <a:p>
            <a:endParaRPr lang="es-CO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CO" sz="3200" dirty="0" smtClean="0"/>
              <a:t>El filosofo mas representativo del empirismo es el ingles David </a:t>
            </a:r>
            <a:r>
              <a:rPr lang="es-CO" sz="3200" dirty="0" err="1" smtClean="0"/>
              <a:t>Hume</a:t>
            </a:r>
            <a:endParaRPr lang="es-CO" sz="32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s-CO" dirty="0" smtClean="0"/>
          </a:p>
          <a:p>
            <a:r>
              <a:rPr lang="es-CO" dirty="0" smtClean="0"/>
              <a:t> </a:t>
            </a:r>
            <a:r>
              <a:rPr lang="es-CO" dirty="0"/>
              <a:t>Este afirmo que las ideas y </a:t>
            </a:r>
            <a:r>
              <a:rPr lang="es-CO" dirty="0" smtClean="0"/>
              <a:t>los conceptos </a:t>
            </a:r>
            <a:r>
              <a:rPr lang="es-CO" dirty="0"/>
              <a:t>de nuestra conciencia proceden </a:t>
            </a:r>
            <a:r>
              <a:rPr lang="es-CO" dirty="0" smtClean="0"/>
              <a:t>de las </a:t>
            </a:r>
            <a:r>
              <a:rPr lang="es-CO" dirty="0"/>
              <a:t>impresiones y no son nada mas que copias </a:t>
            </a:r>
            <a:r>
              <a:rPr lang="es-CO" dirty="0" smtClean="0"/>
              <a:t>de las impresiones</a:t>
            </a:r>
          </a:p>
          <a:p>
            <a:r>
              <a:rPr lang="es-CO" dirty="0" smtClean="0"/>
              <a:t> </a:t>
            </a:r>
            <a:r>
              <a:rPr lang="es-CO" dirty="0"/>
              <a:t>Por impresiones, </a:t>
            </a:r>
            <a:r>
              <a:rPr lang="es-CO" dirty="0" err="1"/>
              <a:t>Hume</a:t>
            </a:r>
            <a:r>
              <a:rPr lang="es-CO" dirty="0"/>
              <a:t> entiende las vivas </a:t>
            </a:r>
            <a:r>
              <a:rPr lang="es-CO" dirty="0" smtClean="0"/>
              <a:t>sensaciones que </a:t>
            </a:r>
            <a:r>
              <a:rPr lang="es-CO" dirty="0"/>
              <a:t>provienen de nuestros sentidos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/>
              <a:t>E</a:t>
            </a:r>
            <a:r>
              <a:rPr lang="es-CO" dirty="0" smtClean="0"/>
              <a:t>l racionalismo</a:t>
            </a:r>
            <a:endParaRPr lang="es-CO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s-CO" dirty="0"/>
              <a:t>Contrario al empirismo, el racionalismo afirma</a:t>
            </a:r>
          </a:p>
          <a:p>
            <a:pPr>
              <a:buNone/>
            </a:pPr>
            <a:r>
              <a:rPr lang="es-CO" dirty="0" smtClean="0"/>
              <a:t>    que </a:t>
            </a:r>
            <a:r>
              <a:rPr lang="es-CO" dirty="0"/>
              <a:t>la </a:t>
            </a:r>
            <a:r>
              <a:rPr lang="es-CO" dirty="0" smtClean="0"/>
              <a:t>razón, </a:t>
            </a:r>
            <a:r>
              <a:rPr lang="es-CO" dirty="0"/>
              <a:t>y no la experiencia, es la</a:t>
            </a:r>
          </a:p>
          <a:p>
            <a:pPr>
              <a:buNone/>
            </a:pPr>
            <a:r>
              <a:rPr lang="es-CO" dirty="0" smtClean="0"/>
              <a:t>    fuente </a:t>
            </a:r>
            <a:r>
              <a:rPr lang="es-CO" dirty="0"/>
              <a:t>del conocimiento</a:t>
            </a:r>
            <a:r>
              <a:rPr lang="es-CO" dirty="0" smtClean="0"/>
              <a:t>.</a:t>
            </a:r>
          </a:p>
          <a:p>
            <a:pPr>
              <a:buNone/>
            </a:pPr>
            <a:r>
              <a:rPr lang="es-CO" dirty="0" smtClean="0"/>
              <a:t>    El conocimiento existe </a:t>
            </a:r>
            <a:r>
              <a:rPr lang="es-CO" dirty="0"/>
              <a:t>solo cuando es lógicamente </a:t>
            </a:r>
            <a:r>
              <a:rPr lang="es-CO" dirty="0" smtClean="0"/>
              <a:t>necesario y </a:t>
            </a:r>
            <a:r>
              <a:rPr lang="es-CO" dirty="0"/>
              <a:t>universalmente valido, por lo que </a:t>
            </a:r>
            <a:r>
              <a:rPr lang="es-CO" dirty="0" smtClean="0"/>
              <a:t>la razón </a:t>
            </a:r>
            <a:r>
              <a:rPr lang="es-CO" dirty="0"/>
              <a:t>se convierte en la fuente del </a:t>
            </a:r>
            <a:r>
              <a:rPr lang="es-CO" dirty="0" smtClean="0"/>
              <a:t>conocimiento verdadero.</a:t>
            </a:r>
            <a:r>
              <a:rPr lang="es-CO" dirty="0"/>
              <a:t> </a:t>
            </a:r>
            <a:endParaRPr lang="es-CO" dirty="0" smtClean="0"/>
          </a:p>
          <a:p>
            <a:pPr>
              <a:buNone/>
            </a:pPr>
            <a:r>
              <a:rPr lang="es-CO" dirty="0"/>
              <a:t> </a:t>
            </a:r>
            <a:r>
              <a:rPr lang="es-CO" dirty="0" smtClean="0"/>
              <a:t>   El </a:t>
            </a:r>
            <a:r>
              <a:rPr lang="es-CO" dirty="0"/>
              <a:t>conocimiento </a:t>
            </a:r>
            <a:r>
              <a:rPr lang="es-CO" dirty="0" smtClean="0"/>
              <a:t>matemático </a:t>
            </a:r>
            <a:r>
              <a:rPr lang="es-CO" dirty="0"/>
              <a:t>es un </a:t>
            </a:r>
            <a:r>
              <a:rPr lang="es-CO" dirty="0" smtClean="0"/>
              <a:t>ejemplo, ya </a:t>
            </a:r>
            <a:r>
              <a:rPr lang="es-CO" dirty="0"/>
              <a:t>que este conocimiento es </a:t>
            </a:r>
            <a:r>
              <a:rPr lang="es-CO" dirty="0" smtClean="0"/>
              <a:t>conceptual y </a:t>
            </a:r>
            <a:r>
              <a:rPr lang="es-CO" dirty="0"/>
              <a:t>deductivo, y tiene sus propias </a:t>
            </a:r>
            <a:r>
              <a:rPr lang="es-CO" dirty="0" smtClean="0"/>
              <a:t>leyes concretas </a:t>
            </a:r>
            <a:r>
              <a:rPr lang="es-CO" dirty="0"/>
              <a:t>asequibles solo mediante la </a:t>
            </a:r>
            <a:r>
              <a:rPr lang="es-CO" dirty="0" smtClean="0"/>
              <a:t>lógica y </a:t>
            </a:r>
            <a:r>
              <a:rPr lang="es-CO" dirty="0"/>
              <a:t>la </a:t>
            </a:r>
            <a:r>
              <a:rPr lang="es-CO" dirty="0" smtClean="0"/>
              <a:t>razón.</a:t>
            </a:r>
            <a:endParaRPr lang="es-CO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CO" sz="2800" dirty="0" smtClean="0"/>
              <a:t>René Descartes, padre del racionalismo moderno</a:t>
            </a:r>
            <a:endParaRPr lang="es-CO" sz="28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s-CO" dirty="0" smtClean="0"/>
              <a:t>    </a:t>
            </a:r>
          </a:p>
          <a:p>
            <a:pPr>
              <a:buNone/>
            </a:pPr>
            <a:r>
              <a:rPr lang="es-CO" dirty="0"/>
              <a:t> </a:t>
            </a:r>
            <a:r>
              <a:rPr lang="es-CO" dirty="0" smtClean="0"/>
              <a:t>   </a:t>
            </a:r>
            <a:r>
              <a:rPr lang="es-CO" dirty="0"/>
              <a:t>la </a:t>
            </a:r>
            <a:r>
              <a:rPr lang="es-CO" dirty="0" smtClean="0"/>
              <a:t>razón </a:t>
            </a:r>
            <a:r>
              <a:rPr lang="es-CO" dirty="0"/>
              <a:t>la fuente </a:t>
            </a:r>
            <a:r>
              <a:rPr lang="es-CO" dirty="0" smtClean="0"/>
              <a:t>del conocimiento</a:t>
            </a:r>
            <a:r>
              <a:rPr lang="es-CO" dirty="0"/>
              <a:t>, </a:t>
            </a:r>
            <a:r>
              <a:rPr lang="es-CO" dirty="0" smtClean="0"/>
              <a:t>e identificaba </a:t>
            </a:r>
            <a:r>
              <a:rPr lang="es-CO" dirty="0"/>
              <a:t>a las </a:t>
            </a:r>
            <a:r>
              <a:rPr lang="es-CO" dirty="0" smtClean="0"/>
              <a:t>ideas como </a:t>
            </a:r>
            <a:r>
              <a:rPr lang="es-CO" dirty="0"/>
              <a:t>la representación de las cosas en </a:t>
            </a:r>
            <a:r>
              <a:rPr lang="es-CO" dirty="0" smtClean="0"/>
              <a:t>la mente</a:t>
            </a:r>
            <a:r>
              <a:rPr lang="es-CO" dirty="0"/>
              <a:t>, el acto del conocimiento en si; </a:t>
            </a:r>
            <a:r>
              <a:rPr lang="es-CO" dirty="0" smtClean="0"/>
              <a:t>por ello</a:t>
            </a:r>
            <a:r>
              <a:rPr lang="es-CO" dirty="0"/>
              <a:t>, el tema central del </a:t>
            </a:r>
            <a:r>
              <a:rPr lang="es-CO" dirty="0" smtClean="0"/>
              <a:t>análisis </a:t>
            </a:r>
            <a:r>
              <a:rPr lang="es-CO" dirty="0"/>
              <a:t>de </a:t>
            </a:r>
            <a:r>
              <a:rPr lang="es-CO" dirty="0" smtClean="0"/>
              <a:t>conocimiento es </a:t>
            </a:r>
            <a:r>
              <a:rPr lang="es-CO" dirty="0"/>
              <a:t>el origen de las ideas. </a:t>
            </a:r>
            <a:r>
              <a:rPr lang="es-CO" dirty="0" smtClean="0"/>
              <a:t>Descartes distinguía </a:t>
            </a:r>
            <a:r>
              <a:rPr lang="es-CO" dirty="0"/>
              <a:t>tres tipos de </a:t>
            </a:r>
            <a:r>
              <a:rPr lang="es-CO" dirty="0" smtClean="0"/>
              <a:t>ideas</a:t>
            </a:r>
            <a:r>
              <a:rPr lang="es-CO" dirty="0"/>
              <a:t>.</a:t>
            </a:r>
            <a:endParaRPr lang="es-CO" dirty="0" smtClean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O" dirty="0"/>
              <a:t>Ideas innatas: Son aquellas ideas </a:t>
            </a:r>
            <a:r>
              <a:rPr lang="es-CO" dirty="0" smtClean="0"/>
              <a:t>que nacieron </a:t>
            </a:r>
            <a:r>
              <a:rPr lang="es-CO" dirty="0"/>
              <a:t>conmigo</a:t>
            </a:r>
            <a:r>
              <a:rPr lang="es-CO" dirty="0" smtClean="0"/>
              <a:t>.</a:t>
            </a:r>
          </a:p>
          <a:p>
            <a:pPr>
              <a:buNone/>
            </a:pPr>
            <a:r>
              <a:rPr lang="es-CO" b="1" dirty="0" smtClean="0"/>
              <a:t>• </a:t>
            </a:r>
            <a:r>
              <a:rPr lang="es-CO" b="1" dirty="0"/>
              <a:t>Ideas adventicias: Son aquellas </a:t>
            </a:r>
            <a:r>
              <a:rPr lang="es-CO" b="1" dirty="0" smtClean="0"/>
              <a:t>ideas </a:t>
            </a:r>
            <a:r>
              <a:rPr lang="es-CO" dirty="0" smtClean="0"/>
              <a:t>venidas </a:t>
            </a:r>
            <a:r>
              <a:rPr lang="es-CO" dirty="0"/>
              <a:t>de afuera.</a:t>
            </a:r>
          </a:p>
          <a:p>
            <a:pPr>
              <a:buNone/>
            </a:pPr>
            <a:r>
              <a:rPr lang="es-CO" b="1" dirty="0"/>
              <a:t>• Ideas facticias: Son aquellas </a:t>
            </a:r>
            <a:r>
              <a:rPr lang="es-CO" b="1" dirty="0" smtClean="0"/>
              <a:t>inventadas </a:t>
            </a:r>
            <a:r>
              <a:rPr lang="es-CO" dirty="0" smtClean="0"/>
              <a:t>por </a:t>
            </a:r>
            <a:r>
              <a:rPr lang="es-CO" dirty="0"/>
              <a:t>mi mismo.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err="1" smtClean="0"/>
              <a:t>kant</a:t>
            </a:r>
            <a:endParaRPr lang="es-CO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CO" dirty="0"/>
              <a:t>Kant, filosofo del Siglo de las Luces, intenta </a:t>
            </a:r>
            <a:r>
              <a:rPr lang="es-CO" dirty="0" smtClean="0"/>
              <a:t>superar la </a:t>
            </a:r>
            <a:r>
              <a:rPr lang="es-CO" dirty="0"/>
              <a:t>discrepancia entre empiristas y </a:t>
            </a:r>
            <a:r>
              <a:rPr lang="es-CO" dirty="0" smtClean="0"/>
              <a:t>racionalistas con </a:t>
            </a:r>
            <a:r>
              <a:rPr lang="es-CO" dirty="0"/>
              <a:t>su </a:t>
            </a:r>
            <a:r>
              <a:rPr lang="es-CO" dirty="0" smtClean="0"/>
              <a:t>teoría </a:t>
            </a:r>
            <a:r>
              <a:rPr lang="es-CO" dirty="0"/>
              <a:t>llamada criticismo</a:t>
            </a:r>
            <a:r>
              <a:rPr lang="es-CO" dirty="0" smtClean="0"/>
              <a:t>.</a:t>
            </a:r>
          </a:p>
          <a:p>
            <a:r>
              <a:rPr lang="es-CO" dirty="0"/>
              <a:t>Afirma que los juicios o </a:t>
            </a:r>
            <a:r>
              <a:rPr lang="es-CO" dirty="0" smtClean="0"/>
              <a:t>pensamientos de </a:t>
            </a:r>
            <a:r>
              <a:rPr lang="es-CO" dirty="0"/>
              <a:t>la </a:t>
            </a:r>
            <a:r>
              <a:rPr lang="es-CO" dirty="0" smtClean="0"/>
              <a:t>razón </a:t>
            </a:r>
            <a:r>
              <a:rPr lang="es-CO" dirty="0"/>
              <a:t>son a priori, es decir, </a:t>
            </a:r>
            <a:r>
              <a:rPr lang="es-CO" dirty="0" smtClean="0"/>
              <a:t>que  </a:t>
            </a:r>
            <a:r>
              <a:rPr lang="es-CO" dirty="0"/>
              <a:t>no se han originado con la experiencia</a:t>
            </a:r>
            <a:r>
              <a:rPr lang="es-CO" dirty="0" smtClean="0"/>
              <a:t>.</a:t>
            </a:r>
            <a:r>
              <a:rPr lang="es-CO" dirty="0"/>
              <a:t> </a:t>
            </a:r>
            <a:r>
              <a:rPr lang="es-CO" dirty="0" smtClean="0"/>
              <a:t>Estos juicios </a:t>
            </a:r>
            <a:r>
              <a:rPr lang="es-CO" dirty="0"/>
              <a:t>o </a:t>
            </a:r>
            <a:r>
              <a:rPr lang="es-CO" dirty="0" smtClean="0"/>
              <a:t>pensamientos tienen </a:t>
            </a:r>
            <a:r>
              <a:rPr lang="es-CO" dirty="0"/>
              <a:t>necesidad </a:t>
            </a:r>
            <a:r>
              <a:rPr lang="es-CO" dirty="0" smtClean="0"/>
              <a:t>lógica </a:t>
            </a:r>
            <a:r>
              <a:rPr lang="es-CO" dirty="0"/>
              <a:t>y </a:t>
            </a:r>
            <a:r>
              <a:rPr lang="es-CO" dirty="0" smtClean="0"/>
              <a:t>validez universal</a:t>
            </a:r>
            <a:r>
              <a:rPr lang="es-CO" dirty="0"/>
              <a:t>, no aportan </a:t>
            </a:r>
            <a:r>
              <a:rPr lang="es-CO" dirty="0" smtClean="0"/>
              <a:t>nada nuevo </a:t>
            </a:r>
            <a:r>
              <a:rPr lang="es-CO" dirty="0"/>
              <a:t>al conocimiento, solo </a:t>
            </a:r>
            <a:r>
              <a:rPr lang="es-CO" dirty="0" smtClean="0"/>
              <a:t>son juicios </a:t>
            </a:r>
            <a:r>
              <a:rPr lang="es-CO" dirty="0"/>
              <a:t>explicativos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CO" dirty="0" smtClean="0"/>
          </a:p>
          <a:p>
            <a:r>
              <a:rPr lang="es-CO" dirty="0"/>
              <a:t>Mientras que a los juicios o pensamientos</a:t>
            </a:r>
          </a:p>
          <a:p>
            <a:pPr>
              <a:buNone/>
            </a:pPr>
            <a:r>
              <a:rPr lang="es-CO" dirty="0" smtClean="0"/>
              <a:t>   que </a:t>
            </a:r>
            <a:r>
              <a:rPr lang="es-CO" dirty="0"/>
              <a:t>se originan con </a:t>
            </a:r>
            <a:r>
              <a:rPr lang="es-CO" dirty="0" smtClean="0"/>
              <a:t>la experiencia</a:t>
            </a:r>
            <a:r>
              <a:rPr lang="es-CO" dirty="0"/>
              <a:t>, Kant los llama </a:t>
            </a:r>
            <a:r>
              <a:rPr lang="es-CO" i="1" dirty="0"/>
              <a:t>j</a:t>
            </a:r>
            <a:r>
              <a:rPr lang="es-CO" i="1" dirty="0" smtClean="0"/>
              <a:t>uicios a </a:t>
            </a:r>
            <a:r>
              <a:rPr lang="es-CO" i="1" dirty="0"/>
              <a:t>posteriori. </a:t>
            </a:r>
            <a:endParaRPr lang="es-CO" i="1" dirty="0" smtClean="0"/>
          </a:p>
          <a:p>
            <a:pPr>
              <a:buNone/>
            </a:pPr>
            <a:r>
              <a:rPr lang="es-CO" i="1" dirty="0"/>
              <a:t> </a:t>
            </a:r>
            <a:r>
              <a:rPr lang="es-CO" i="1" dirty="0" smtClean="0"/>
              <a:t>   Estos </a:t>
            </a:r>
            <a:r>
              <a:rPr lang="es-CO" i="1" dirty="0"/>
              <a:t>no tienen </a:t>
            </a:r>
            <a:r>
              <a:rPr lang="es-CO" i="1" dirty="0" smtClean="0"/>
              <a:t>validez  </a:t>
            </a:r>
            <a:r>
              <a:rPr lang="es-CO" dirty="0" smtClean="0"/>
              <a:t>universal </a:t>
            </a:r>
            <a:r>
              <a:rPr lang="es-CO" dirty="0"/>
              <a:t>ni necesidad </a:t>
            </a:r>
            <a:r>
              <a:rPr lang="es-CO" dirty="0" smtClean="0"/>
              <a:t>lógica, </a:t>
            </a:r>
            <a:r>
              <a:rPr lang="es-CO" dirty="0"/>
              <a:t>pero </a:t>
            </a:r>
            <a:r>
              <a:rPr lang="es-CO" dirty="0" smtClean="0"/>
              <a:t>si  aportan </a:t>
            </a:r>
            <a:r>
              <a:rPr lang="es-CO" dirty="0"/>
              <a:t>nuevos datos al conocimiento.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/>
              <a:t>Analíticos y sintéticos</a:t>
            </a:r>
            <a:endParaRPr lang="es-CO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endParaRPr lang="es-CO" dirty="0"/>
          </a:p>
          <a:p>
            <a:pPr>
              <a:buNone/>
            </a:pPr>
            <a:r>
              <a:rPr lang="es-CO" dirty="0" smtClean="0"/>
              <a:t>   Los </a:t>
            </a:r>
            <a:r>
              <a:rPr lang="es-CO" dirty="0"/>
              <a:t>juicios </a:t>
            </a:r>
            <a:r>
              <a:rPr lang="es-CO" dirty="0" smtClean="0"/>
              <a:t>también </a:t>
            </a:r>
            <a:r>
              <a:rPr lang="es-CO" dirty="0"/>
              <a:t>pueden clasificarse en</a:t>
            </a:r>
          </a:p>
          <a:p>
            <a:pPr>
              <a:buNone/>
            </a:pPr>
            <a:r>
              <a:rPr lang="es-CO" dirty="0"/>
              <a:t>• Analíticos: El predicado esta contenido en el</a:t>
            </a:r>
          </a:p>
          <a:p>
            <a:pPr>
              <a:buNone/>
            </a:pPr>
            <a:r>
              <a:rPr lang="es-CO" dirty="0" smtClean="0"/>
              <a:t> sujeto </a:t>
            </a:r>
            <a:r>
              <a:rPr lang="es-CO" dirty="0"/>
              <a:t>y son explicativos; por ejemplo, un circulo</a:t>
            </a:r>
          </a:p>
          <a:p>
            <a:pPr>
              <a:buNone/>
            </a:pPr>
            <a:r>
              <a:rPr lang="es-CO" dirty="0" smtClean="0"/>
              <a:t> es </a:t>
            </a:r>
            <a:r>
              <a:rPr lang="es-CO" dirty="0"/>
              <a:t>redondo.</a:t>
            </a:r>
          </a:p>
          <a:p>
            <a:pPr>
              <a:buNone/>
            </a:pPr>
            <a:r>
              <a:rPr lang="es-CO" dirty="0"/>
              <a:t>• Sintéticos: El predicado se </a:t>
            </a:r>
            <a:r>
              <a:rPr lang="es-CO" dirty="0" smtClean="0"/>
              <a:t>añade </a:t>
            </a:r>
            <a:r>
              <a:rPr lang="es-CO" dirty="0"/>
              <a:t>al sujeto y </a:t>
            </a:r>
            <a:r>
              <a:rPr lang="es-CO" dirty="0" smtClean="0"/>
              <a:t>por ello amplían </a:t>
            </a:r>
            <a:r>
              <a:rPr lang="es-CO" dirty="0"/>
              <a:t>nuestro conocimiento; </a:t>
            </a:r>
            <a:r>
              <a:rPr lang="es-CO" dirty="0" smtClean="0"/>
              <a:t>por ejemplo</a:t>
            </a:r>
            <a:r>
              <a:rPr lang="es-CO" dirty="0"/>
              <a:t>, ese circulo es verde.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O" dirty="0"/>
              <a:t>Los juicios </a:t>
            </a:r>
            <a:r>
              <a:rPr lang="es-CO" i="1" dirty="0"/>
              <a:t>a posteriori son todos </a:t>
            </a:r>
            <a:r>
              <a:rPr lang="es-CO" i="1" dirty="0" smtClean="0"/>
              <a:t>sintéticos, amplían </a:t>
            </a:r>
            <a:r>
              <a:rPr lang="es-CO" i="1" dirty="0"/>
              <a:t>nuestro conocimiento desde la </a:t>
            </a:r>
            <a:r>
              <a:rPr lang="es-CO" i="1" dirty="0" smtClean="0"/>
              <a:t>experiencia </a:t>
            </a:r>
            <a:r>
              <a:rPr lang="es-CO" dirty="0" smtClean="0"/>
              <a:t>pero </a:t>
            </a:r>
            <a:r>
              <a:rPr lang="es-CO" dirty="0"/>
              <a:t>son particulares. Mientras que los juicios </a:t>
            </a:r>
            <a:r>
              <a:rPr lang="es-CO" i="1" dirty="0"/>
              <a:t>a priori son </a:t>
            </a:r>
            <a:r>
              <a:rPr lang="es-CO" i="1" dirty="0" smtClean="0"/>
              <a:t>analíticos, </a:t>
            </a:r>
            <a:r>
              <a:rPr lang="es-CO" i="1" dirty="0"/>
              <a:t>son </a:t>
            </a:r>
            <a:r>
              <a:rPr lang="es-CO" i="1" dirty="0" smtClean="0"/>
              <a:t>universales </a:t>
            </a:r>
            <a:r>
              <a:rPr lang="es-CO" dirty="0" smtClean="0"/>
              <a:t>y </a:t>
            </a:r>
            <a:r>
              <a:rPr lang="es-CO" dirty="0"/>
              <a:t>necesarios, como defiende el racionalismo, son fuente del conocimiento.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s-CO" dirty="0" smtClean="0"/>
          </a:p>
          <a:p>
            <a:r>
              <a:rPr lang="es-CO" dirty="0"/>
              <a:t>Ahora bien, el paso decisivo de Kant fue admitir la existencia de los juicios sintéticos a </a:t>
            </a:r>
            <a:r>
              <a:rPr lang="es-CO" dirty="0" smtClean="0"/>
              <a:t>priori y </a:t>
            </a:r>
            <a:r>
              <a:rPr lang="es-CO" dirty="0"/>
              <a:t>decir </a:t>
            </a:r>
            <a:r>
              <a:rPr lang="es-CO" dirty="0">
                <a:solidFill>
                  <a:srgbClr val="FF0000"/>
                </a:solidFill>
              </a:rPr>
              <a:t>conocimiento</a:t>
            </a:r>
            <a:r>
              <a:rPr lang="es-CO" dirty="0"/>
              <a:t> es la </a:t>
            </a:r>
            <a:r>
              <a:rPr lang="es-CO" dirty="0" smtClean="0"/>
              <a:t>razón </a:t>
            </a:r>
            <a:r>
              <a:rPr lang="es-CO" dirty="0"/>
              <a:t>y la experiencia, ya que la </a:t>
            </a:r>
            <a:r>
              <a:rPr lang="es-CO" dirty="0" smtClean="0"/>
              <a:t>razón </a:t>
            </a:r>
            <a:r>
              <a:rPr lang="es-CO" dirty="0"/>
              <a:t>estructura y da </a:t>
            </a:r>
            <a:r>
              <a:rPr lang="es-CO" dirty="0" smtClean="0"/>
              <a:t>forma cognoscitiva </a:t>
            </a:r>
            <a:r>
              <a:rPr lang="es-CO" dirty="0"/>
              <a:t>a los datos que proporciona la experiencia.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s-CO" dirty="0"/>
              <a:t>1. Con tus propias palabras explica que es el </a:t>
            </a:r>
            <a:r>
              <a:rPr lang="es-CO" i="1" dirty="0"/>
              <a:t>conocimiento.</a:t>
            </a:r>
          </a:p>
          <a:p>
            <a:r>
              <a:rPr lang="es-CO" dirty="0"/>
              <a:t>2. Explica cual es la </a:t>
            </a:r>
            <a:r>
              <a:rPr lang="es-CO" dirty="0" smtClean="0"/>
              <a:t>problemática </a:t>
            </a:r>
            <a:r>
              <a:rPr lang="es-CO" dirty="0"/>
              <a:t>sobre la posibilidad del conocimiento.</a:t>
            </a:r>
          </a:p>
          <a:p>
            <a:r>
              <a:rPr lang="es-CO" dirty="0"/>
              <a:t>3. </a:t>
            </a:r>
            <a:r>
              <a:rPr lang="es-CO" dirty="0" smtClean="0"/>
              <a:t>Cuales </a:t>
            </a:r>
            <a:r>
              <a:rPr lang="es-CO" dirty="0"/>
              <a:t>son los argumentos de los racionalistas para afirmar que la </a:t>
            </a:r>
            <a:r>
              <a:rPr lang="es-CO" dirty="0" smtClean="0"/>
              <a:t>razón </a:t>
            </a:r>
            <a:r>
              <a:rPr lang="es-CO" dirty="0"/>
              <a:t>es la fuente del conocimiento?</a:t>
            </a:r>
          </a:p>
          <a:p>
            <a:r>
              <a:rPr lang="es-CO" dirty="0" smtClean="0"/>
              <a:t>4.Cual </a:t>
            </a:r>
            <a:r>
              <a:rPr lang="es-CO" dirty="0"/>
              <a:t>es el argumento de los empiristas?</a:t>
            </a:r>
          </a:p>
          <a:p>
            <a:r>
              <a:rPr lang="es-CO" dirty="0"/>
              <a:t>5. Explica Kant resuelve la controversia entre empiristas y racionalistas.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CO" dirty="0" smtClean="0"/>
              <a:t>¿Qué es el conocimiento?</a:t>
            </a:r>
            <a:br>
              <a:rPr lang="es-CO" dirty="0" smtClean="0"/>
            </a:br>
            <a:endParaRPr lang="es-CO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endParaRPr lang="es-CO" dirty="0"/>
          </a:p>
          <a:p>
            <a:pPr>
              <a:buNone/>
            </a:pPr>
            <a:r>
              <a:rPr lang="es-CO" dirty="0"/>
              <a:t> </a:t>
            </a:r>
            <a:r>
              <a:rPr lang="es-CO" dirty="0" smtClean="0"/>
              <a:t>    </a:t>
            </a:r>
            <a:r>
              <a:rPr lang="es-CO" dirty="0"/>
              <a:t>Definición de </a:t>
            </a:r>
            <a:r>
              <a:rPr lang="es-CO" dirty="0" smtClean="0"/>
              <a:t>conocimiento</a:t>
            </a:r>
          </a:p>
          <a:p>
            <a:pPr>
              <a:buNone/>
            </a:pPr>
            <a:r>
              <a:rPr lang="es-CO" dirty="0"/>
              <a:t> </a:t>
            </a:r>
            <a:r>
              <a:rPr lang="es-CO" dirty="0" smtClean="0"/>
              <a:t>    El </a:t>
            </a:r>
            <a:r>
              <a:rPr lang="es-CO" dirty="0"/>
              <a:t>conocimiento podría ser definido como </a:t>
            </a:r>
            <a:r>
              <a:rPr lang="es-CO" dirty="0" smtClean="0"/>
              <a:t>el hecho </a:t>
            </a:r>
            <a:r>
              <a:rPr lang="es-CO" dirty="0"/>
              <a:t>de aprehender y captar la </a:t>
            </a:r>
            <a:r>
              <a:rPr lang="es-CO" dirty="0" smtClean="0"/>
              <a:t>realidad. Esto </a:t>
            </a:r>
            <a:r>
              <a:rPr lang="es-CO" dirty="0"/>
              <a:t>implica que es necesaria la existencia </a:t>
            </a:r>
            <a:r>
              <a:rPr lang="es-CO" dirty="0" smtClean="0"/>
              <a:t>de un </a:t>
            </a:r>
            <a:r>
              <a:rPr lang="es-CO" dirty="0"/>
              <a:t>sujeto que </a:t>
            </a:r>
            <a:r>
              <a:rPr lang="es-CO" dirty="0" smtClean="0"/>
              <a:t>capta  (también </a:t>
            </a:r>
            <a:r>
              <a:rPr lang="es-CO" dirty="0"/>
              <a:t>llamado </a:t>
            </a:r>
            <a:r>
              <a:rPr lang="es-CO" dirty="0" smtClean="0"/>
              <a:t>lo cognoscente),  y </a:t>
            </a:r>
            <a:r>
              <a:rPr lang="es-CO" dirty="0"/>
              <a:t>un objeto a ser captado </a:t>
            </a:r>
            <a:r>
              <a:rPr lang="es-CO" dirty="0" smtClean="0"/>
              <a:t>(también llamado </a:t>
            </a:r>
            <a:r>
              <a:rPr lang="es-CO" dirty="0"/>
              <a:t>lo conocido). </a:t>
            </a:r>
            <a:r>
              <a:rPr lang="es-CO" dirty="0" smtClean="0"/>
              <a:t>El </a:t>
            </a:r>
            <a:r>
              <a:rPr lang="es-CO" dirty="0"/>
              <a:t>conocimiento es, </a:t>
            </a:r>
            <a:r>
              <a:rPr lang="es-CO" dirty="0" smtClean="0"/>
              <a:t>entonces, una relación, </a:t>
            </a:r>
            <a:r>
              <a:rPr lang="es-CO" dirty="0"/>
              <a:t>entre el sujeto y el objeto.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s-CO" dirty="0" smtClean="0"/>
              <a:t>  Esta definición </a:t>
            </a:r>
            <a:r>
              <a:rPr lang="es-CO" dirty="0"/>
              <a:t>ya nos lleva en si </a:t>
            </a:r>
            <a:r>
              <a:rPr lang="es-CO" dirty="0" smtClean="0"/>
              <a:t>a una </a:t>
            </a:r>
            <a:r>
              <a:rPr lang="es-CO" dirty="0"/>
              <a:t>primera </a:t>
            </a:r>
            <a:r>
              <a:rPr lang="es-CO" dirty="0" smtClean="0"/>
              <a:t>problemática:</a:t>
            </a:r>
          </a:p>
          <a:p>
            <a:pPr>
              <a:buNone/>
            </a:pPr>
            <a:r>
              <a:rPr lang="es-CO" dirty="0" smtClean="0"/>
              <a:t> .¿Es </a:t>
            </a:r>
            <a:r>
              <a:rPr lang="es-CO" dirty="0"/>
              <a:t>el sujeto </a:t>
            </a:r>
            <a:r>
              <a:rPr lang="es-CO" dirty="0" smtClean="0"/>
              <a:t>capaz  de </a:t>
            </a:r>
            <a:r>
              <a:rPr lang="es-CO" dirty="0"/>
              <a:t>captar al objeto tal como es? </a:t>
            </a:r>
            <a:endParaRPr lang="es-CO" dirty="0" smtClean="0"/>
          </a:p>
          <a:p>
            <a:pPr>
              <a:buNone/>
            </a:pPr>
            <a:r>
              <a:rPr lang="es-CO" dirty="0" smtClean="0"/>
              <a:t>¿Que ocurriría si </a:t>
            </a:r>
            <a:r>
              <a:rPr lang="es-CO" dirty="0"/>
              <a:t>el sujeto decidiera conocerse a si </a:t>
            </a:r>
            <a:r>
              <a:rPr lang="es-CO" dirty="0" smtClean="0"/>
              <a:t>mismo como </a:t>
            </a:r>
            <a:r>
              <a:rPr lang="es-CO" dirty="0"/>
              <a:t>un objeto mas?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CO" dirty="0" smtClean="0"/>
          </a:p>
          <a:p>
            <a:r>
              <a:rPr lang="es-CO" dirty="0" smtClean="0"/>
              <a:t>Estas </a:t>
            </a:r>
            <a:r>
              <a:rPr lang="es-CO" dirty="0"/>
              <a:t>son algunas de las  </a:t>
            </a:r>
            <a:r>
              <a:rPr lang="es-CO" dirty="0" smtClean="0"/>
              <a:t>preguntas  fundamentales de </a:t>
            </a:r>
            <a:r>
              <a:rPr lang="es-CO" dirty="0"/>
              <a:t>la </a:t>
            </a:r>
            <a:r>
              <a:rPr lang="es-CO" dirty="0" smtClean="0"/>
              <a:t>teoría </a:t>
            </a:r>
            <a:r>
              <a:rPr lang="es-CO" dirty="0"/>
              <a:t>del conocimiento, </a:t>
            </a:r>
            <a:r>
              <a:rPr lang="es-CO" dirty="0" smtClean="0"/>
              <a:t>disciplina también </a:t>
            </a:r>
            <a:r>
              <a:rPr lang="es-CO" dirty="0"/>
              <a:t>llamada </a:t>
            </a:r>
            <a:r>
              <a:rPr lang="es-CO" dirty="0" smtClean="0"/>
              <a:t>gnoseología </a:t>
            </a:r>
            <a:r>
              <a:rPr lang="es-CO" dirty="0"/>
              <a:t>o </a:t>
            </a:r>
            <a:r>
              <a:rPr lang="es-CO" dirty="0" smtClean="0"/>
              <a:t>epistemología.</a:t>
            </a:r>
            <a:endParaRPr lang="es-CO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s-CO" dirty="0" smtClean="0"/>
              <a:t>    La </a:t>
            </a:r>
            <a:r>
              <a:rPr lang="es-CO" dirty="0"/>
              <a:t>mente humana es </a:t>
            </a:r>
            <a:r>
              <a:rPr lang="es-CO" dirty="0" smtClean="0"/>
              <a:t>también </a:t>
            </a:r>
            <a:r>
              <a:rPr lang="es-CO" dirty="0"/>
              <a:t>un objeto de</a:t>
            </a:r>
          </a:p>
          <a:p>
            <a:pPr>
              <a:buNone/>
            </a:pPr>
            <a:r>
              <a:rPr lang="es-CO" dirty="0"/>
              <a:t> </a:t>
            </a:r>
            <a:r>
              <a:rPr lang="es-CO" dirty="0" smtClean="0"/>
              <a:t>   conocimiento</a:t>
            </a:r>
            <a:r>
              <a:rPr lang="es-CO" dirty="0"/>
              <a:t>, ya que el sujeto trata de </a:t>
            </a:r>
            <a:r>
              <a:rPr lang="es-CO" dirty="0" smtClean="0"/>
              <a:t>conocerse a </a:t>
            </a:r>
            <a:r>
              <a:rPr lang="es-CO" dirty="0"/>
              <a:t>si mismo </a:t>
            </a:r>
            <a:r>
              <a:rPr lang="es-CO" dirty="0" smtClean="0"/>
              <a:t>convirtiéndose </a:t>
            </a:r>
            <a:r>
              <a:rPr lang="es-CO" dirty="0"/>
              <a:t>a </a:t>
            </a:r>
            <a:r>
              <a:rPr lang="es-CO" dirty="0" smtClean="0"/>
              <a:t>si mismo en un </a:t>
            </a:r>
            <a:r>
              <a:rPr lang="es-CO" dirty="0"/>
              <a:t>objeto, </a:t>
            </a:r>
            <a:r>
              <a:rPr lang="es-CO" dirty="0" smtClean="0"/>
              <a:t>aquí </a:t>
            </a:r>
            <a:r>
              <a:rPr lang="es-CO" dirty="0"/>
              <a:t>se quiebra la dualidad</a:t>
            </a:r>
            <a:r>
              <a:rPr lang="es-CO" dirty="0" smtClean="0"/>
              <a:t>.</a:t>
            </a:r>
            <a:r>
              <a:rPr lang="es-CO" dirty="0"/>
              <a:t> sujeto-objeto, tal como sucede a </a:t>
            </a:r>
            <a:r>
              <a:rPr lang="es-CO" dirty="0" smtClean="0"/>
              <a:t>nivel cuántico, </a:t>
            </a:r>
            <a:r>
              <a:rPr lang="es-CO" dirty="0"/>
              <a:t>cuando las </a:t>
            </a:r>
            <a:r>
              <a:rPr lang="es-CO" dirty="0" smtClean="0"/>
              <a:t>partículas subatómicas parecen </a:t>
            </a:r>
            <a:r>
              <a:rPr lang="es-CO" dirty="0"/>
              <a:t>tener un </a:t>
            </a:r>
            <a:r>
              <a:rPr lang="es-CO" dirty="0" smtClean="0"/>
              <a:t>extraño comportamiento, como </a:t>
            </a:r>
            <a:r>
              <a:rPr lang="es-CO" dirty="0"/>
              <a:t>si tuvieran voluntad, ¿</a:t>
            </a:r>
            <a:r>
              <a:rPr lang="es-CO" dirty="0" smtClean="0"/>
              <a:t>existe una </a:t>
            </a:r>
            <a:r>
              <a:rPr lang="es-CO" dirty="0"/>
              <a:t>psique en la materia? Si es </a:t>
            </a:r>
            <a:r>
              <a:rPr lang="es-CO" dirty="0" smtClean="0"/>
              <a:t>así, </a:t>
            </a:r>
            <a:r>
              <a:rPr lang="es-CO" dirty="0"/>
              <a:t>el </a:t>
            </a:r>
            <a:r>
              <a:rPr lang="es-CO" dirty="0" smtClean="0"/>
              <a:t>objetos se convertiría </a:t>
            </a:r>
            <a:r>
              <a:rPr lang="es-CO" dirty="0"/>
              <a:t>en sujeto y se </a:t>
            </a:r>
            <a:r>
              <a:rPr lang="es-CO" dirty="0" smtClean="0"/>
              <a:t>quebraría nuevamente </a:t>
            </a:r>
            <a:r>
              <a:rPr lang="es-CO" dirty="0"/>
              <a:t>la dualidad objeto-sujeto.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s-CO" dirty="0" smtClean="0"/>
              <a:t>    La </a:t>
            </a:r>
            <a:r>
              <a:rPr lang="es-CO" dirty="0"/>
              <a:t>historia de la </a:t>
            </a:r>
            <a:r>
              <a:rPr lang="es-CO" dirty="0" smtClean="0"/>
              <a:t>filosofía </a:t>
            </a:r>
            <a:r>
              <a:rPr lang="es-CO" dirty="0"/>
              <a:t>ha sido </a:t>
            </a:r>
            <a:r>
              <a:rPr lang="es-CO" dirty="0" smtClean="0"/>
              <a:t>marcada por la reflexión </a:t>
            </a:r>
            <a:r>
              <a:rPr lang="es-CO" dirty="0"/>
              <a:t>sobre esta dualidad. </a:t>
            </a:r>
            <a:r>
              <a:rPr lang="es-CO" dirty="0" smtClean="0"/>
              <a:t>Sin embargo</a:t>
            </a:r>
            <a:r>
              <a:rPr lang="es-CO" dirty="0"/>
              <a:t>, </a:t>
            </a:r>
            <a:r>
              <a:rPr lang="es-CO" dirty="0" smtClean="0"/>
              <a:t>el conocimiento </a:t>
            </a:r>
            <a:r>
              <a:rPr lang="es-CO" dirty="0"/>
              <a:t>trasciende </a:t>
            </a:r>
            <a:r>
              <a:rPr lang="es-CO" dirty="0" smtClean="0"/>
              <a:t>esa dualidad</a:t>
            </a:r>
            <a:r>
              <a:rPr lang="es-CO" dirty="0"/>
              <a:t>, ya que es el </a:t>
            </a:r>
            <a:r>
              <a:rPr lang="es-CO" dirty="0" smtClean="0"/>
              <a:t>vehículo </a:t>
            </a:r>
            <a:r>
              <a:rPr lang="es-CO" dirty="0"/>
              <a:t>con el </a:t>
            </a:r>
            <a:r>
              <a:rPr lang="es-CO" dirty="0" smtClean="0"/>
              <a:t>que podemos </a:t>
            </a:r>
            <a:r>
              <a:rPr lang="es-CO" dirty="0"/>
              <a:t>captar y aprehender </a:t>
            </a:r>
            <a:r>
              <a:rPr lang="es-CO" dirty="0" smtClean="0"/>
              <a:t>lo  que consideramos realidad</a:t>
            </a:r>
            <a:r>
              <a:rPr lang="es-CO" dirty="0"/>
              <a:t>, y </a:t>
            </a:r>
            <a:r>
              <a:rPr lang="es-CO" dirty="0" smtClean="0"/>
              <a:t>aquí entraríamos en el </a:t>
            </a:r>
            <a:r>
              <a:rPr lang="es-CO" dirty="0"/>
              <a:t>campo </a:t>
            </a:r>
            <a:r>
              <a:rPr lang="es-CO" dirty="0" smtClean="0"/>
              <a:t>filosófico </a:t>
            </a:r>
            <a:r>
              <a:rPr lang="es-CO" dirty="0"/>
              <a:t>de la </a:t>
            </a:r>
            <a:r>
              <a:rPr lang="es-CO" dirty="0" smtClean="0"/>
              <a:t>metafísica </a:t>
            </a:r>
            <a:r>
              <a:rPr lang="es-CO" dirty="0"/>
              <a:t>que </a:t>
            </a:r>
            <a:r>
              <a:rPr lang="es-CO" dirty="0" smtClean="0"/>
              <a:t>se pregunta </a:t>
            </a:r>
            <a:r>
              <a:rPr lang="es-CO" dirty="0"/>
              <a:t>sobre que es lo </a:t>
            </a:r>
            <a:r>
              <a:rPr lang="es-CO" i="1" dirty="0"/>
              <a:t>real, </a:t>
            </a:r>
            <a:r>
              <a:rPr lang="es-CO" i="1" dirty="0" smtClean="0"/>
              <a:t>a que podemos </a:t>
            </a:r>
            <a:r>
              <a:rPr lang="es-CO" dirty="0" smtClean="0"/>
              <a:t>llamar </a:t>
            </a:r>
            <a:r>
              <a:rPr lang="es-CO" i="1" dirty="0"/>
              <a:t>real. Como en todo tema </a:t>
            </a:r>
            <a:r>
              <a:rPr lang="es-CO" i="1" dirty="0" smtClean="0"/>
              <a:t>filosófico, </a:t>
            </a:r>
            <a:r>
              <a:rPr lang="es-CO" dirty="0" smtClean="0"/>
              <a:t>la </a:t>
            </a:r>
            <a:r>
              <a:rPr lang="es-CO" dirty="0"/>
              <a:t>pregunta es mas importante que </a:t>
            </a:r>
            <a:r>
              <a:rPr lang="es-CO" dirty="0" smtClean="0"/>
              <a:t>la respuesta</a:t>
            </a:r>
            <a:r>
              <a:rPr lang="es-CO" dirty="0"/>
              <a:t>: ¿</a:t>
            </a:r>
            <a:r>
              <a:rPr lang="es-CO" dirty="0" smtClean="0"/>
              <a:t>Como </a:t>
            </a:r>
            <a:r>
              <a:rPr lang="es-CO" dirty="0"/>
              <a:t>se da el conocimiento?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CO" dirty="0" smtClean="0"/>
              <a:t>Aristóteles reconoció </a:t>
            </a:r>
            <a:r>
              <a:rPr lang="es-CO" dirty="0" smtClean="0"/>
              <a:t>tres fases del conocimiento</a:t>
            </a:r>
            <a:endParaRPr lang="es-CO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s-CO" b="1" dirty="0" smtClean="0"/>
              <a:t>• </a:t>
            </a:r>
            <a:r>
              <a:rPr lang="es-CO" b="1" dirty="0"/>
              <a:t>La sensación del objeto particular</a:t>
            </a:r>
          </a:p>
          <a:p>
            <a:pPr>
              <a:buNone/>
            </a:pPr>
            <a:r>
              <a:rPr lang="es-CO" b="1" dirty="0"/>
              <a:t>• La intelección y </a:t>
            </a:r>
            <a:r>
              <a:rPr lang="es-CO" b="1" dirty="0" err="1"/>
              <a:t>abstraccion</a:t>
            </a:r>
            <a:r>
              <a:rPr lang="es-CO" b="1" dirty="0"/>
              <a:t> de lo universal</a:t>
            </a:r>
          </a:p>
          <a:p>
            <a:pPr>
              <a:buNone/>
            </a:pPr>
            <a:r>
              <a:rPr lang="es-CO" dirty="0" smtClean="0"/>
              <a:t>      (</a:t>
            </a:r>
            <a:r>
              <a:rPr lang="es-CO" dirty="0"/>
              <a:t>entendimiento agente)</a:t>
            </a:r>
          </a:p>
          <a:p>
            <a:pPr>
              <a:buNone/>
            </a:pPr>
            <a:r>
              <a:rPr lang="es-CO" b="1" dirty="0"/>
              <a:t>• La ciencia, </a:t>
            </a:r>
            <a:r>
              <a:rPr lang="es-CO" b="1" dirty="0" err="1"/>
              <a:t>aplicacion</a:t>
            </a:r>
            <a:r>
              <a:rPr lang="es-CO" b="1" dirty="0"/>
              <a:t> del universal, (</a:t>
            </a:r>
            <a:r>
              <a:rPr lang="es-CO" b="1" dirty="0" smtClean="0"/>
              <a:t>entendimiento </a:t>
            </a:r>
            <a:r>
              <a:rPr lang="es-CO" dirty="0" smtClean="0"/>
              <a:t>paciente</a:t>
            </a:r>
            <a:r>
              <a:rPr lang="es-CO" dirty="0"/>
              <a:t>)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CO" dirty="0"/>
              <a:t>Ninguna de las acciones sensibles constituye a nuestros ojos </a:t>
            </a:r>
            <a:r>
              <a:rPr lang="es-CO" dirty="0" smtClean="0"/>
              <a:t>el verdadero </a:t>
            </a:r>
            <a:r>
              <a:rPr lang="es-CO" dirty="0"/>
              <a:t>saber, bien que sean el fundamento del </a:t>
            </a:r>
            <a:r>
              <a:rPr lang="es-CO" dirty="0" smtClean="0"/>
              <a:t>conocimiento de </a:t>
            </a:r>
            <a:r>
              <a:rPr lang="es-CO" dirty="0"/>
              <a:t>las cosas particulares; pero no nos dicen el porque de </a:t>
            </a:r>
            <a:r>
              <a:rPr lang="es-CO" dirty="0" smtClean="0"/>
              <a:t>nada; por </a:t>
            </a:r>
            <a:r>
              <a:rPr lang="es-CO" dirty="0"/>
              <a:t>ejemplo, nos hacen ver que el fuego es caliente, pero </a:t>
            </a:r>
            <a:r>
              <a:rPr lang="es-CO" dirty="0" smtClean="0"/>
              <a:t>solo que </a:t>
            </a:r>
            <a:r>
              <a:rPr lang="es-CO" dirty="0"/>
              <a:t>es </a:t>
            </a:r>
            <a:r>
              <a:rPr lang="es-CO" dirty="0" smtClean="0"/>
              <a:t>caliente.</a:t>
            </a:r>
          </a:p>
          <a:p>
            <a:r>
              <a:rPr lang="es-CO" i="1" dirty="0" smtClean="0"/>
              <a:t>Aristóteles</a:t>
            </a:r>
            <a:r>
              <a:rPr lang="es-CO" i="1" dirty="0"/>
              <a:t>. </a:t>
            </a:r>
            <a:r>
              <a:rPr lang="es-CO" i="1" dirty="0" smtClean="0"/>
              <a:t>Metafísica.</a:t>
            </a:r>
            <a:endParaRPr lang="es-CO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CO" sz="3100" dirty="0" smtClean="0"/>
              <a:t>¿Como </a:t>
            </a:r>
            <a:r>
              <a:rPr lang="es-CO" sz="3100" dirty="0"/>
              <a:t>llegamos a conocer? </a:t>
            </a:r>
            <a:r>
              <a:rPr lang="es-CO" sz="3100" dirty="0" smtClean="0"/>
              <a:t>¿Cuales </a:t>
            </a:r>
            <a:r>
              <a:rPr lang="es-CO" sz="3100" dirty="0"/>
              <a:t>son las</a:t>
            </a:r>
            <a:br>
              <a:rPr lang="es-CO" sz="3100" dirty="0"/>
            </a:br>
            <a:r>
              <a:rPr lang="es-CO" sz="3100" dirty="0"/>
              <a:t>fuentes del conocimiento</a:t>
            </a:r>
            <a:r>
              <a:rPr lang="es-CO" dirty="0"/>
              <a:t>?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s-CO" sz="2400" dirty="0" smtClean="0"/>
          </a:p>
          <a:p>
            <a:endParaRPr lang="es-CO" sz="2400" dirty="0"/>
          </a:p>
          <a:p>
            <a:r>
              <a:rPr lang="es-CO" sz="2400" dirty="0" smtClean="0"/>
              <a:t>Para </a:t>
            </a:r>
            <a:r>
              <a:rPr lang="es-CO" sz="2400" dirty="0"/>
              <a:t>el </a:t>
            </a:r>
            <a:r>
              <a:rPr lang="es-CO" sz="2400" dirty="0" smtClean="0"/>
              <a:t>empirismo</a:t>
            </a:r>
            <a:r>
              <a:rPr lang="es-CO" sz="2400" dirty="0"/>
              <a:t> </a:t>
            </a:r>
            <a:r>
              <a:rPr lang="es-CO" sz="2400" dirty="0" smtClean="0"/>
              <a:t>Conocemos  gracias </a:t>
            </a:r>
            <a:r>
              <a:rPr lang="es-CO" sz="2400" dirty="0"/>
              <a:t>a las sensaciones que </a:t>
            </a:r>
            <a:r>
              <a:rPr lang="es-CO" sz="2400" dirty="0" smtClean="0"/>
              <a:t>nos dan </a:t>
            </a:r>
            <a:r>
              <a:rPr lang="es-CO" sz="2400" dirty="0"/>
              <a:t>nuestros sentidos</a:t>
            </a:r>
            <a:r>
              <a:rPr lang="es-CO" sz="2400" dirty="0" smtClean="0"/>
              <a:t>,  </a:t>
            </a:r>
            <a:r>
              <a:rPr lang="es-CO" sz="2400" dirty="0"/>
              <a:t>lo que vemos, </a:t>
            </a:r>
            <a:r>
              <a:rPr lang="es-CO" sz="2400" dirty="0" smtClean="0"/>
              <a:t>escuchamos, tocamos,   degustamos, lo que conocemos ,proviene </a:t>
            </a:r>
            <a:r>
              <a:rPr lang="es-CO" sz="2400" dirty="0"/>
              <a:t>de la experiencia, de </a:t>
            </a:r>
            <a:r>
              <a:rPr lang="es-CO" sz="2400" dirty="0" smtClean="0"/>
              <a:t>  los hechos concretos.</a:t>
            </a:r>
          </a:p>
          <a:p>
            <a:pPr>
              <a:buNone/>
            </a:pPr>
            <a:r>
              <a:rPr lang="es-CO" sz="2400" dirty="0" smtClean="0"/>
              <a:t>     El espíritu </a:t>
            </a:r>
            <a:r>
              <a:rPr lang="es-CO" sz="2400" dirty="0"/>
              <a:t>humano es como una tabla lisa sobre</a:t>
            </a:r>
          </a:p>
          <a:p>
            <a:pPr>
              <a:buNone/>
            </a:pPr>
            <a:r>
              <a:rPr lang="es-CO" sz="2400" dirty="0" smtClean="0"/>
              <a:t>     la </a:t>
            </a:r>
            <a:r>
              <a:rPr lang="es-CO" sz="2400" dirty="0"/>
              <a:t>que escribimos las vivencias del </a:t>
            </a:r>
            <a:r>
              <a:rPr lang="es-CO" sz="2400" dirty="0" smtClean="0"/>
              <a:t>día a día, </a:t>
            </a:r>
            <a:r>
              <a:rPr lang="es-CO" sz="2400" dirty="0"/>
              <a:t>mientras mas vivamos, mas </a:t>
            </a:r>
            <a:r>
              <a:rPr lang="es-CO" sz="2400" dirty="0" smtClean="0"/>
              <a:t>conoceremos, mas </a:t>
            </a:r>
            <a:r>
              <a:rPr lang="es-CO" sz="2400" dirty="0"/>
              <a:t>experiencia de vida tendremos, </a:t>
            </a:r>
            <a:r>
              <a:rPr lang="es-CO" sz="2400" dirty="0" smtClean="0"/>
              <a:t>mayor conocimiento</a:t>
            </a:r>
            <a:r>
              <a:rPr lang="es-CO" sz="2400" dirty="0"/>
              <a:t>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173</TotalTime>
  <Words>1043</Words>
  <Application>Microsoft Office PowerPoint</Application>
  <PresentationFormat>Presentación en pantalla (4:3)</PresentationFormat>
  <Paragraphs>66</Paragraphs>
  <Slides>19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19</vt:i4>
      </vt:variant>
    </vt:vector>
  </HeadingPairs>
  <TitlesOfParts>
    <vt:vector size="20" baseType="lpstr">
      <vt:lpstr>Tema de Office</vt:lpstr>
      <vt:lpstr>EPISTEMOLOGIA</vt:lpstr>
      <vt:lpstr>¿Qué es el conocimiento? </vt:lpstr>
      <vt:lpstr>Diapositiva 3</vt:lpstr>
      <vt:lpstr>Diapositiva 4</vt:lpstr>
      <vt:lpstr>Diapositiva 5</vt:lpstr>
      <vt:lpstr>Diapositiva 6</vt:lpstr>
      <vt:lpstr>Aristóteles reconoció tres fases del conocimiento</vt:lpstr>
      <vt:lpstr>Diapositiva 8</vt:lpstr>
      <vt:lpstr>¿Como llegamos a conocer? ¿Cuales son las fuentes del conocimiento?</vt:lpstr>
      <vt:lpstr>El filosofo mas representativo del empirismo es el ingles David Hume</vt:lpstr>
      <vt:lpstr>El racionalismo</vt:lpstr>
      <vt:lpstr>René Descartes, padre del racionalismo moderno</vt:lpstr>
      <vt:lpstr>Diapositiva 13</vt:lpstr>
      <vt:lpstr>kant</vt:lpstr>
      <vt:lpstr>Diapositiva 15</vt:lpstr>
      <vt:lpstr>Analíticos y sintéticos</vt:lpstr>
      <vt:lpstr>Diapositiva 17</vt:lpstr>
      <vt:lpstr>Diapositiva 18</vt:lpstr>
      <vt:lpstr>Diapositiva 19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EPISTEMOLOGIA</dc:title>
  <dc:creator>cpe</dc:creator>
  <cp:lastModifiedBy>cpe</cp:lastModifiedBy>
  <cp:revision>19</cp:revision>
  <dcterms:created xsi:type="dcterms:W3CDTF">2020-05-18T00:32:46Z</dcterms:created>
  <dcterms:modified xsi:type="dcterms:W3CDTF">2020-05-18T14:54:29Z</dcterms:modified>
</cp:coreProperties>
</file>