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B6BC7-F91A-45AC-8C7F-7F78B3FC09D5}" type="datetimeFigureOut">
              <a:rPr lang="es-CO" smtClean="0"/>
              <a:t>17/05/2020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E9902-A67B-4376-8D15-C7BC9457BEAD}" type="slidenum">
              <a:rPr lang="es-CO" smtClean="0"/>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M</a:t>
            </a:r>
            <a:endParaRPr lang="es-CO" dirty="0"/>
          </a:p>
        </p:txBody>
      </p:sp>
      <p:sp>
        <p:nvSpPr>
          <p:cNvPr id="4" name="3 Marcador de número de diapositiva"/>
          <p:cNvSpPr>
            <a:spLocks noGrp="1"/>
          </p:cNvSpPr>
          <p:nvPr>
            <p:ph type="sldNum" sz="quarter" idx="10"/>
          </p:nvPr>
        </p:nvSpPr>
        <p:spPr/>
        <p:txBody>
          <a:bodyPr/>
          <a:lstStyle/>
          <a:p>
            <a:fld id="{5B0E9902-A67B-4376-8D15-C7BC9457BEAD}" type="slidenum">
              <a:rPr lang="es-CO" smtClean="0"/>
              <a:t>18</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66BC67-0133-4CFA-B0DB-8E884B1F9DC4}" type="datetimeFigureOut">
              <a:rPr lang="es-CO" smtClean="0"/>
              <a:t>17/05/2020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AD56933-C5E2-4C1B-9EAC-25A2DABEEC96}"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6BC67-0133-4CFA-B0DB-8E884B1F9DC4}" type="datetimeFigureOut">
              <a:rPr lang="es-CO" smtClean="0"/>
              <a:t>17/05/2020</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6933-C5E2-4C1B-9EAC-25A2DABEEC96}"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eDLiX_GtHd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onomipedia.com/definiciones/banco.html" TargetMode="External"/><Relationship Id="rId2" Type="http://schemas.openxmlformats.org/officeDocument/2006/relationships/hyperlink" Target="https://economipedia.com/definiciones/dinero.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dirty="0"/>
          </a:p>
        </p:txBody>
      </p:sp>
      <p:sp>
        <p:nvSpPr>
          <p:cNvPr id="3" name="2 Subtítulo"/>
          <p:cNvSpPr>
            <a:spLocks noGrp="1"/>
          </p:cNvSpPr>
          <p:nvPr>
            <p:ph type="subTitle" idx="1"/>
          </p:nvPr>
        </p:nvSpPr>
        <p:spPr/>
        <p:txBody>
          <a:bodyPr/>
          <a:lstStyle/>
          <a:p>
            <a:endParaRPr lang="es-CO"/>
          </a:p>
        </p:txBody>
      </p:sp>
      <p:pic>
        <p:nvPicPr>
          <p:cNvPr id="4" name="3 Imagen" descr="C:\Users\cpe\Documents\billetes 2.jpg"/>
          <p:cNvPicPr/>
          <p:nvPr/>
        </p:nvPicPr>
        <p:blipFill>
          <a:blip r:embed="rId2"/>
          <a:srcRect/>
          <a:stretch>
            <a:fillRect/>
          </a:stretch>
        </p:blipFill>
        <p:spPr bwMode="auto">
          <a:xfrm>
            <a:off x="642910" y="1214422"/>
            <a:ext cx="7858180" cy="457203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85000" lnSpcReduction="20000"/>
          </a:bodyPr>
          <a:lstStyle/>
          <a:p>
            <a:r>
              <a:rPr lang="es-CO" dirty="0"/>
              <a:t>En este caso, todas las transacciones requerirán un intercambio de bienes o servicios para cada  parte y necesariamente una doble coincidencia de necesidades: por ejemplo, un avicultor que desee adquirir  plátanos tendrá que encontrar un cultivador de plátanos  que a su vez quiera comprar pollos, o un   pintor  desee  hospedarse  en un hotel  tendrá que encontrar un  hotel donde el dueño   quiera  comprar un cuadro, y también un médico que quiera comprar pan tendrá que encontrar un panadero que necesite ir al médico. Estos ejemplos nos ayudan a entender la gran utilidad del dinero como medio de cambio.</a:t>
            </a:r>
          </a:p>
          <a:p>
            <a:pPr>
              <a:buNone/>
            </a:pP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10000"/>
          </a:bodyPr>
          <a:lstStyle/>
          <a:p>
            <a:r>
              <a:rPr lang="es-CO" dirty="0"/>
              <a:t>El dinero es comúnmente aceptado por todo el mundo porque quien lo recibe sabe que será aceptado por los demás como medio de pago, porque el valor que expresa está garantizado por el Estado. Esto deriva del hecho de que la emisión de dinero es facultad exclusiva del banco central de cada Estado (en nuestro país es el Banco de la  </a:t>
            </a:r>
            <a:r>
              <a:rPr lang="es-CO" dirty="0" smtClean="0"/>
              <a:t>República </a:t>
            </a:r>
            <a:r>
              <a:rPr lang="es-CO" dirty="0"/>
              <a:t>el que ejerce estas funciones) y está bajo el control directo de las respectivas autoridades gubernamentales.</a:t>
            </a:r>
          </a:p>
          <a:p>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10000"/>
          </a:bodyPr>
          <a:lstStyle/>
          <a:p>
            <a:r>
              <a:rPr lang="es-CO" dirty="0"/>
              <a:t>Así pues, solamente el Estado por medio del banco central puede imprimir moneda y conferir a ésta la denominación de curso legal, o bien el régimen legal para la aceptación del dinero como medio de pago. Esta característica del dinero recibe el nombre de poder liberatorio, es decir, la certeza de que será aceptado por todos como retribución en la adquisición de bienes, servicios y otras actividades financieras, hasta que se extinga la deuda.</a:t>
            </a:r>
          </a:p>
          <a:p>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200" b="1" dirty="0" smtClean="0"/>
              <a:t>PROPIEDADES  DE  LOS BILLETES Y LAS  MONEDAS</a:t>
            </a:r>
            <a:endParaRPr lang="es-CO" sz="3200" dirty="0"/>
          </a:p>
        </p:txBody>
      </p:sp>
      <p:sp>
        <p:nvSpPr>
          <p:cNvPr id="3" name="2 Marcador de contenido"/>
          <p:cNvSpPr>
            <a:spLocks noGrp="1"/>
          </p:cNvSpPr>
          <p:nvPr>
            <p:ph idx="1"/>
          </p:nvPr>
        </p:nvSpPr>
        <p:spPr/>
        <p:txBody>
          <a:bodyPr>
            <a:normAutofit fontScale="70000" lnSpcReduction="20000"/>
          </a:bodyPr>
          <a:lstStyle/>
          <a:p>
            <a:pPr>
              <a:buNone/>
            </a:pPr>
            <a:r>
              <a:rPr lang="es-CO" dirty="0"/>
              <a:t> </a:t>
            </a:r>
          </a:p>
          <a:p>
            <a:r>
              <a:rPr lang="es-CO" dirty="0"/>
              <a:t>Además de esta característica, el dinero posee otras  propiedades  que lo hacen de aceptación general como medio de pago, ya que: </a:t>
            </a:r>
          </a:p>
          <a:p>
            <a:r>
              <a:rPr lang="es-CO" dirty="0"/>
              <a:t>Puede ser utilizado varias veces sin límite de tiempo. </a:t>
            </a:r>
          </a:p>
          <a:p>
            <a:r>
              <a:rPr lang="es-CO" dirty="0"/>
              <a:t>Se puede transportar y guardar fácilmente. Tiene un peso y unas molestias mínimas. </a:t>
            </a:r>
          </a:p>
          <a:p>
            <a:r>
              <a:rPr lang="es-CO" dirty="0"/>
              <a:t>Es divisible. Las distintas  denominaciones  existentes permiten pagar con gran exactitud   el precio de cualquier  </a:t>
            </a:r>
            <a:r>
              <a:rPr lang="es-CO" dirty="0" err="1"/>
              <a:t>mercancia</a:t>
            </a:r>
            <a:r>
              <a:rPr lang="es-CO" dirty="0"/>
              <a:t> .</a:t>
            </a:r>
          </a:p>
          <a:p>
            <a:pPr>
              <a:buNone/>
            </a:pPr>
            <a:r>
              <a:rPr lang="es-CO" dirty="0"/>
              <a:t> </a:t>
            </a:r>
          </a:p>
          <a:p>
            <a:r>
              <a:rPr lang="es-CO" dirty="0" smtClean="0"/>
              <a:t>Homogéneo.  </a:t>
            </a:r>
            <a:r>
              <a:rPr lang="es-CO" dirty="0"/>
              <a:t>Cualquier  billete  o moneda  de la misma  denominación  tiene  un valor  exactamente igual al de  los  demás </a:t>
            </a:r>
          </a:p>
          <a:p>
            <a:pPr>
              <a:buNone/>
            </a:pPr>
            <a:r>
              <a:rPr lang="es-CO" dirty="0"/>
              <a:t> </a:t>
            </a:r>
          </a:p>
          <a:p>
            <a:endParaRPr lang="es-C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Otras funciones del dinero</a:t>
            </a:r>
            <a:r>
              <a:rPr lang="es-CO" dirty="0" smtClean="0"/>
              <a:t/>
            </a:r>
            <a:br>
              <a:rPr lang="es-CO" dirty="0" smtClean="0"/>
            </a:br>
            <a:endParaRPr lang="es-CO" dirty="0"/>
          </a:p>
        </p:txBody>
      </p:sp>
      <p:sp>
        <p:nvSpPr>
          <p:cNvPr id="3" name="2 Marcador de contenido"/>
          <p:cNvSpPr>
            <a:spLocks noGrp="1"/>
          </p:cNvSpPr>
          <p:nvPr>
            <p:ph idx="1"/>
          </p:nvPr>
        </p:nvSpPr>
        <p:spPr/>
        <p:txBody>
          <a:bodyPr>
            <a:normAutofit fontScale="70000" lnSpcReduction="20000"/>
          </a:bodyPr>
          <a:lstStyle/>
          <a:p>
            <a:pPr>
              <a:buNone/>
            </a:pPr>
            <a:endParaRPr lang="es-CO" dirty="0"/>
          </a:p>
          <a:p>
            <a:r>
              <a:rPr lang="es-CO" dirty="0"/>
              <a:t>Además de desarrollar las funciones de medio de pago de las transacciones comerciales, el dinero está en condiciones de desarrollar dos funciones principales</a:t>
            </a:r>
            <a:r>
              <a:rPr lang="es-CO" dirty="0" smtClean="0"/>
              <a:t>:</a:t>
            </a:r>
            <a:r>
              <a:rPr lang="es-CO" dirty="0"/>
              <a:t> </a:t>
            </a:r>
          </a:p>
          <a:p>
            <a:r>
              <a:rPr lang="es-CO" b="1" dirty="0"/>
              <a:t>El dinero como medida del valor </a:t>
            </a:r>
            <a:endParaRPr lang="es-CO" dirty="0"/>
          </a:p>
          <a:p>
            <a:pPr>
              <a:buNone/>
            </a:pPr>
            <a:r>
              <a:rPr lang="es-CO" dirty="0" smtClean="0"/>
              <a:t>      Como </a:t>
            </a:r>
            <a:r>
              <a:rPr lang="es-CO" dirty="0"/>
              <a:t>unidad de medida del valor, en cuanto el dinero nos permite comparar el valor de los bienes y servicios ofrecidos en el mercado, desde el momento en el que sus precios vienen expresados en dinero</a:t>
            </a:r>
          </a:p>
          <a:p>
            <a:pPr>
              <a:buNone/>
            </a:pPr>
            <a:r>
              <a:rPr lang="es-CO" dirty="0"/>
              <a:t> </a:t>
            </a:r>
          </a:p>
          <a:p>
            <a:r>
              <a:rPr lang="es-CO" b="1" dirty="0"/>
              <a:t>El dinero como fondo de valor </a:t>
            </a:r>
            <a:endParaRPr lang="es-CO" dirty="0"/>
          </a:p>
          <a:p>
            <a:pPr>
              <a:buNone/>
            </a:pPr>
            <a:r>
              <a:rPr lang="es-CO" dirty="0" smtClean="0"/>
              <a:t>     Como </a:t>
            </a:r>
            <a:r>
              <a:rPr lang="es-CO" dirty="0"/>
              <a:t>fondo de valor, en cuanto el dinero puede ser ahorrado, de manera que el ahorrador puede decidir emplear el dinero que ha acumulado para efectuar inversiones concretas que le permitirán aumentar su disponibilidad monetaria en el futuro.</a:t>
            </a:r>
          </a:p>
          <a:p>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a:t>¿De  donde viene  lo que tengo?</a:t>
            </a:r>
            <a:br>
              <a:rPr lang="es-CO" sz="2800" dirty="0"/>
            </a:br>
            <a:endParaRPr lang="es-CO" sz="2800" dirty="0"/>
          </a:p>
        </p:txBody>
      </p:sp>
      <p:sp>
        <p:nvSpPr>
          <p:cNvPr id="3" name="2 Marcador de contenido"/>
          <p:cNvSpPr>
            <a:spLocks noGrp="1"/>
          </p:cNvSpPr>
          <p:nvPr>
            <p:ph idx="1"/>
          </p:nvPr>
        </p:nvSpPr>
        <p:spPr>
          <a:xfrm>
            <a:off x="457200" y="1500174"/>
            <a:ext cx="8229600" cy="4625989"/>
          </a:xfrm>
        </p:spPr>
        <p:txBody>
          <a:bodyPr/>
          <a:lstStyle/>
          <a:p>
            <a:pPr algn="ctr">
              <a:buNone/>
            </a:pPr>
            <a:r>
              <a:rPr lang="es-CO" dirty="0" smtClean="0"/>
              <a:t>ACTIVIDAD      1</a:t>
            </a:r>
            <a:endParaRPr lang="es-CO" dirty="0"/>
          </a:p>
        </p:txBody>
      </p:sp>
      <p:pic>
        <p:nvPicPr>
          <p:cNvPr id="4" name="3 Imagen" descr="C:\Users\cpe\Documents\emprend 4.jpg"/>
          <p:cNvPicPr/>
          <p:nvPr/>
        </p:nvPicPr>
        <p:blipFill>
          <a:blip r:embed="rId2"/>
          <a:srcRect/>
          <a:stretch>
            <a:fillRect/>
          </a:stretch>
        </p:blipFill>
        <p:spPr bwMode="auto">
          <a:xfrm>
            <a:off x="1714480" y="2143116"/>
            <a:ext cx="4838720" cy="335758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r>
              <a:rPr lang="es-CO" dirty="0"/>
              <a:t>Todo los  que tenemos  como la   ropa , los  útiles , los juguetes , los  servicios  públicos  , los  alimentos   nuestros   padres  lo  pagan   con el  dinero que  ellos gana en su trabajo.</a:t>
            </a:r>
          </a:p>
          <a:p>
            <a:r>
              <a:rPr lang="es-CO" dirty="0"/>
              <a:t>Este  dinero  que   se ganan  con su trabajo  se llama  salario</a:t>
            </a:r>
          </a:p>
          <a:p>
            <a:pPr>
              <a:buNone/>
            </a:pP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r>
              <a:rPr lang="es-CO" dirty="0"/>
              <a:t>1- ¿A cuánto  equivale  un salario    mínimo  en Colombia</a:t>
            </a:r>
            <a:r>
              <a:rPr lang="es-CO" dirty="0" smtClean="0"/>
              <a:t>? En  </a:t>
            </a:r>
            <a:r>
              <a:rPr lang="es-CO" dirty="0"/>
              <a:t>pesos  y  en dólares</a:t>
            </a:r>
          </a:p>
          <a:p>
            <a:r>
              <a:rPr lang="es-CO" dirty="0"/>
              <a:t> 2- Después de ver  el video sobre  La Historia del Dinero:</a:t>
            </a:r>
          </a:p>
          <a:p>
            <a:r>
              <a:rPr lang="es-CO" dirty="0"/>
              <a:t>-Elabore  un  resumen sobre  este.</a:t>
            </a:r>
          </a:p>
          <a:p>
            <a:endParaRPr lang="es-CO" dirty="0" smtClean="0"/>
          </a:p>
          <a:p>
            <a:pPr>
              <a:buNone/>
            </a:pPr>
            <a:endParaRPr lang="es-C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Indague  sobre  las  10 monedas  más  caras  del mundo  y organícelas  en  un cuadro  como  el ejemplo.</a:t>
            </a:r>
            <a:endParaRPr lang="es-CO" sz="2800" dirty="0"/>
          </a:p>
        </p:txBody>
      </p:sp>
      <p:sp>
        <p:nvSpPr>
          <p:cNvPr id="3" name="2 Marcador de contenido"/>
          <p:cNvSpPr>
            <a:spLocks noGrp="1"/>
          </p:cNvSpPr>
          <p:nvPr>
            <p:ph idx="1"/>
          </p:nvPr>
        </p:nvSpPr>
        <p:spPr>
          <a:xfrm>
            <a:off x="500034" y="1500174"/>
            <a:ext cx="8229600" cy="4525963"/>
          </a:xfrm>
        </p:spPr>
        <p:txBody>
          <a:bodyPr/>
          <a:lstStyle/>
          <a:p>
            <a:endParaRPr lang="es-CO" dirty="0"/>
          </a:p>
        </p:txBody>
      </p:sp>
      <p:graphicFrame>
        <p:nvGraphicFramePr>
          <p:cNvPr id="4" name="3 Tabla"/>
          <p:cNvGraphicFramePr>
            <a:graphicFrameLocks noGrp="1"/>
          </p:cNvGraphicFramePr>
          <p:nvPr/>
        </p:nvGraphicFramePr>
        <p:xfrm>
          <a:off x="1571604" y="2643182"/>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s-CO" dirty="0" smtClean="0"/>
                        <a:t>MONEDA</a:t>
                      </a:r>
                      <a:endParaRPr lang="es-CO" dirty="0"/>
                    </a:p>
                  </a:txBody>
                  <a:tcPr/>
                </a:tc>
                <a:tc>
                  <a:txBody>
                    <a:bodyPr/>
                    <a:lstStyle/>
                    <a:p>
                      <a:r>
                        <a:rPr lang="es-CO" dirty="0" smtClean="0"/>
                        <a:t>PAIS</a:t>
                      </a:r>
                      <a:endParaRPr lang="es-CO" dirty="0"/>
                    </a:p>
                  </a:txBody>
                  <a:tcPr/>
                </a:tc>
                <a:tc>
                  <a:txBody>
                    <a:bodyPr/>
                    <a:lstStyle/>
                    <a:p>
                      <a:r>
                        <a:rPr lang="es-CO" dirty="0" smtClean="0"/>
                        <a:t>VALOR</a:t>
                      </a:r>
                      <a:endParaRPr lang="es-CO" dirty="0"/>
                    </a:p>
                  </a:txBody>
                  <a:tcPr/>
                </a:tc>
              </a:tr>
              <a:tr h="370840">
                <a:tc>
                  <a:txBody>
                    <a:bodyPr/>
                    <a:lstStyle/>
                    <a:p>
                      <a:r>
                        <a:rPr lang="es-CO" sz="1800" kern="1200" dirty="0" smtClean="0">
                          <a:solidFill>
                            <a:schemeClr val="dk1"/>
                          </a:solidFill>
                          <a:latin typeface="+mn-lt"/>
                          <a:ea typeface="+mn-ea"/>
                          <a:cs typeface="+mn-cs"/>
                        </a:rPr>
                        <a:t>Dinar Kuwaití </a:t>
                      </a:r>
                      <a:endParaRPr lang="es-CO" dirty="0"/>
                    </a:p>
                  </a:txBody>
                  <a:tcPr/>
                </a:tc>
                <a:tc>
                  <a:txBody>
                    <a:bodyPr/>
                    <a:lstStyle/>
                    <a:p>
                      <a:r>
                        <a:rPr lang="es-CO" sz="1800" kern="1200" dirty="0" smtClean="0">
                          <a:solidFill>
                            <a:schemeClr val="dk1"/>
                          </a:solidFill>
                          <a:latin typeface="+mn-lt"/>
                          <a:ea typeface="+mn-ea"/>
                          <a:cs typeface="+mn-cs"/>
                        </a:rPr>
                        <a:t>Kuwait</a:t>
                      </a:r>
                      <a:endParaRPr lang="es-CO" dirty="0"/>
                    </a:p>
                  </a:txBody>
                  <a:tcPr/>
                </a:tc>
                <a:tc>
                  <a:txBody>
                    <a:bodyPr/>
                    <a:lstStyle/>
                    <a:p>
                      <a:r>
                        <a:rPr lang="es-CO" sz="1800" kern="1200" dirty="0" smtClean="0">
                          <a:solidFill>
                            <a:schemeClr val="dk1"/>
                          </a:solidFill>
                          <a:latin typeface="+mn-lt"/>
                          <a:ea typeface="+mn-ea"/>
                          <a:cs typeface="+mn-cs"/>
                        </a:rPr>
                        <a:t>12689,68</a:t>
                      </a:r>
                      <a:endParaRPr lang="es-CO" dirty="0"/>
                    </a:p>
                  </a:txBody>
                  <a:tcPr/>
                </a:tc>
              </a:tr>
              <a:tr h="370840">
                <a:tc>
                  <a:txBody>
                    <a:bodyPr/>
                    <a:lstStyle/>
                    <a:p>
                      <a:endParaRPr lang="es-CO"/>
                    </a:p>
                  </a:txBody>
                  <a:tcPr/>
                </a:tc>
                <a:tc>
                  <a:txBody>
                    <a:bodyPr/>
                    <a:lstStyle/>
                    <a:p>
                      <a:endParaRPr lang="es-CO"/>
                    </a:p>
                  </a:txBody>
                  <a:tcPr/>
                </a:tc>
                <a:tc>
                  <a:txBody>
                    <a:bodyPr/>
                    <a:lstStyle/>
                    <a:p>
                      <a:endParaRPr lang="es-CO"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200" dirty="0" smtClean="0"/>
              <a:t>EL AHORRO  COMO PRINCIPIO VITAL</a:t>
            </a:r>
            <a:br>
              <a:rPr lang="es-CO" sz="3200" dirty="0" smtClean="0"/>
            </a:br>
            <a:endParaRPr lang="es-CO" sz="3200" dirty="0"/>
          </a:p>
        </p:txBody>
      </p:sp>
      <p:pic>
        <p:nvPicPr>
          <p:cNvPr id="4" name="3 Marcador de contenido" descr="C:\Users\cpe\Documents\marrano.jpg"/>
          <p:cNvPicPr>
            <a:picLocks noGrp="1"/>
          </p:cNvPicPr>
          <p:nvPr>
            <p:ph idx="1"/>
          </p:nvPr>
        </p:nvPicPr>
        <p:blipFill>
          <a:blip r:embed="rId2"/>
          <a:srcRect/>
          <a:stretch>
            <a:fillRect/>
          </a:stretch>
        </p:blipFill>
        <p:spPr bwMode="auto">
          <a:xfrm>
            <a:off x="642910" y="1071546"/>
            <a:ext cx="7500989" cy="49292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 QUE  ES  EL DINERO</a:t>
            </a:r>
            <a:endParaRPr lang="es-CO" dirty="0"/>
          </a:p>
        </p:txBody>
      </p:sp>
      <p:sp>
        <p:nvSpPr>
          <p:cNvPr id="3" name="2 Marcador de contenido"/>
          <p:cNvSpPr>
            <a:spLocks noGrp="1"/>
          </p:cNvSpPr>
          <p:nvPr>
            <p:ph idx="1"/>
          </p:nvPr>
        </p:nvSpPr>
        <p:spPr/>
        <p:txBody>
          <a:bodyPr>
            <a:normAutofit fontScale="85000" lnSpcReduction="10000"/>
          </a:bodyPr>
          <a:lstStyle/>
          <a:p>
            <a:endParaRPr lang="es-CO" dirty="0"/>
          </a:p>
          <a:p>
            <a:r>
              <a:rPr lang="es-CO" dirty="0"/>
              <a:t>El dinero es un bien convencionalmente aceptado como medio de pago en la compra de un producto  o servicio de toda clase, porque facilita y simplifica  a  las personas  adquirir  lo  que  necesitan.</a:t>
            </a:r>
          </a:p>
          <a:p>
            <a:r>
              <a:rPr lang="es-CO" dirty="0"/>
              <a:t>Llamamos </a:t>
            </a:r>
            <a:r>
              <a:rPr lang="es-CO" b="1" dirty="0"/>
              <a:t>dinero</a:t>
            </a:r>
            <a:r>
              <a:rPr lang="es-CO" dirty="0"/>
              <a:t> a todo activo o bien aceptado como medio de pago o medición del valor por los agentes económicos para sus intercambios y además cumple con la función de ser unidad de cuenta y depósito de valor. Las monedas y billetes en circulación son la forma final adoptada por las economías como </a:t>
            </a:r>
            <a:r>
              <a:rPr lang="es-CO" b="1" dirty="0"/>
              <a:t>dinero</a:t>
            </a:r>
            <a:r>
              <a:rPr lang="es-CO" dirty="0"/>
              <a:t>.</a:t>
            </a:r>
          </a:p>
          <a:p>
            <a:endParaRPr lang="es-CO"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t>
            </a:r>
            <a:br>
              <a:rPr lang="es-CO" dirty="0" smtClean="0"/>
            </a:br>
            <a:r>
              <a:rPr lang="es-CO" sz="3100" dirty="0" smtClean="0"/>
              <a:t>Según la R.A.E.  Ahorrar  en Guardar  dinero   como previsión para un uso futuro.</a:t>
            </a:r>
            <a:r>
              <a:rPr lang="es-CO" dirty="0" smtClean="0"/>
              <a:t/>
            </a:r>
            <a:br>
              <a:rPr lang="es-CO" dirty="0" smtClean="0"/>
            </a:br>
            <a:endParaRPr lang="es-CO" dirty="0"/>
          </a:p>
        </p:txBody>
      </p:sp>
      <p:sp>
        <p:nvSpPr>
          <p:cNvPr id="3" name="2 Marcador de contenido"/>
          <p:cNvSpPr>
            <a:spLocks noGrp="1"/>
          </p:cNvSpPr>
          <p:nvPr>
            <p:ph idx="1"/>
          </p:nvPr>
        </p:nvSpPr>
        <p:spPr/>
        <p:txBody>
          <a:bodyPr>
            <a:normAutofit fontScale="92500" lnSpcReduction="20000"/>
          </a:bodyPr>
          <a:lstStyle/>
          <a:p>
            <a:pPr>
              <a:buNone/>
            </a:pPr>
            <a:endParaRPr lang="es-CO" dirty="0"/>
          </a:p>
          <a:p>
            <a:r>
              <a:rPr lang="es-CO" dirty="0"/>
              <a:t>  Para  ahorra  es necesario que apartes todos los meses una pequeña cantidad de  dinero para intentar que ese dinero que separas genere más dinero. Por ejemplo, inviertes el dinero y obtienes  con esa inversión unos ingresos. Pero claro, para empezar a invertir necesitarás primero juntar un capital con esas pequeñas cantidades que apartas. Quizás al principio pienses que no vale la pena porque solo puedes apartar un poco y no vas a poder invertir hasta dentro de meses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10000"/>
          </a:bodyPr>
          <a:lstStyle/>
          <a:p>
            <a:r>
              <a:rPr lang="es-CO" dirty="0"/>
              <a:t>Lo importante aquí es el hábito. Los hábitos tardan tiempo en fijarse y necesitas repetirlo todos los meses para que finalmente te parezca lo normal. Y cuando lo fijes ya tendrás ese primer capital para invertir. Y tendrás la satisfacción de ver como empieza a generar ingresos pasivos</a:t>
            </a:r>
          </a:p>
          <a:p>
            <a:r>
              <a:rPr lang="es-CO" dirty="0"/>
              <a:t>Por lo tanto ahorrar es el primer hábito que debes implantar. Si hasta ahora no ahorrabas nada ya sabes que debes ahorrar para tener tu fondo de emergencia y también para invertir.</a:t>
            </a:r>
          </a:p>
          <a:p>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3100" b="1" dirty="0" smtClean="0"/>
              <a:t/>
            </a:r>
            <a:br>
              <a:rPr lang="es-CO" sz="3100" b="1" dirty="0" smtClean="0"/>
            </a:br>
            <a:r>
              <a:rPr lang="es-CO" sz="3100" b="1" dirty="0"/>
              <a:t/>
            </a:r>
            <a:br>
              <a:rPr lang="es-CO" sz="3100" b="1" dirty="0"/>
            </a:br>
            <a:r>
              <a:rPr lang="es-CO" sz="3100" b="1" dirty="0" smtClean="0"/>
              <a:t>2. Eliminar la deuda mala y evitar caer en ella ,</a:t>
            </a:r>
            <a:r>
              <a:rPr lang="es-CO" sz="3100" dirty="0" smtClean="0"/>
              <a:t/>
            </a:r>
            <a:br>
              <a:rPr lang="es-CO" sz="3100" dirty="0" smtClean="0"/>
            </a:br>
            <a:r>
              <a:rPr lang="es-CO" sz="3100" dirty="0" smtClean="0"/>
              <a:t> </a:t>
            </a:r>
            <a:r>
              <a:rPr lang="es-CO" dirty="0" smtClean="0"/>
              <a:t/>
            </a:r>
            <a:br>
              <a:rPr lang="es-CO" dirty="0" smtClean="0"/>
            </a:br>
            <a:endParaRPr lang="es-CO" dirty="0"/>
          </a:p>
        </p:txBody>
      </p:sp>
      <p:sp>
        <p:nvSpPr>
          <p:cNvPr id="3" name="2 Marcador de contenido"/>
          <p:cNvSpPr>
            <a:spLocks noGrp="1"/>
          </p:cNvSpPr>
          <p:nvPr>
            <p:ph idx="1"/>
          </p:nvPr>
        </p:nvSpPr>
        <p:spPr/>
        <p:txBody>
          <a:bodyPr>
            <a:normAutofit fontScale="85000" lnSpcReduction="20000"/>
          </a:bodyPr>
          <a:lstStyle/>
          <a:p>
            <a:r>
              <a:rPr lang="es-CO" dirty="0" smtClean="0"/>
              <a:t>la </a:t>
            </a:r>
            <a:r>
              <a:rPr lang="es-CO" dirty="0"/>
              <a:t>deuda mala   es la  que  nos incrementa la cantidad de gastos que tenemos que pagar todos los meses y además no ha sido utilizada para generar ingresos. Te toca pagarla a ti empobreciéndote de paso   ejemplo  cuando  se presta  dinero  a  gota a gota. Eso hace que la cantidad de ingresos pasivos que necesitamos para superar nuestros gastos sea mayor. </a:t>
            </a:r>
          </a:p>
          <a:p>
            <a:r>
              <a:rPr lang="es-CO" dirty="0"/>
              <a:t>Es importante que tengas claro que no hay que meterse en deuda mala. Pero en el caso de que ya la hayas contraído tienes que trazar un plan para deshacerte de ella. Paga además de la cuota mínima de la deuda un poco más para ir reduciéndola y deshacerte de ella cuanto antes.</a:t>
            </a:r>
          </a:p>
          <a:p>
            <a:endParaRPr lang="es-C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r>
              <a:rPr lang="es-CO" dirty="0"/>
              <a:t>En tu presupuesto añade esta cantidad como gasto y oblígate a reservarla todos los meses. Sin excusas</a:t>
            </a:r>
            <a:r>
              <a:rPr lang="es-CO" dirty="0" smtClean="0"/>
              <a:t>.</a:t>
            </a:r>
          </a:p>
          <a:p>
            <a:r>
              <a:rPr lang="es-CO" dirty="0" smtClean="0"/>
              <a:t> </a:t>
            </a:r>
            <a:r>
              <a:rPr lang="es-CO" dirty="0"/>
              <a:t>Es importante  educarnos para hacer un  buen manejo  de   nuestras  finanzas</a:t>
            </a:r>
          </a:p>
          <a:p>
            <a:endParaRPr lang="es-C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HÁBITOS FINANCIEROS</a:t>
            </a:r>
            <a:br>
              <a:rPr lang="es-CO" dirty="0" smtClean="0"/>
            </a:br>
            <a:endParaRPr lang="es-CO" dirty="0"/>
          </a:p>
        </p:txBody>
      </p:sp>
      <p:sp>
        <p:nvSpPr>
          <p:cNvPr id="3" name="2 Marcador de contenido"/>
          <p:cNvSpPr>
            <a:spLocks noGrp="1"/>
          </p:cNvSpPr>
          <p:nvPr>
            <p:ph idx="1"/>
          </p:nvPr>
        </p:nvSpPr>
        <p:spPr/>
        <p:txBody>
          <a:bodyPr>
            <a:normAutofit fontScale="85000" lnSpcReduction="10000"/>
          </a:bodyPr>
          <a:lstStyle/>
          <a:p>
            <a:r>
              <a:rPr lang="es-CO" dirty="0" smtClean="0"/>
              <a:t>el </a:t>
            </a:r>
            <a:r>
              <a:rPr lang="es-CO" dirty="0"/>
              <a:t>dinero es un medio necesario para lograr muchos de los objetivos que se plantea en la vida. </a:t>
            </a:r>
          </a:p>
          <a:p>
            <a:r>
              <a:rPr lang="es-CO" dirty="0"/>
              <a:t>Para ir a la universidad, comprarse  un  auto  nuevo  o  construir  una  casa nueva,</a:t>
            </a:r>
          </a:p>
          <a:p>
            <a:r>
              <a:rPr lang="es-CO" dirty="0"/>
              <a:t>Contar con  las  finanzas  adecuadas  ayudará  a  alcanzar  sus objetivos. </a:t>
            </a:r>
          </a:p>
          <a:p>
            <a:r>
              <a:rPr lang="es-CO" dirty="0"/>
              <a:t>Establecer buenas  prácticas  financieras  le  asegurará  el  dinero que  necesita  en  el  momento  que  lo  requiere. Para lograr un manejo adecuado del recurso es    necesario tener  en cuenta  los   siguientes  consejos</a:t>
            </a:r>
          </a:p>
          <a:p>
            <a:endParaRPr lang="es-C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10000"/>
          </a:bodyPr>
          <a:lstStyle/>
          <a:p>
            <a:r>
              <a:rPr lang="es-CO" dirty="0"/>
              <a:t>No gastar más de lo que se gana.</a:t>
            </a:r>
          </a:p>
          <a:p>
            <a:r>
              <a:rPr lang="es-CO" dirty="0"/>
              <a:t>No comprar cosas por impulso.</a:t>
            </a:r>
          </a:p>
          <a:p>
            <a:r>
              <a:rPr lang="es-CO" dirty="0"/>
              <a:t>Ahorrar.</a:t>
            </a:r>
          </a:p>
          <a:p>
            <a:r>
              <a:rPr lang="es-CO" dirty="0"/>
              <a:t>Hacer presupuesto mensual y realizar un seguimiento del mismo.</a:t>
            </a:r>
          </a:p>
          <a:p>
            <a:r>
              <a:rPr lang="es-CO" dirty="0"/>
              <a:t>No usar tarjetas de crédito.</a:t>
            </a:r>
          </a:p>
          <a:p>
            <a:r>
              <a:rPr lang="es-CO" dirty="0"/>
              <a:t>Regular los gastos fijos de la casa.</a:t>
            </a:r>
          </a:p>
          <a:p>
            <a:r>
              <a:rPr lang="es-CO" dirty="0"/>
              <a:t>Pagar las deudas a tiempo.</a:t>
            </a:r>
          </a:p>
          <a:p>
            <a:pPr>
              <a:buNone/>
            </a:pPr>
            <a:r>
              <a:rPr lang="es-CO" dirty="0"/>
              <a:t> </a:t>
            </a:r>
          </a:p>
          <a:p>
            <a:endParaRPr lang="es-CO"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Users\cpe\Documents\piramide.jpg"/>
          <p:cNvPicPr>
            <a:picLocks noGrp="1"/>
          </p:cNvPicPr>
          <p:nvPr>
            <p:ph idx="1"/>
          </p:nvPr>
        </p:nvPicPr>
        <p:blipFill>
          <a:blip r:embed="rId2"/>
          <a:srcRect/>
          <a:stretch>
            <a:fillRect/>
          </a:stretch>
        </p:blipFill>
        <p:spPr bwMode="auto">
          <a:xfrm>
            <a:off x="428596" y="285728"/>
            <a:ext cx="8286808" cy="570495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lnSpcReduction="10000"/>
          </a:bodyPr>
          <a:lstStyle/>
          <a:p>
            <a:r>
              <a:rPr lang="es-CO" dirty="0"/>
              <a:t>Conseguir la libertad financiera lleva su tiempo. No </a:t>
            </a:r>
            <a:r>
              <a:rPr lang="es-CO" dirty="0" smtClean="0"/>
              <a:t>lo </a:t>
            </a:r>
            <a:r>
              <a:rPr lang="es-CO" dirty="0"/>
              <a:t>logras de la noche a la mañana salvo que te toque la lotería y ya sepas cómo hacer para que ese dinero que te ha tocado crezca. Porque si no tienes educación financiera, ese dinero de la misma forma que llegó, se irá. Así que según las circunstancias de cada uno, lograr la libertad financiera llevará más o menos tiempo. Ten paciencia, persevera y </a:t>
            </a:r>
            <a:r>
              <a:rPr lang="es-CO" dirty="0" smtClean="0"/>
              <a:t>llegarás.</a:t>
            </a:r>
            <a:r>
              <a:rPr lang="es-CO" dirty="0"/>
              <a:t> </a:t>
            </a:r>
          </a:p>
          <a:p>
            <a:endParaRPr lang="es-C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ACTIVIDAD  2</a:t>
            </a:r>
            <a:br>
              <a:rPr lang="es-CO" dirty="0" smtClean="0"/>
            </a:br>
            <a:r>
              <a:rPr lang="es-CO" dirty="0" smtClean="0"/>
              <a:t> </a:t>
            </a:r>
            <a:endParaRPr lang="es-CO" dirty="0"/>
          </a:p>
        </p:txBody>
      </p:sp>
      <p:sp>
        <p:nvSpPr>
          <p:cNvPr id="3" name="2 Marcador de contenido"/>
          <p:cNvSpPr>
            <a:spLocks noGrp="1"/>
          </p:cNvSpPr>
          <p:nvPr>
            <p:ph idx="1"/>
          </p:nvPr>
        </p:nvSpPr>
        <p:spPr/>
        <p:txBody>
          <a:bodyPr>
            <a:normAutofit fontScale="77500" lnSpcReduction="20000"/>
          </a:bodyPr>
          <a:lstStyle/>
          <a:p>
            <a:pPr>
              <a:buNone/>
            </a:pPr>
            <a:r>
              <a:rPr lang="es-CO" dirty="0"/>
              <a:t> </a:t>
            </a:r>
          </a:p>
          <a:p>
            <a:r>
              <a:rPr lang="es-CO" dirty="0"/>
              <a:t>Busque una noticia   sobre la  situación económica  del país  y  elabore  una opinión  de lo que entendió.</a:t>
            </a:r>
          </a:p>
          <a:p>
            <a:r>
              <a:rPr lang="es-CO" dirty="0"/>
              <a:t>¿Es importante   ahorrar  en  esta época  de Pandemia?  Explique   porque</a:t>
            </a:r>
            <a:r>
              <a:rPr lang="es-CO" dirty="0" smtClean="0"/>
              <a:t>.</a:t>
            </a:r>
          </a:p>
          <a:p>
            <a:r>
              <a:rPr lang="es-CO" dirty="0" smtClean="0"/>
              <a:t>Según  la pirámide  hábitos  financieros  saludables  ¿Como debemos organizar  nuestra  economía ‘</a:t>
            </a:r>
            <a:endParaRPr lang="es-CO" dirty="0"/>
          </a:p>
          <a:p>
            <a:pPr>
              <a:buNone/>
            </a:pPr>
            <a:r>
              <a:rPr lang="es-CO" dirty="0"/>
              <a:t> </a:t>
            </a:r>
          </a:p>
          <a:p>
            <a:r>
              <a:rPr lang="es-CO" dirty="0"/>
              <a:t> Ver  video </a:t>
            </a:r>
            <a:r>
              <a:rPr lang="es-CO" u="sng" dirty="0">
                <a:hlinkClick r:id="rId2"/>
              </a:rPr>
              <a:t>https://www.youtube.com/watch?v=eDLiX_GtHdY</a:t>
            </a:r>
            <a:endParaRPr lang="es-CO" dirty="0"/>
          </a:p>
          <a:p>
            <a:r>
              <a:rPr lang="es-CO" dirty="0"/>
              <a:t>Elaborar   dibujo y escriba  el  mensaje  que  le  dejo</a:t>
            </a:r>
          </a:p>
          <a:p>
            <a:pPr>
              <a:buNone/>
            </a:pPr>
            <a:r>
              <a:rPr lang="es-CO" dirty="0"/>
              <a:t> </a:t>
            </a:r>
          </a:p>
          <a:p>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
            </a:r>
            <a:br>
              <a:rPr lang="es-CO" dirty="0" smtClean="0"/>
            </a:br>
            <a:r>
              <a:rPr lang="es-CO" dirty="0"/>
              <a:t/>
            </a:r>
            <a:br>
              <a:rPr lang="es-CO" dirty="0"/>
            </a:br>
            <a:r>
              <a:rPr lang="es-CO" dirty="0" smtClean="0"/>
              <a:t>Clase de   dineros</a:t>
            </a:r>
            <a:br>
              <a:rPr lang="es-CO" dirty="0" smtClean="0"/>
            </a:br>
            <a:r>
              <a:rPr lang="es-CO" dirty="0" smtClean="0"/>
              <a:t> </a:t>
            </a:r>
            <a:br>
              <a:rPr lang="es-CO" dirty="0" smtClean="0"/>
            </a:br>
            <a:endParaRPr lang="es-CO" dirty="0"/>
          </a:p>
        </p:txBody>
      </p:sp>
      <p:sp>
        <p:nvSpPr>
          <p:cNvPr id="8" name="7 Marcador de contenido"/>
          <p:cNvSpPr>
            <a:spLocks noGrp="1"/>
          </p:cNvSpPr>
          <p:nvPr>
            <p:ph idx="1"/>
          </p:nvPr>
        </p:nvSpPr>
        <p:spPr/>
        <p:txBody>
          <a:bodyPr/>
          <a:lstStyle/>
          <a:p>
            <a:r>
              <a:rPr lang="es-CO" dirty="0"/>
              <a:t>Metálico, es decir, hecho principalmente de cobre y  níquel, y representa un valor monetario de escasa </a:t>
            </a:r>
            <a:r>
              <a:rPr lang="es-CO" dirty="0" smtClean="0"/>
              <a:t>significación</a:t>
            </a:r>
            <a:r>
              <a:rPr lang="es-CO" dirty="0"/>
              <a:t>. En Colombia , la acuñación de moneda está reservada al Banco de la  República </a:t>
            </a:r>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9" name="5 Marcador de contenido" descr="C:\Users\cpe\Documents\monedas.jpg"/>
          <p:cNvPicPr>
            <a:picLocks/>
          </p:cNvPicPr>
          <p:nvPr/>
        </p:nvPicPr>
        <p:blipFill>
          <a:blip r:embed="rId2"/>
          <a:srcRect/>
          <a:stretch>
            <a:fillRect/>
          </a:stretch>
        </p:blipFill>
        <p:spPr bwMode="auto">
          <a:xfrm>
            <a:off x="3071802" y="4214817"/>
            <a:ext cx="4857784" cy="15001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154362"/>
          </a:xfrm>
        </p:spPr>
        <p:txBody>
          <a:bodyPr>
            <a:normAutofit fontScale="90000"/>
          </a:bodyPr>
          <a:lstStyle/>
          <a:p>
            <a:pPr algn="l"/>
            <a:r>
              <a:rPr lang="es-CO" sz="3100" dirty="0" smtClean="0"/>
              <a:t/>
            </a:r>
            <a:br>
              <a:rPr lang="es-CO" sz="3100" dirty="0" smtClean="0"/>
            </a:br>
            <a:r>
              <a:rPr lang="es-CO" sz="3100" dirty="0"/>
              <a:t/>
            </a:r>
            <a:br>
              <a:rPr lang="es-CO" sz="3100" dirty="0"/>
            </a:br>
            <a:r>
              <a:rPr lang="es-CO" sz="3100" dirty="0" smtClean="0"/>
              <a:t>Papel </a:t>
            </a:r>
            <a:r>
              <a:rPr lang="es-CO" sz="3100" dirty="0"/>
              <a:t>moneda, es decir, hecho de papel especial, sobre </a:t>
            </a:r>
            <a:r>
              <a:rPr lang="es-CO" sz="3100" b="1" dirty="0"/>
              <a:t>Papel moneda, </a:t>
            </a:r>
            <a:r>
              <a:rPr lang="es-CO" sz="3100" dirty="0"/>
              <a:t>el que viene impreso el valor monetario que representa. En Colombia , la emisión de papel moneda también es realizada por el Banco de la  </a:t>
            </a:r>
            <a:r>
              <a:rPr lang="es-CO" sz="3100" dirty="0" smtClean="0"/>
              <a:t>República. </a:t>
            </a:r>
            <a:r>
              <a:rPr lang="es-CO" dirty="0"/>
              <a:t/>
            </a:r>
            <a:br>
              <a:rPr lang="es-CO" dirty="0"/>
            </a:br>
            <a:endParaRPr lang="es-CO" dirty="0"/>
          </a:p>
        </p:txBody>
      </p:sp>
      <p:pic>
        <p:nvPicPr>
          <p:cNvPr id="4" name="3 Marcador de contenido" descr="Marcela Ocampo, la primera mujer que firma billetes en Colombia"/>
          <p:cNvPicPr>
            <a:picLocks noGrp="1"/>
          </p:cNvPicPr>
          <p:nvPr>
            <p:ph idx="1"/>
          </p:nvPr>
        </p:nvPicPr>
        <p:blipFill>
          <a:blip r:embed="rId2"/>
          <a:srcRect/>
          <a:stretch>
            <a:fillRect/>
          </a:stretch>
        </p:blipFill>
        <p:spPr bwMode="auto">
          <a:xfrm>
            <a:off x="2276475" y="3714752"/>
            <a:ext cx="4591050" cy="221457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EL DINERO ELECTRÓNICO</a:t>
            </a:r>
            <a:endParaRPr lang="es-CO" dirty="0"/>
          </a:p>
        </p:txBody>
      </p:sp>
      <p:sp>
        <p:nvSpPr>
          <p:cNvPr id="3" name="2 Marcador de contenido"/>
          <p:cNvSpPr>
            <a:spLocks noGrp="1"/>
          </p:cNvSpPr>
          <p:nvPr>
            <p:ph idx="1"/>
          </p:nvPr>
        </p:nvSpPr>
        <p:spPr/>
        <p:txBody>
          <a:bodyPr>
            <a:normAutofit fontScale="85000" lnSpcReduction="20000"/>
          </a:bodyPr>
          <a:lstStyle/>
          <a:p>
            <a:r>
              <a:rPr lang="es-CO" dirty="0"/>
              <a:t>El </a:t>
            </a:r>
            <a:r>
              <a:rPr lang="es-CO" u="sng" dirty="0">
                <a:hlinkClick r:id="rId2"/>
              </a:rPr>
              <a:t>dinero</a:t>
            </a:r>
            <a:r>
              <a:rPr lang="es-CO" dirty="0"/>
              <a:t> electrónico es un valor o medio de pago que se almacena en un soporte electrónico por medio del cual es posible hacer transacciones sin que necesariamente intervenga un </a:t>
            </a:r>
            <a:r>
              <a:rPr lang="es-CO" u="sng" dirty="0">
                <a:hlinkClick r:id="rId3"/>
              </a:rPr>
              <a:t>banco</a:t>
            </a:r>
            <a:r>
              <a:rPr lang="es-CO" dirty="0"/>
              <a:t> u otra entidad financiera.</a:t>
            </a:r>
          </a:p>
          <a:p>
            <a:r>
              <a:rPr lang="es-CO" dirty="0"/>
              <a:t> El dinero electrónico en su concepto más amplio incluye cualquier sistema de pago que involucre un medio digital. De esta forma se incluirían las tarjetas de prepago, tarjetas de crédito o monederos electrónicos, entre otros. Todos estos medios utilizan software, en algunos casos hardware y conexión a internet para realizar las transacciones. Casi todos son ampliamente utilizados y conocidos por la mayoría de las personas.</a:t>
            </a:r>
          </a:p>
          <a:p>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HISTORIA DEL DINERO</a:t>
            </a:r>
            <a:endParaRPr lang="es-CO" sz="2800" dirty="0"/>
          </a:p>
        </p:txBody>
      </p:sp>
      <p:pic>
        <p:nvPicPr>
          <p:cNvPr id="4" name="3 Marcador de contenido" descr="historia del dinero linea del tiempo"/>
          <p:cNvPicPr>
            <a:picLocks noGrp="1"/>
          </p:cNvPicPr>
          <p:nvPr>
            <p:ph idx="1"/>
          </p:nvPr>
        </p:nvPicPr>
        <p:blipFill>
          <a:blip r:embed="rId2"/>
          <a:srcRect/>
          <a:stretch>
            <a:fillRect/>
          </a:stretch>
        </p:blipFill>
        <p:spPr bwMode="auto">
          <a:xfrm>
            <a:off x="642910" y="1357298"/>
            <a:ext cx="7643866" cy="450059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Users\cpe\Documents\dinero 4.png"/>
          <p:cNvPicPr>
            <a:picLocks noGrp="1"/>
          </p:cNvPicPr>
          <p:nvPr>
            <p:ph idx="1"/>
          </p:nvPr>
        </p:nvPicPr>
        <p:blipFill>
          <a:blip r:embed="rId2"/>
          <a:srcRect/>
          <a:stretch>
            <a:fillRect/>
          </a:stretch>
        </p:blipFill>
        <p:spPr bwMode="auto">
          <a:xfrm>
            <a:off x="0" y="0"/>
            <a:ext cx="9144000" cy="6572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3 Marcador de contenido" descr="C:\Users\cpe\Documents\infografía evolución del dinero..1.png"/>
          <p:cNvPicPr>
            <a:picLocks noGrp="1"/>
          </p:cNvPicPr>
          <p:nvPr>
            <p:ph idx="1"/>
          </p:nvPr>
        </p:nvPicPr>
        <p:blipFill>
          <a:blip r:embed="rId2"/>
          <a:srcRect/>
          <a:stretch>
            <a:fillRect/>
          </a:stretch>
        </p:blipFill>
        <p:spPr bwMode="auto">
          <a:xfrm>
            <a:off x="2071670" y="285728"/>
            <a:ext cx="3714776" cy="62151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200" dirty="0" smtClean="0"/>
              <a:t>FUNCION DEL DINERO</a:t>
            </a:r>
            <a:endParaRPr lang="es-CO" sz="3200" dirty="0"/>
          </a:p>
        </p:txBody>
      </p:sp>
      <p:sp>
        <p:nvSpPr>
          <p:cNvPr id="3" name="2 Marcador de contenido"/>
          <p:cNvSpPr>
            <a:spLocks noGrp="1"/>
          </p:cNvSpPr>
          <p:nvPr>
            <p:ph idx="1"/>
          </p:nvPr>
        </p:nvSpPr>
        <p:spPr/>
        <p:txBody>
          <a:bodyPr/>
          <a:lstStyle/>
          <a:p>
            <a:r>
              <a:rPr lang="es-CO" dirty="0"/>
              <a:t>La función principal del dinero, sea metálico o papel moneda, es la de hacer de intermediario en los intercambios comerciales directos. </a:t>
            </a:r>
          </a:p>
          <a:p>
            <a:r>
              <a:rPr lang="es-CO" dirty="0"/>
              <a:t>Imaginemos un sistema económico basado sobre el trueque en lugar del dinero.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1084</Words>
  <Application>Microsoft Office PowerPoint</Application>
  <PresentationFormat>Presentación en pantalla (4:3)</PresentationFormat>
  <Paragraphs>89</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 QUE  ES  EL DINERO</vt:lpstr>
      <vt:lpstr>  Clase de   dineros   </vt:lpstr>
      <vt:lpstr>  Papel moneda, es decir, hecho de papel especial, sobre Papel moneda, el que viene impreso el valor monetario que representa. En Colombia , la emisión de papel moneda también es realizada por el Banco de la  República.  </vt:lpstr>
      <vt:lpstr>EL DINERO ELECTRÓNICO</vt:lpstr>
      <vt:lpstr>HISTORIA DEL DINERO</vt:lpstr>
      <vt:lpstr>Diapositiva 7</vt:lpstr>
      <vt:lpstr>Diapositiva 8</vt:lpstr>
      <vt:lpstr>FUNCION DEL DINERO</vt:lpstr>
      <vt:lpstr>Diapositiva 10</vt:lpstr>
      <vt:lpstr>Diapositiva 11</vt:lpstr>
      <vt:lpstr>Diapositiva 12</vt:lpstr>
      <vt:lpstr>PROPIEDADES  DE  LOS BILLETES Y LAS  MONEDAS</vt:lpstr>
      <vt:lpstr>Otras funciones del dinero </vt:lpstr>
      <vt:lpstr>¿De  donde viene  lo que tengo? </vt:lpstr>
      <vt:lpstr>Diapositiva 16</vt:lpstr>
      <vt:lpstr>Diapositiva 17</vt:lpstr>
      <vt:lpstr>Indague  sobre  las  10 monedas  más  caras  del mundo  y organícelas  en  un cuadro  como  el ejemplo.</vt:lpstr>
      <vt:lpstr>EL AHORRO  COMO PRINCIPIO VITAL </vt:lpstr>
      <vt:lpstr>  Según la R.A.E.  Ahorrar  en Guardar  dinero   como previsión para un uso futuro. </vt:lpstr>
      <vt:lpstr>Diapositiva 21</vt:lpstr>
      <vt:lpstr>  2. Eliminar la deuda mala y evitar caer en ella ,   </vt:lpstr>
      <vt:lpstr>Diapositiva 23</vt:lpstr>
      <vt:lpstr>HÁBITOS FINANCIEROS </vt:lpstr>
      <vt:lpstr>Diapositiva 25</vt:lpstr>
      <vt:lpstr>Diapositiva 26</vt:lpstr>
      <vt:lpstr>Diapositiva 27</vt:lpstr>
      <vt:lpstr> ACTIVIDAD  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cpe</dc:creator>
  <cp:lastModifiedBy>cpe</cp:lastModifiedBy>
  <cp:revision>10</cp:revision>
  <dcterms:created xsi:type="dcterms:W3CDTF">2020-05-17T20:52:35Z</dcterms:created>
  <dcterms:modified xsi:type="dcterms:W3CDTF">2020-05-17T22:50:36Z</dcterms:modified>
</cp:coreProperties>
</file>