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263" r:id="rId3"/>
    <p:sldId id="265" r:id="rId4"/>
    <p:sldId id="266" r:id="rId5"/>
    <p:sldId id="257" r:id="rId6"/>
    <p:sldId id="258" r:id="rId7"/>
    <p:sldId id="259" r:id="rId8"/>
    <p:sldId id="261" r:id="rId9"/>
    <p:sldId id="260" r:id="rId10"/>
    <p:sldId id="262" r:id="rId11"/>
    <p:sldId id="264" r:id="rId12"/>
    <p:sldId id="271" r:id="rId13"/>
    <p:sldId id="268" r:id="rId14"/>
    <p:sldId id="269" r:id="rId15"/>
    <p:sldId id="282" r:id="rId16"/>
    <p:sldId id="270"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8A3E26-271B-4F9D-B851-9DE157BA1558}" type="datetimeFigureOut">
              <a:rPr lang="es-CO" smtClean="0"/>
              <a:pPr/>
              <a:t>22/04/2021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E080A-BA38-4372-817B-B82F786B5C52}"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3</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146E080A-BA38-4372-817B-B82F786B5C52}" type="slidenum">
              <a:rPr lang="es-CO" smtClean="0"/>
              <a:pPr/>
              <a:t>19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29C8C4-118D-4294-9E6E-4B205FBD4FF6}" type="datetimeFigureOut">
              <a:rPr lang="es-CO" smtClean="0"/>
              <a:pPr/>
              <a:t>22/04/2021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67FAD14-2457-43F6-A27D-916D67167F01}"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9C8C4-118D-4294-9E6E-4B205FBD4FF6}" type="datetimeFigureOut">
              <a:rPr lang="es-CO" smtClean="0"/>
              <a:pPr/>
              <a:t>22/04/2021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FAD14-2457-43F6-A27D-916D67167F01}"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TY4dKSADHd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O" dirty="0"/>
          </a:p>
        </p:txBody>
      </p:sp>
      <p:sp>
        <p:nvSpPr>
          <p:cNvPr id="3" name="2 Subtítulo"/>
          <p:cNvSpPr>
            <a:spLocks noGrp="1"/>
          </p:cNvSpPr>
          <p:nvPr>
            <p:ph type="subTitle" idx="1"/>
          </p:nvPr>
        </p:nvSpPr>
        <p:spPr/>
        <p:txBody>
          <a:bodyPr/>
          <a:lstStyle/>
          <a:p>
            <a:endParaRPr lang="es-CO" dirty="0"/>
          </a:p>
        </p:txBody>
      </p:sp>
      <p:pic>
        <p:nvPicPr>
          <p:cNvPr id="1026" name="Picture 2" descr="C:\Users\cpe\Documents\joven 1.jpg"/>
          <p:cNvPicPr>
            <a:picLocks noChangeAspect="1" noChangeArrowheads="1"/>
          </p:cNvPicPr>
          <p:nvPr/>
        </p:nvPicPr>
        <p:blipFill>
          <a:blip r:embed="rId2"/>
          <a:srcRect/>
          <a:stretch>
            <a:fillRect/>
          </a:stretch>
        </p:blipFill>
        <p:spPr bwMode="auto">
          <a:xfrm>
            <a:off x="0" y="500042"/>
            <a:ext cx="9144000" cy="578647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sz="3100" dirty="0" smtClean="0"/>
              <a:t>1-</a:t>
            </a:r>
            <a:r>
              <a:rPr lang="es-ES" sz="3100" dirty="0"/>
              <a:t> ¿Cuáles son las condiciones </a:t>
            </a:r>
            <a:r>
              <a:rPr lang="es-ES" sz="3100" dirty="0" err="1"/>
              <a:t>obstaculizadoras</a:t>
            </a:r>
            <a:r>
              <a:rPr lang="es-ES" sz="3100" dirty="0"/>
              <a:t> o inhibidoras para mi </a:t>
            </a:r>
            <a:r>
              <a:rPr lang="es-ES" sz="3100" dirty="0" smtClean="0"/>
              <a:t>desarrollo, tanto </a:t>
            </a:r>
            <a:r>
              <a:rPr lang="es-ES" sz="3100" dirty="0"/>
              <a:t>personales  </a:t>
            </a:r>
            <a:r>
              <a:rPr lang="es-ES" sz="3100" dirty="0" smtClean="0"/>
              <a:t>como  </a:t>
            </a:r>
            <a:r>
              <a:rPr lang="es-ES" sz="3100" dirty="0"/>
              <a:t>las existentes en el </a:t>
            </a:r>
            <a:r>
              <a:rPr lang="es-ES" sz="3100" dirty="0" smtClean="0"/>
              <a:t>medio</a:t>
            </a:r>
            <a:r>
              <a:rPr lang="es-ES" sz="3100" dirty="0"/>
              <a:t>?</a:t>
            </a:r>
            <a:endParaRPr lang="es-CO" sz="3100" dirty="0"/>
          </a:p>
          <a:p>
            <a:pPr>
              <a:buNone/>
            </a:pPr>
            <a:endParaRPr lang="es-CO" sz="3100" dirty="0"/>
          </a:p>
          <a:p>
            <a:r>
              <a:rPr lang="es-ES" sz="3100" dirty="0"/>
              <a:t>a.       Es posible el cambio</a:t>
            </a:r>
            <a:endParaRPr lang="es-CO" sz="3100" dirty="0"/>
          </a:p>
          <a:p>
            <a:pPr>
              <a:buNone/>
            </a:pPr>
            <a:r>
              <a:rPr lang="es-CO" sz="3100" dirty="0"/>
              <a:t> </a:t>
            </a:r>
          </a:p>
          <a:p>
            <a:r>
              <a:rPr lang="es-ES" sz="3100" dirty="0"/>
              <a:t>b.      Es </a:t>
            </a:r>
            <a:r>
              <a:rPr lang="es-ES" sz="3100" dirty="0" smtClean="0"/>
              <a:t>viable </a:t>
            </a:r>
            <a:r>
              <a:rPr lang="es-ES" sz="3100" dirty="0"/>
              <a:t>el desarrollo</a:t>
            </a:r>
            <a:endParaRPr lang="es-CO" sz="3100" dirty="0"/>
          </a:p>
          <a:p>
            <a:endParaRPr lang="es-CO" sz="3100" dirty="0"/>
          </a:p>
          <a:p>
            <a:r>
              <a:rPr lang="es-ES" sz="3100" dirty="0"/>
              <a:t>c.       No es posible cambiar (justificar porque no)</a:t>
            </a:r>
            <a:endParaRPr lang="es-CO" sz="3100" dirty="0"/>
          </a:p>
          <a:p>
            <a:pPr>
              <a:buNone/>
            </a:pPr>
            <a:r>
              <a:rPr lang="es-CO" sz="3100" dirty="0"/>
              <a:t> </a:t>
            </a:r>
          </a:p>
          <a:p>
            <a:pPr>
              <a:buNone/>
            </a:pPr>
            <a:r>
              <a:rPr lang="es-CO" sz="3100" dirty="0" smtClean="0"/>
              <a:t>      d.  </a:t>
            </a:r>
            <a:r>
              <a:rPr lang="es-ES" sz="3100" dirty="0"/>
              <a:t> ¿Cuál será el </a:t>
            </a:r>
            <a:r>
              <a:rPr lang="es-ES" sz="3100" dirty="0" smtClean="0"/>
              <a:t>plan</a:t>
            </a:r>
            <a:r>
              <a:rPr lang="es-ES" sz="3100" dirty="0"/>
              <a:t> de </a:t>
            </a:r>
            <a:r>
              <a:rPr lang="es-ES" sz="3100" dirty="0" smtClean="0"/>
              <a:t>acción</a:t>
            </a:r>
            <a:r>
              <a:rPr lang="es-ES" sz="3100" dirty="0"/>
              <a:t> a seguir?</a:t>
            </a:r>
            <a:endParaRPr lang="es-CO" sz="3100" dirty="0"/>
          </a:p>
          <a:p>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endParaRPr lang="es-CO" dirty="0"/>
          </a:p>
        </p:txBody>
      </p:sp>
      <p:pic>
        <p:nvPicPr>
          <p:cNvPr id="4" name="3 Marcador de contenido" descr="Alfombra de flores en Juià"/>
          <p:cNvPicPr>
            <a:picLocks noGrp="1"/>
          </p:cNvPicPr>
          <p:nvPr>
            <p:ph idx="1"/>
          </p:nvPr>
        </p:nvPicPr>
        <p:blipFill>
          <a:blip r:embed="rId2"/>
          <a:srcRect/>
          <a:stretch>
            <a:fillRect/>
          </a:stretch>
        </p:blipFill>
        <p:spPr bwMode="auto">
          <a:xfrm>
            <a:off x="285720" y="285728"/>
            <a:ext cx="8358246" cy="571504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REFLEXIONO</a:t>
            </a:r>
            <a:endParaRPr lang="es-CO" dirty="0">
              <a:solidFill>
                <a:srgbClr val="FF0000"/>
              </a:solidFill>
            </a:endParaRPr>
          </a:p>
        </p:txBody>
      </p:sp>
      <p:sp>
        <p:nvSpPr>
          <p:cNvPr id="3" name="2 Marcador de contenido"/>
          <p:cNvSpPr>
            <a:spLocks noGrp="1"/>
          </p:cNvSpPr>
          <p:nvPr>
            <p:ph idx="1"/>
          </p:nvPr>
        </p:nvSpPr>
        <p:spPr/>
        <p:txBody>
          <a:bodyPr>
            <a:normAutofit/>
          </a:bodyPr>
          <a:lstStyle/>
          <a:p>
            <a:pPr algn="ctr">
              <a:buNone/>
            </a:pPr>
            <a:endParaRPr lang="es-CO" sz="7200" i="1" dirty="0" smtClean="0"/>
          </a:p>
          <a:p>
            <a:pPr algn="ctr">
              <a:buNone/>
            </a:pPr>
            <a:r>
              <a:rPr lang="es-CO" sz="7200" i="1" dirty="0" smtClean="0">
                <a:solidFill>
                  <a:srgbClr val="FF0000"/>
                </a:solidFill>
              </a:rPr>
              <a:t>ACTIVIDAD DOS</a:t>
            </a:r>
            <a:endParaRPr lang="es-CO" sz="7200" i="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¿Quién seré? </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85000" lnSpcReduction="10000"/>
          </a:bodyPr>
          <a:lstStyle/>
          <a:p>
            <a:pPr>
              <a:buNone/>
            </a:pPr>
            <a:r>
              <a:rPr lang="es-ES" b="1" dirty="0" smtClean="0"/>
              <a:t> Convertir sueños en realidad</a:t>
            </a:r>
            <a:endParaRPr lang="es-CO" dirty="0" smtClean="0"/>
          </a:p>
          <a:p>
            <a:pPr>
              <a:buNone/>
            </a:pPr>
            <a:r>
              <a:rPr lang="es-ES" dirty="0" smtClean="0"/>
              <a:t>1. ¿Cuáles son mis sueños?</a:t>
            </a:r>
            <a:endParaRPr lang="es-CO" dirty="0" smtClean="0"/>
          </a:p>
          <a:p>
            <a:pPr>
              <a:buNone/>
            </a:pPr>
            <a:r>
              <a:rPr lang="es-ES" dirty="0" smtClean="0"/>
              <a:t>2.  ¿Cuáles son las realidades que favorecen mis sueños?</a:t>
            </a:r>
            <a:endParaRPr lang="es-CO" dirty="0" smtClean="0"/>
          </a:p>
          <a:p>
            <a:pPr>
              <a:buNone/>
            </a:pPr>
            <a:r>
              <a:rPr lang="es-ES" dirty="0" smtClean="0"/>
              <a:t>3. ¿Cómo puedo superar los inconvenientes que la realidad me plantea para realizar mis sueños? </a:t>
            </a:r>
          </a:p>
          <a:p>
            <a:pPr>
              <a:buNone/>
            </a:pPr>
            <a:r>
              <a:rPr lang="es-ES" dirty="0" smtClean="0"/>
              <a:t>4.¿Cómo puedo potenciar o enriquecer mis condiciones  para  enfrentar los obstáculos?</a:t>
            </a:r>
            <a:endParaRPr lang="es-CO" dirty="0" smtClean="0"/>
          </a:p>
          <a:p>
            <a:pPr>
              <a:buNone/>
            </a:pPr>
            <a:r>
              <a:rPr lang="es-ES" dirty="0" smtClean="0"/>
              <a:t>5.  ¿Cómo sé que logré realizar lo que deseo?  ¿Cuáles serán  mis   acciones a seguir?</a:t>
            </a:r>
            <a:endParaRPr lang="es-CO" dirty="0" smtClean="0"/>
          </a:p>
          <a:p>
            <a:pPr>
              <a:buNone/>
            </a:pPr>
            <a:r>
              <a:rPr lang="es-CO" dirty="0" smtClean="0"/>
              <a:t> </a:t>
            </a:r>
          </a:p>
          <a:p>
            <a:endParaRPr lang="es-CO" dirty="0" smtClean="0"/>
          </a:p>
          <a:p>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t/>
            </a:r>
            <a:br>
              <a:rPr lang="es-ES" b="1" dirty="0" smtClean="0"/>
            </a:br>
            <a:r>
              <a:rPr lang="es-ES" b="1" dirty="0" smtClean="0"/>
              <a:t>Mi programa de vida</a:t>
            </a:r>
            <a:r>
              <a:rPr lang="es-CO" dirty="0" smtClean="0"/>
              <a:t/>
            </a:r>
            <a:br>
              <a:rPr lang="es-CO" dirty="0" smtClean="0"/>
            </a:br>
            <a:r>
              <a:rPr lang="es-CO" dirty="0" smtClean="0"/>
              <a:t> </a:t>
            </a:r>
            <a:br>
              <a:rPr lang="es-CO" dirty="0" smtClean="0"/>
            </a:br>
            <a:endParaRPr lang="es-CO" dirty="0"/>
          </a:p>
        </p:txBody>
      </p:sp>
      <p:sp>
        <p:nvSpPr>
          <p:cNvPr id="3" name="2 Marcador de contenido"/>
          <p:cNvSpPr>
            <a:spLocks noGrp="1"/>
          </p:cNvSpPr>
          <p:nvPr>
            <p:ph idx="1"/>
          </p:nvPr>
        </p:nvSpPr>
        <p:spPr/>
        <p:txBody>
          <a:bodyPr>
            <a:normAutofit/>
          </a:bodyPr>
          <a:lstStyle/>
          <a:p>
            <a:pPr>
              <a:buNone/>
            </a:pPr>
            <a:r>
              <a:rPr lang="es-ES" dirty="0" smtClean="0"/>
              <a:t>1.       El propósito de mi vida. es...</a:t>
            </a:r>
            <a:endParaRPr lang="es-CO" dirty="0" smtClean="0"/>
          </a:p>
          <a:p>
            <a:pPr>
              <a:buNone/>
            </a:pPr>
            <a:r>
              <a:rPr lang="es-ES" dirty="0" smtClean="0"/>
              <a:t>2.       Analizo mi realidad para realizar el plan de acción: ¿Cuál es mi realidad? ¿Qué tengo? ¿Qué necesito? ¿Qué puedo hacer? ¿Qué voy a hacer?</a:t>
            </a:r>
            <a:endParaRPr lang="es-CO" dirty="0" smtClean="0"/>
          </a:p>
          <a:p>
            <a:pPr>
              <a:buNone/>
            </a:pPr>
            <a:r>
              <a:rPr lang="es-CO" dirty="0" smtClean="0"/>
              <a:t> </a:t>
            </a: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Cultura Colectiva on Twitter: &quot;¡Paren el mundo que me quiero bajar ..."/>
          <p:cNvPicPr>
            <a:picLocks noGrp="1"/>
          </p:cNvPicPr>
          <p:nvPr>
            <p:ph idx="1"/>
          </p:nvPr>
        </p:nvPicPr>
        <p:blipFill>
          <a:blip r:embed="rId2"/>
          <a:srcRect/>
          <a:stretch>
            <a:fillRect/>
          </a:stretch>
        </p:blipFill>
        <p:spPr bwMode="auto">
          <a:xfrm>
            <a:off x="571472" y="428604"/>
            <a:ext cx="8143932" cy="584043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FF0000"/>
                </a:solidFill>
              </a:rPr>
              <a:t>Actividad 3</a:t>
            </a:r>
            <a:endParaRPr lang="es-CO" dirty="0">
              <a:solidFill>
                <a:srgbClr val="FF0000"/>
              </a:solidFill>
            </a:endParaRPr>
          </a:p>
        </p:txBody>
      </p:sp>
      <p:sp>
        <p:nvSpPr>
          <p:cNvPr id="3" name="2 Marcador de contenido"/>
          <p:cNvSpPr>
            <a:spLocks noGrp="1"/>
          </p:cNvSpPr>
          <p:nvPr>
            <p:ph idx="1"/>
          </p:nvPr>
        </p:nvSpPr>
        <p:spPr/>
        <p:txBody>
          <a:bodyPr/>
          <a:lstStyle/>
          <a:p>
            <a:pPr>
              <a:buNone/>
            </a:pPr>
            <a:r>
              <a:rPr lang="es-ES" dirty="0" smtClean="0"/>
              <a:t>   </a:t>
            </a:r>
          </a:p>
          <a:p>
            <a:pPr>
              <a:buNone/>
            </a:pPr>
            <a:r>
              <a:rPr lang="es-ES" dirty="0" smtClean="0"/>
              <a:t>    Encontraras a  continuación diez proyectos en caricatura no es una fotografía, es una copia fiel de la realidad, Te  identificaras  con el  animal  que guardas más relación, explicaras porque  te pareces  a el.</a:t>
            </a:r>
          </a:p>
          <a:p>
            <a:pPr>
              <a:buNone/>
            </a:pPr>
            <a:endParaRPr lang="es-CO" dirty="0" smtClean="0"/>
          </a:p>
          <a:p>
            <a:pPr>
              <a:buNone/>
            </a:pPr>
            <a:endParaRPr lang="es-CO" dirty="0" smtClean="0"/>
          </a:p>
          <a:p>
            <a:pPr>
              <a:buNone/>
            </a:pPr>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PAVO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77500" lnSpcReduction="20000"/>
          </a:bodyPr>
          <a:lstStyle/>
          <a:p>
            <a:pPr>
              <a:buNone/>
            </a:pPr>
            <a:endParaRPr lang="es-CO" dirty="0" smtClean="0"/>
          </a:p>
          <a:p>
            <a:pPr>
              <a:buNone/>
            </a:pPr>
            <a:r>
              <a:rPr lang="es-CO" dirty="0" smtClean="0"/>
              <a:t>     </a:t>
            </a:r>
            <a:r>
              <a:rPr lang="es-ES" dirty="0" smtClean="0"/>
              <a:t>En su proyecto de vida todo lo quiere hacer girar sobre sí mismo. Busca convertirse en el eje de todos, todos tienen que alabarlo, estimarlo y servirle, pues se considera el ser más importante del universo. Egoísta y despreocupado de los demás. Las cosas y las personas tienen valor en la medida en que le son útiles para sobresalir.</a:t>
            </a:r>
            <a:r>
              <a:rPr lang="es-CO" dirty="0" smtClean="0"/>
              <a:t> </a:t>
            </a:r>
          </a:p>
          <a:p>
            <a:pPr>
              <a:buNone/>
            </a:pPr>
            <a:r>
              <a:rPr lang="es-ES" dirty="0" smtClean="0"/>
              <a:t>     Como el pavo real, de cabeza pequeña y plumaje exuberante, es el prototipo de la vanidad. Su anhelo es lucir, vive pendiente de su figura esclavo de la moda y de las apariencias, narcisista. Guarda la secreta preocupación de llamar la atención de los demás. Es incapaz de entregar el corazón y de experimentar el autentico amor. Sus raíces son la soledad y la tristeza de no poder amar.</a:t>
            </a:r>
            <a:endParaRPr lang="es-CO" dirty="0" smtClean="0"/>
          </a:p>
          <a:p>
            <a:endParaRPr lang="es-C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EL HOMBRE  TIGRE</a:t>
            </a:r>
            <a:endParaRPr lang="es-CO" dirty="0"/>
          </a:p>
        </p:txBody>
      </p:sp>
      <p:sp>
        <p:nvSpPr>
          <p:cNvPr id="3" name="2 Marcador de contenido"/>
          <p:cNvSpPr>
            <a:spLocks noGrp="1"/>
          </p:cNvSpPr>
          <p:nvPr>
            <p:ph idx="1"/>
          </p:nvPr>
        </p:nvSpPr>
        <p:spPr/>
        <p:txBody>
          <a:bodyPr>
            <a:normAutofit fontScale="85000" lnSpcReduction="20000"/>
          </a:bodyPr>
          <a:lstStyle/>
          <a:p>
            <a:pPr>
              <a:buNone/>
            </a:pPr>
            <a:r>
              <a:rPr lang="es-ES" dirty="0" smtClean="0"/>
              <a:t>    Su proyecto de vida se funda en dominar. Es el hombre agrio, hiriente, violento, que va sembrando el dolor y la desolación a su alrededor. La crítica, el chisme, la venganza, si es necesaria, son las armas que emplea para destruir a su enemigo.</a:t>
            </a:r>
            <a:endParaRPr lang="es-CO" dirty="0" smtClean="0"/>
          </a:p>
          <a:p>
            <a:pPr>
              <a:buNone/>
            </a:pPr>
            <a:r>
              <a:rPr lang="es-CO" dirty="0" smtClean="0"/>
              <a:t>     </a:t>
            </a:r>
            <a:r>
              <a:rPr lang="es-ES" dirty="0" smtClean="0"/>
              <a:t>No soporta una contradicción o una frustración, responde con ira. Coloca la personalidad en la fuerza física o en la contundencia de los argumentos. En el impera la ley de la selva. Intransigente, dominante, autoritario, celoso, acaparador y posesivo en el campo del amor. Hunde a los otros para sobresalir él. Competidor, envidioso, se entristece con el bien ajeno, no presta favores</a:t>
            </a: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HOMBRE ESCARABAJO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está impulsado por el gozar. Su ideal es el placer por el placer. Tremendamente primitivo y guiado por los instintos. Vive en función  de las sensaciones y de la comodidad. Al sacrificio o a lo que lo mortifica responder con el pataleo del niño malcriado .</a:t>
            </a:r>
            <a:endParaRPr lang="es-CO" dirty="0" smtClean="0"/>
          </a:p>
          <a:p>
            <a:pPr>
              <a:buNone/>
            </a:pPr>
            <a:r>
              <a:rPr lang="es-CO" dirty="0" smtClean="0"/>
              <a:t>      </a:t>
            </a:r>
            <a:r>
              <a:rPr lang="es-ES" dirty="0" smtClean="0"/>
              <a:t>Su vida instintiva no tiene control ni disciplina de ninguna clase. Amigo de la vida muelle y del confort. Puede convertir el licor, el juego o cualquier otro vicio en los recursos ordinarios de su afán de buen vivir. Para el amor se identifica con la sensación placentera o con la excitación corporal del momento. Busca saciarse enfermizamente en lecturas, conversaciones, chistes, revistas . ES el hombre del " morbo" y del doble sentido.</a:t>
            </a:r>
            <a:endParaRPr lang="es-CO" dirty="0" smtClean="0"/>
          </a:p>
          <a:p>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accent6">
                    <a:lumMod val="75000"/>
                  </a:schemeClr>
                </a:solidFill>
              </a:rPr>
              <a:t>MI PROYECTO  DE VIDA</a:t>
            </a:r>
            <a:endParaRPr lang="es-CO" dirty="0">
              <a:solidFill>
                <a:schemeClr val="accent6">
                  <a:lumMod val="75000"/>
                </a:schemeClr>
              </a:solidFill>
            </a:endParaRPr>
          </a:p>
        </p:txBody>
      </p:sp>
      <p:sp>
        <p:nvSpPr>
          <p:cNvPr id="3" name="2 Marcador de contenido"/>
          <p:cNvSpPr>
            <a:spLocks noGrp="1"/>
          </p:cNvSpPr>
          <p:nvPr>
            <p:ph idx="1"/>
          </p:nvPr>
        </p:nvSpPr>
        <p:spPr/>
        <p:txBody>
          <a:bodyPr/>
          <a:lstStyle/>
          <a:p>
            <a:pPr>
              <a:buNone/>
            </a:pPr>
            <a:r>
              <a:rPr lang="es-CO" dirty="0" smtClean="0"/>
              <a:t>    </a:t>
            </a:r>
          </a:p>
          <a:p>
            <a:pPr>
              <a:buNone/>
            </a:pPr>
            <a:r>
              <a:rPr lang="es-CO" dirty="0"/>
              <a:t> </a:t>
            </a:r>
            <a:r>
              <a:rPr lang="es-CO" dirty="0" smtClean="0"/>
              <a:t>   Quienes  diseñan </a:t>
            </a:r>
            <a:r>
              <a:rPr lang="es-CO" dirty="0"/>
              <a:t>un proyecto  de  vida </a:t>
            </a:r>
            <a:r>
              <a:rPr lang="es-CO" dirty="0" smtClean="0"/>
              <a:t> son personas </a:t>
            </a:r>
            <a:r>
              <a:rPr lang="es-CO" dirty="0"/>
              <a:t>que </a:t>
            </a:r>
            <a:r>
              <a:rPr lang="es-CO" dirty="0" smtClean="0"/>
              <a:t>tienen objetivos </a:t>
            </a:r>
            <a:r>
              <a:rPr lang="es-CO" dirty="0"/>
              <a:t>en </a:t>
            </a:r>
            <a:r>
              <a:rPr lang="es-CO" dirty="0" smtClean="0"/>
              <a:t>su existencia,  analizan  </a:t>
            </a:r>
            <a:r>
              <a:rPr lang="es-CO" dirty="0"/>
              <a:t>sus cualidades, posibilidades, fortalezas, </a:t>
            </a:r>
            <a:r>
              <a:rPr lang="es-CO" dirty="0" smtClean="0"/>
              <a:t>debilidades, valores, </a:t>
            </a:r>
            <a:r>
              <a:rPr lang="es-CO" dirty="0"/>
              <a:t>creencias e intereses, con la </a:t>
            </a:r>
            <a:r>
              <a:rPr lang="es-CO" dirty="0" smtClean="0"/>
              <a:t> </a:t>
            </a:r>
            <a:r>
              <a:rPr lang="es-CO" dirty="0"/>
              <a:t>intención de </a:t>
            </a:r>
            <a:r>
              <a:rPr lang="es-CO" dirty="0" smtClean="0"/>
              <a:t>establecer  un horizonte  </a:t>
            </a:r>
            <a:r>
              <a:rPr lang="es-CO" dirty="0"/>
              <a:t>a </a:t>
            </a:r>
            <a:r>
              <a:rPr lang="es-CO" dirty="0" smtClean="0"/>
              <a:t>seguir  y encontrar  estabilidad.</a:t>
            </a:r>
            <a:endParaRPr lang="es-C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BORREGO</a:t>
            </a:r>
            <a:endParaRPr lang="es-CO" dirty="0"/>
          </a:p>
        </p:txBody>
      </p:sp>
      <p:sp>
        <p:nvSpPr>
          <p:cNvPr id="3" name="2 Marcador de contenido"/>
          <p:cNvSpPr>
            <a:spLocks noGrp="1"/>
          </p:cNvSpPr>
          <p:nvPr>
            <p:ph idx="1"/>
          </p:nvPr>
        </p:nvSpPr>
        <p:spPr/>
        <p:txBody>
          <a:bodyPr>
            <a:normAutofit fontScale="92500" lnSpcReduction="20000"/>
          </a:bodyPr>
          <a:lstStyle/>
          <a:p>
            <a:pPr>
              <a:buNone/>
            </a:pPr>
            <a:r>
              <a:rPr lang="es-ES" dirty="0" smtClean="0"/>
              <a:t>     Su proyecto de vida consiste en no pensar ni decidir por si mismo, es el hombre masificado y despersonalizado, hecho según moldes sociales. Dependiente de las personas y del ambiente, cede sin resistencia a los estímulos de la propaganda y se amolda fielmente al pensar, desear y vivir del medio: "donde va Vicente, donde va la gente". Elige sin criterio personal. Al escoger trabajo, profesión, sigue el gusto de sus padres, de sus amigos o de la moda. No soporta estar solo un momento. Su ley es seguir a la mayoría y en rebaño va donde lo llevan.</a:t>
            </a:r>
            <a:endParaRPr lang="es-CO" dirty="0" smtClean="0"/>
          </a:p>
          <a:p>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MARIPOSA</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define como un rotundo no al compromiso. Como la mariposa, va tras de lo que luce un momento. Vuela de flor en flor en busca de miel para cada situación pero la abandona rápidamente. Inconstante, superficial, no echa raíces, novelero, cambia de ideas, de trabajo, de carrera, de amigos, de valores, de novias como la veleta, con el viento. Entusiasta en los comienzos, enseguida cede al esfuerzo, a la rutina o al compromiso.</a:t>
            </a:r>
            <a:endParaRPr lang="es-CO" dirty="0" smtClean="0"/>
          </a:p>
          <a:p>
            <a:pPr>
              <a:buNone/>
            </a:pPr>
            <a:r>
              <a:rPr lang="es-ES" dirty="0" smtClean="0"/>
              <a:t>     Es el hombre que no opina, que no sale en defensa de los derechos de nadie, que no separa a los que pelean, que nunca se siente aludido cuando piden colaboración. Para él todo eso es complicación. Es el "ciudadano Pilatos" que se lava las manos a la hora de los problemas. Es el testigo que en momento de declarar la verdad calla cobardemente o el juez que pretende hacer justicia con componendas inútiles.</a:t>
            </a:r>
            <a:endParaRPr lang="es-CO" dirty="0" smtClean="0"/>
          </a:p>
          <a:p>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CARACOL</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es vivir encerrado sobre sí mismo. Desea que no lo molesten y con su concha se protege de todo lo externo a él. Marcadamente asocial, la vida de los demás le importa poco. Se puede estar hundiendo el mundo y él como si nada. Su paz, su comodidad y sus intereses personales están por encima de todo.</a:t>
            </a:r>
            <a:endParaRPr lang="es-CO" dirty="0" smtClean="0"/>
          </a:p>
          <a:p>
            <a:pPr>
              <a:buNone/>
            </a:pPr>
            <a:r>
              <a:rPr lang="es-ES" dirty="0" smtClean="0"/>
              <a:t>      Es el que dice frecuentemente: "allá cada cual con su   problema; a mí que me dejen en paz", o el que coloca en la puerta de su habitación el rotulo de ocupado. Su aislamiento lo disimula con la lectura o con alguna otra actividad solitaria. Cobarde para enfrentar los problemas, se envuelve en sus caparazón en espera de que éstos se alejen. Dado a todo tipo de evasiones.</a:t>
            </a:r>
            <a:endParaRPr lang="es-CO" dirty="0" smtClean="0"/>
          </a:p>
          <a:p>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EL HOMBRE ZÁNGANO</a:t>
            </a:r>
            <a:endParaRPr lang="es-CO"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Su proyecto de vida consiste en vivir sin trabajar. Lo domina la ley del menor esfuerzo. Ve la forma de aprovecharse de los demás para vivir de gorra. A la puerta del colegio o de la universidad y con una disculpa en los labios al compañero incauto espera para copiar sus tareas.</a:t>
            </a:r>
            <a:endParaRPr lang="es-CO" dirty="0" smtClean="0"/>
          </a:p>
          <a:p>
            <a:pPr>
              <a:buNone/>
            </a:pPr>
            <a:r>
              <a:rPr lang="es-CO" dirty="0" smtClean="0"/>
              <a:t>    </a:t>
            </a:r>
            <a:r>
              <a:rPr lang="es-ES" dirty="0" smtClean="0"/>
              <a:t>El hombre parásito que no produce nada y que vive a costa del esfuerzo y del trabajo de los demás. En el estudio repite mecánicamente, como una grabadora, lo que dicen los libros o el profesor. El que anhela vivir de las rentas. El hijo de "papi". El que se sorprende frecuentemente con este pensamientos: " mis padres trabajaron tanto, que yo nací cansado". El perezoso, desprogramado y perdedor del tiempo.</a:t>
            </a:r>
            <a:endParaRPr lang="es-CO" dirty="0" smtClean="0"/>
          </a:p>
          <a:p>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EL HOMBRE PULPO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se mueve por la búsqueda del poder. Como el pulpo, con sus tentáculos va atrapando lugares estratégicos y personas claves. Para ganar poder utiliza o manipula a las personas. Traiciona a los de abajo o a sus compañeros con tal de ganarse el aprecio de sus superiores. Interesado, se arrima a la mejor sombra, pero no repara en abandonarla cuando encuentra otra superior. Su amistad no es más que un disfraz para alcanzar los secretos e intereses personales. Recurre a la hipocresía, al soborno y al chantaje.</a:t>
            </a:r>
            <a:endParaRPr lang="es-CO" dirty="0" smtClean="0"/>
          </a:p>
          <a:p>
            <a:pPr>
              <a:buNone/>
            </a:pPr>
            <a:r>
              <a:rPr lang="es-CO" dirty="0" smtClean="0"/>
              <a:t>       </a:t>
            </a:r>
            <a:r>
              <a:rPr lang="es-ES" dirty="0" smtClean="0"/>
              <a:t>No se sitúa en el grupo que más le convence, sino en el que más le conviene. Cambia de camisa o de color como el camaleón. Es oportunista, "</a:t>
            </a:r>
            <a:r>
              <a:rPr lang="es-ES" dirty="0" err="1" smtClean="0"/>
              <a:t>cepillero</a:t>
            </a:r>
            <a:r>
              <a:rPr lang="es-ES" dirty="0" smtClean="0"/>
              <a:t>", calculador, "lagarto" sagaz y amigo de las influencias y de las "corbatas". Celoso de mantener privilegio y defensor acérrimo de las leyes, a las que interpreta y acomoda a su antojo, aun cuando éstas atenten contra los derechos fundamentales de la mayoría.</a:t>
            </a:r>
            <a:endParaRPr lang="es-CO" dirty="0" smtClean="0"/>
          </a:p>
          <a:p>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EL HOMBRE ERIZO</a:t>
            </a:r>
            <a:endParaRPr lang="es-CO" dirty="0"/>
          </a:p>
        </p:txBody>
      </p:sp>
      <p:sp>
        <p:nvSpPr>
          <p:cNvPr id="3" name="2 Marcador de contenido"/>
          <p:cNvSpPr>
            <a:spLocks noGrp="1"/>
          </p:cNvSpPr>
          <p:nvPr>
            <p:ph idx="1"/>
          </p:nvPr>
        </p:nvSpPr>
        <p:spPr/>
        <p:txBody>
          <a:bodyPr>
            <a:normAutofit fontScale="70000" lnSpcReduction="20000"/>
          </a:bodyPr>
          <a:lstStyle/>
          <a:p>
            <a:pPr>
              <a:buNone/>
            </a:pPr>
            <a:r>
              <a:rPr lang="es-ES" dirty="0" smtClean="0"/>
              <a:t>     Su proyecto de vida se apoya sobre un principio mil veces repetido: la vida no tiene sentido. La existencia la arrastra con pesadez, pues de antemano sabe que no vale la pena vivirla. Negativo y pesimista ve siempre el lado malo de la realidad, quejumbroso, vive comparándose con los demás para concluir que su vida es la más desgraciada.</a:t>
            </a:r>
            <a:endParaRPr lang="es-CO" dirty="0" smtClean="0"/>
          </a:p>
          <a:p>
            <a:pPr>
              <a:buNone/>
            </a:pPr>
            <a:r>
              <a:rPr lang="es-CO" dirty="0" smtClean="0"/>
              <a:t>      </a:t>
            </a:r>
            <a:r>
              <a:rPr lang="es-ES" dirty="0" smtClean="0"/>
              <a:t>Como el erizo, para todo saca sus espinas como el mejor mecanismo de defender su encastillamiento. Ve enemigos por todas partes. En cada palabra o gesto descubre un doble sentido que inmediatamente se apropia. Resentido, desconfiado, se aleja sistemáticamente de sus semejantes, con morbosa satisfacción colecciona sagradamente los agravios recibidos y con rencor trama la venganza o el desquite. Su conciencia se ve envuelta en prejuicios, discriminaciones y barreras </a:t>
            </a: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EL HOMBRE RICO </a:t>
            </a:r>
            <a:r>
              <a:rPr lang="es-ES" b="1" dirty="0" err="1" smtClean="0"/>
              <a:t>McPATO</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62500" lnSpcReduction="20000"/>
          </a:bodyPr>
          <a:lstStyle/>
          <a:p>
            <a:pPr>
              <a:buNone/>
            </a:pPr>
            <a:r>
              <a:rPr lang="es-ES" dirty="0" smtClean="0"/>
              <a:t>      </a:t>
            </a:r>
          </a:p>
          <a:p>
            <a:pPr>
              <a:buNone/>
            </a:pPr>
            <a:r>
              <a:rPr lang="es-ES" dirty="0" smtClean="0"/>
              <a:t>     Su proyecto de vida gira en torno al dinero, como hoy existe verdadera obsesión por el dinero, el hombre Rico MacPato presenta una gran variedad de caras. Una de ellas es la de hombre que solo piensa en enriquecerse y en atesorar. El dinero es su ideal supremo. No concibe la actividad o relación humana que no haya de ser lucrativa. Paga salarios de hambre y al trabajador lo trata peor que a un animal o a una maquina.</a:t>
            </a:r>
            <a:endParaRPr lang="es-CO" dirty="0" smtClean="0"/>
          </a:p>
          <a:p>
            <a:pPr>
              <a:buNone/>
            </a:pPr>
            <a:r>
              <a:rPr lang="es-CO" dirty="0" smtClean="0"/>
              <a:t>       </a:t>
            </a:r>
            <a:r>
              <a:rPr lang="es-ES" dirty="0" smtClean="0"/>
              <a:t>Su corazón está metalizado y solamente vive y piensa en función del dinero. Amigo de los lujos y de los derroches innecesarios, despilfarra en viajes, en un estilo de vida suntuoso, que refuerza su imagen de poderoso y de rico. Tiene una visión individualista del sistema social. Para él la propiedad privada es un derecho divino, absoluto o inalienable. Mira con desconfianza y desprecio a los empobrecidos, que en cualquier momento, podrían constituirse en los más peligrosos enemigos de su fortuna. Con visión ingenua califica la riqueza como el trofeo de una inteligencia audaz o de una personalidad </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
            </a:r>
            <a:br>
              <a:rPr lang="es-CO" dirty="0" smtClean="0"/>
            </a:br>
            <a:r>
              <a:rPr lang="es-CO" dirty="0" smtClean="0"/>
              <a:t>Realiza el siguiente ejercicio antes de plantear tu proyecto de vida:</a:t>
            </a:r>
            <a:br>
              <a:rPr lang="es-CO" dirty="0" smtClean="0"/>
            </a:br>
            <a:endParaRPr lang="es-CO" dirty="0"/>
          </a:p>
        </p:txBody>
      </p:sp>
      <p:sp>
        <p:nvSpPr>
          <p:cNvPr id="3" name="2 Marcador de contenido"/>
          <p:cNvSpPr>
            <a:spLocks noGrp="1"/>
          </p:cNvSpPr>
          <p:nvPr>
            <p:ph idx="1"/>
          </p:nvPr>
        </p:nvSpPr>
        <p:spPr/>
        <p:txBody>
          <a:bodyPr>
            <a:normAutofit/>
          </a:bodyPr>
          <a:lstStyle/>
          <a:p>
            <a:r>
              <a:rPr lang="es-CO" dirty="0" smtClean="0"/>
              <a:t>Siéntate </a:t>
            </a:r>
            <a:r>
              <a:rPr lang="es-CO" dirty="0"/>
              <a:t>cómodo, cierra los ojos e imagina lo mejor posible las siguientes situaciones:</a:t>
            </a:r>
          </a:p>
          <a:p>
            <a:r>
              <a:rPr lang="es-CO" dirty="0"/>
              <a:t> Imagínate puedes lograr todo cuanto puedes, visualiza donde deseas vivir, visualiza a las</a:t>
            </a:r>
          </a:p>
          <a:p>
            <a:r>
              <a:rPr lang="es-CO" dirty="0"/>
              <a:t>personas que quieres frecuentar, imagínate en una ocupación de la cual te sientas orgulloso</a:t>
            </a:r>
          </a:p>
          <a:p>
            <a:pPr>
              <a:buNone/>
            </a:pPr>
            <a:r>
              <a:rPr lang="es-CO" dirty="0" smtClean="0"/>
              <a:t>     y </a:t>
            </a:r>
            <a:r>
              <a:rPr lang="es-CO" dirty="0"/>
              <a:t>puedas realizarte como persona.</a:t>
            </a:r>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a:t>
            </a:r>
            <a:r>
              <a:rPr lang="es-CO" dirty="0" smtClean="0">
                <a:solidFill>
                  <a:srgbClr val="FF0000"/>
                </a:solidFill>
              </a:rPr>
              <a:t>Ahora  responde.</a:t>
            </a:r>
            <a:endParaRPr lang="es-CO"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r>
              <a:rPr lang="es-CO" dirty="0" smtClean="0"/>
              <a:t>¿</a:t>
            </a:r>
            <a:r>
              <a:rPr lang="es-CO" dirty="0"/>
              <a:t>Qué cosas visualizaste, como te veías?</a:t>
            </a:r>
          </a:p>
          <a:p>
            <a:r>
              <a:rPr lang="es-CO" dirty="0"/>
              <a:t>2. ¿Cómo te sentías?</a:t>
            </a:r>
          </a:p>
          <a:p>
            <a:r>
              <a:rPr lang="es-CO" dirty="0"/>
              <a:t>3. ¿Crees en tu corazón, que puedes lograr cada cosa que imaginaste?</a:t>
            </a:r>
          </a:p>
          <a:p>
            <a:r>
              <a:rPr lang="es-CO" dirty="0"/>
              <a:t>4. ¿Qué cosas te preocupan de tu futuro?</a:t>
            </a:r>
          </a:p>
          <a:p>
            <a:r>
              <a:rPr lang="es-CO" dirty="0"/>
              <a:t>5. Qué debes cambiar hoy para poder lograr tus sueños?</a:t>
            </a:r>
          </a:p>
          <a:p>
            <a:r>
              <a:rPr lang="es-CO" dirty="0"/>
              <a:t>6. </a:t>
            </a:r>
            <a:r>
              <a:rPr lang="es-CO" dirty="0" smtClean="0"/>
              <a:t>¿Esos </a:t>
            </a:r>
            <a:r>
              <a:rPr lang="es-CO" dirty="0"/>
              <a:t>cambios dependen de quién o quiénes?</a:t>
            </a:r>
          </a:p>
          <a:p>
            <a:r>
              <a:rPr lang="es-CO" dirty="0"/>
              <a:t>7</a:t>
            </a:r>
            <a:r>
              <a:rPr lang="es-CO" dirty="0" smtClean="0"/>
              <a:t>.¿ </a:t>
            </a:r>
            <a:r>
              <a:rPr lang="es-CO" dirty="0"/>
              <a:t>Por un momento piensa, si fallecieras hoy, cómo crees que serías recordado?</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85728"/>
            <a:ext cx="8229600" cy="1143000"/>
          </a:xfrm>
        </p:spPr>
        <p:txBody>
          <a:bodyPr>
            <a:noAutofit/>
          </a:bodyPr>
          <a:lstStyle/>
          <a:p>
            <a:r>
              <a:rPr lang="es-CO" sz="3200" dirty="0" smtClean="0">
                <a:solidFill>
                  <a:schemeClr val="accent6">
                    <a:lumMod val="75000"/>
                  </a:schemeClr>
                </a:solidFill>
              </a:rPr>
              <a:t>MI PROYECTO DE  VIDA</a:t>
            </a:r>
            <a:br>
              <a:rPr lang="es-CO" sz="3200" dirty="0" smtClean="0">
                <a:solidFill>
                  <a:schemeClr val="accent6">
                    <a:lumMod val="75000"/>
                  </a:schemeClr>
                </a:solidFill>
              </a:rPr>
            </a:br>
            <a:r>
              <a:rPr lang="es-CO" sz="3200" dirty="0" smtClean="0">
                <a:solidFill>
                  <a:schemeClr val="accent6">
                    <a:lumMod val="75000"/>
                  </a:schemeClr>
                </a:solidFill>
              </a:rPr>
              <a:t>MIS PINITOS</a:t>
            </a:r>
            <a:endParaRPr lang="es-CO" sz="3200" dirty="0">
              <a:solidFill>
                <a:schemeClr val="accent6">
                  <a:lumMod val="75000"/>
                </a:schemeClr>
              </a:solidFill>
            </a:endParaRPr>
          </a:p>
        </p:txBody>
      </p:sp>
      <p:sp>
        <p:nvSpPr>
          <p:cNvPr id="3" name="2 Marcador de contenido"/>
          <p:cNvSpPr>
            <a:spLocks noGrp="1"/>
          </p:cNvSpPr>
          <p:nvPr>
            <p:ph idx="1"/>
          </p:nvPr>
        </p:nvSpPr>
        <p:spPr/>
        <p:txBody>
          <a:bodyPr/>
          <a:lstStyle/>
          <a:p>
            <a:pPr algn="ctr">
              <a:buNone/>
            </a:pPr>
            <a:r>
              <a:rPr lang="es-CO" dirty="0" smtClean="0"/>
              <a:t>1.Me  descubro</a:t>
            </a:r>
          </a:p>
          <a:p>
            <a:pPr>
              <a:buNone/>
            </a:pPr>
            <a:r>
              <a:rPr lang="es-CO" dirty="0" smtClean="0"/>
              <a:t>     Reconozco y anoto  cuales  son :</a:t>
            </a:r>
          </a:p>
          <a:p>
            <a:pPr>
              <a:buNone/>
            </a:pPr>
            <a:endParaRPr lang="es-CO" dirty="0" smtClean="0"/>
          </a:p>
          <a:p>
            <a:pPr>
              <a:buNone/>
            </a:pPr>
            <a:r>
              <a:rPr lang="es-ES" dirty="0" smtClean="0"/>
              <a:t>    1</a:t>
            </a:r>
            <a:r>
              <a:rPr lang="es-ES" dirty="0"/>
              <a:t>.       Mis fortalezas.</a:t>
            </a:r>
            <a:endParaRPr lang="es-CO" dirty="0"/>
          </a:p>
          <a:p>
            <a:pPr>
              <a:buNone/>
            </a:pPr>
            <a:r>
              <a:rPr lang="es-CO" dirty="0"/>
              <a:t> </a:t>
            </a:r>
          </a:p>
          <a:p>
            <a:pPr>
              <a:buNone/>
            </a:pPr>
            <a:r>
              <a:rPr lang="es-ES" dirty="0" smtClean="0"/>
              <a:t>     2</a:t>
            </a:r>
            <a:r>
              <a:rPr lang="es-ES" dirty="0"/>
              <a:t>.       Mis debilidades.</a:t>
            </a:r>
            <a:endParaRPr lang="es-CO" dirty="0"/>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normAutofit fontScale="90000"/>
          </a:bodyPr>
          <a:lstStyle/>
          <a:p>
            <a:r>
              <a:rPr lang="es-ES" sz="3600" b="1" dirty="0" smtClean="0">
                <a:solidFill>
                  <a:schemeClr val="accent6">
                    <a:lumMod val="75000"/>
                  </a:schemeClr>
                </a:solidFill>
              </a:rPr>
              <a:t/>
            </a:r>
            <a:br>
              <a:rPr lang="es-ES" sz="3600" b="1" dirty="0" smtClean="0">
                <a:solidFill>
                  <a:schemeClr val="accent6">
                    <a:lumMod val="75000"/>
                  </a:schemeClr>
                </a:solidFill>
              </a:rPr>
            </a:br>
            <a:r>
              <a:rPr lang="es-ES" sz="3600" b="1" dirty="0" smtClean="0">
                <a:solidFill>
                  <a:schemeClr val="accent6">
                    <a:lumMod val="75000"/>
                  </a:schemeClr>
                </a:solidFill>
              </a:rPr>
              <a:t>2. RADIOGRAFIA</a:t>
            </a:r>
            <a:br>
              <a:rPr lang="es-ES" sz="3600" b="1" dirty="0" smtClean="0">
                <a:solidFill>
                  <a:schemeClr val="accent6">
                    <a:lumMod val="75000"/>
                  </a:schemeClr>
                </a:solidFill>
              </a:rPr>
            </a:br>
            <a:r>
              <a:rPr lang="es-ES" sz="3600" b="1" dirty="0" smtClean="0">
                <a:solidFill>
                  <a:schemeClr val="accent6">
                    <a:lumMod val="75000"/>
                  </a:schemeClr>
                </a:solidFill>
              </a:rPr>
              <a:t>ANOTO.</a:t>
            </a:r>
            <a:r>
              <a:rPr lang="es-CO" dirty="0" smtClean="0">
                <a:solidFill>
                  <a:schemeClr val="accent6">
                    <a:lumMod val="75000"/>
                  </a:schemeClr>
                </a:solidFill>
              </a:rPr>
              <a:t/>
            </a:r>
            <a:br>
              <a:rPr lang="es-CO" dirty="0" smtClean="0">
                <a:solidFill>
                  <a:schemeClr val="accent6">
                    <a:lumMod val="75000"/>
                  </a:schemeClr>
                </a:solidFill>
              </a:rPr>
            </a:b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85000" lnSpcReduction="10000"/>
          </a:bodyPr>
          <a:lstStyle/>
          <a:p>
            <a:pPr>
              <a:buNone/>
            </a:pPr>
            <a:endParaRPr lang="es-CO" dirty="0" smtClean="0"/>
          </a:p>
          <a:p>
            <a:pPr>
              <a:buNone/>
            </a:pPr>
            <a:r>
              <a:rPr lang="es-ES" dirty="0" smtClean="0"/>
              <a:t>1</a:t>
            </a:r>
            <a:r>
              <a:rPr lang="es-ES" dirty="0"/>
              <a:t>. </a:t>
            </a:r>
            <a:r>
              <a:rPr lang="es-ES" dirty="0" smtClean="0"/>
              <a:t>¿</a:t>
            </a:r>
            <a:r>
              <a:rPr lang="es-ES" dirty="0"/>
              <a:t>Quiénes han sido las personas que han tenido mayor influencia en mi vida y de qué manera?</a:t>
            </a:r>
            <a:endParaRPr lang="es-CO" dirty="0"/>
          </a:p>
          <a:p>
            <a:pPr>
              <a:buNone/>
            </a:pPr>
            <a:r>
              <a:rPr lang="es-CO" dirty="0" smtClean="0"/>
              <a:t> </a:t>
            </a:r>
            <a:r>
              <a:rPr lang="es-ES" dirty="0" smtClean="0"/>
              <a:t>2. ¿</a:t>
            </a:r>
            <a:r>
              <a:rPr lang="es-ES" dirty="0"/>
              <a:t>Cuáles han sido mis intereses desde la edad temprana?</a:t>
            </a:r>
            <a:endParaRPr lang="es-CO" dirty="0"/>
          </a:p>
          <a:p>
            <a:pPr>
              <a:buNone/>
            </a:pPr>
            <a:r>
              <a:rPr lang="es-CO" dirty="0" smtClean="0"/>
              <a:t> </a:t>
            </a:r>
            <a:r>
              <a:rPr lang="es-ES" dirty="0" smtClean="0"/>
              <a:t>3</a:t>
            </a:r>
            <a:r>
              <a:rPr lang="es-ES" dirty="0"/>
              <a:t>. </a:t>
            </a:r>
            <a:r>
              <a:rPr lang="es-ES" dirty="0" smtClean="0"/>
              <a:t>¿</a:t>
            </a:r>
            <a:r>
              <a:rPr lang="es-ES" dirty="0"/>
              <a:t> </a:t>
            </a:r>
            <a:r>
              <a:rPr lang="es-ES" dirty="0" smtClean="0"/>
              <a:t>Que acontecimientos han </a:t>
            </a:r>
            <a:r>
              <a:rPr lang="es-ES" dirty="0"/>
              <a:t>influido en forma decisiva en lo que soy </a:t>
            </a:r>
            <a:r>
              <a:rPr lang="es-ES" dirty="0" smtClean="0"/>
              <a:t>ahora?</a:t>
            </a:r>
            <a:endParaRPr lang="es-CO" dirty="0" smtClean="0"/>
          </a:p>
          <a:p>
            <a:pPr>
              <a:buNone/>
            </a:pPr>
            <a:r>
              <a:rPr lang="es-ES" dirty="0" smtClean="0"/>
              <a:t>4.</a:t>
            </a:r>
            <a:r>
              <a:rPr lang="es-ES" dirty="0"/>
              <a:t> ¿Cuáles han sido en mi vida los principales éxitos y fracasos?</a:t>
            </a:r>
            <a:endParaRPr lang="es-CO" dirty="0"/>
          </a:p>
          <a:p>
            <a:pPr>
              <a:buNone/>
            </a:pPr>
            <a:r>
              <a:rPr lang="es-ES" dirty="0" smtClean="0"/>
              <a:t>5.¿</a:t>
            </a:r>
            <a:r>
              <a:rPr lang="es-ES" dirty="0"/>
              <a:t>Cuáles han sido mis decisiones más significativas?</a:t>
            </a:r>
            <a:endParaRPr lang="es-CO" dirty="0"/>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 </a:t>
            </a:r>
            <a:r>
              <a:rPr lang="es-ES" b="1" dirty="0" smtClean="0">
                <a:solidFill>
                  <a:schemeClr val="accent6">
                    <a:lumMod val="75000"/>
                  </a:schemeClr>
                </a:solidFill>
              </a:rPr>
              <a:t>Rasgos de mi personalidad</a:t>
            </a:r>
            <a:endParaRPr lang="es-CO" dirty="0">
              <a:solidFill>
                <a:schemeClr val="accent6">
                  <a:lumMod val="75000"/>
                </a:schemeClr>
              </a:solidFill>
            </a:endParaRPr>
          </a:p>
        </p:txBody>
      </p:sp>
      <p:sp>
        <p:nvSpPr>
          <p:cNvPr id="3" name="2 Marcador de contenido"/>
          <p:cNvSpPr>
            <a:spLocks noGrp="1"/>
          </p:cNvSpPr>
          <p:nvPr>
            <p:ph idx="1"/>
          </p:nvPr>
        </p:nvSpPr>
        <p:spPr/>
        <p:txBody>
          <a:bodyPr>
            <a:normAutofit fontScale="55000" lnSpcReduction="20000"/>
          </a:bodyPr>
          <a:lstStyle/>
          <a:p>
            <a:pPr>
              <a:buNone/>
            </a:pPr>
            <a:endParaRPr lang="es-CO" dirty="0"/>
          </a:p>
          <a:p>
            <a:pPr>
              <a:buNone/>
            </a:pPr>
            <a:r>
              <a:rPr lang="es-CO" dirty="0"/>
              <a:t> </a:t>
            </a:r>
          </a:p>
          <a:p>
            <a:r>
              <a:rPr lang="es-ES" sz="3300" dirty="0" smtClean="0"/>
              <a:t>Manifiesto </a:t>
            </a:r>
            <a:r>
              <a:rPr lang="es-ES" sz="3300" dirty="0"/>
              <a:t>5 aspectos que más </a:t>
            </a:r>
            <a:r>
              <a:rPr lang="es-ES" sz="3300" dirty="0" smtClean="0"/>
              <a:t>me </a:t>
            </a:r>
            <a:r>
              <a:rPr lang="es-ES" sz="3300" dirty="0"/>
              <a:t>gustan y 5 que no </a:t>
            </a:r>
            <a:r>
              <a:rPr lang="es-ES" sz="3300" dirty="0" smtClean="0"/>
              <a:t>me </a:t>
            </a:r>
            <a:r>
              <a:rPr lang="es-ES" sz="3300" dirty="0"/>
              <a:t>gustan con relación </a:t>
            </a:r>
            <a:r>
              <a:rPr lang="es-ES" sz="3300" dirty="0" smtClean="0"/>
              <a:t>a mi:</a:t>
            </a:r>
            <a:endParaRPr lang="es-CO" sz="3300" dirty="0"/>
          </a:p>
          <a:p>
            <a:pPr>
              <a:buNone/>
            </a:pPr>
            <a:r>
              <a:rPr lang="es-CO" sz="3300" dirty="0"/>
              <a:t> </a:t>
            </a:r>
          </a:p>
          <a:p>
            <a:r>
              <a:rPr lang="es-ES" sz="3300" dirty="0"/>
              <a:t>1.       Aspecto físico</a:t>
            </a:r>
            <a:endParaRPr lang="es-CO" sz="3300" dirty="0"/>
          </a:p>
          <a:p>
            <a:pPr>
              <a:buNone/>
            </a:pPr>
            <a:r>
              <a:rPr lang="es-CO" sz="3300" dirty="0"/>
              <a:t> </a:t>
            </a:r>
          </a:p>
          <a:p>
            <a:r>
              <a:rPr lang="es-ES" sz="3300" dirty="0"/>
              <a:t>2.       Relaciones sociales</a:t>
            </a:r>
            <a:endParaRPr lang="es-CO" sz="3300" dirty="0"/>
          </a:p>
          <a:p>
            <a:pPr>
              <a:buNone/>
            </a:pPr>
            <a:r>
              <a:rPr lang="es-CO" sz="3300" dirty="0"/>
              <a:t> </a:t>
            </a:r>
          </a:p>
          <a:p>
            <a:r>
              <a:rPr lang="es-ES" sz="3300" dirty="0"/>
              <a:t>3.       Vida espiritual</a:t>
            </a:r>
            <a:endParaRPr lang="es-CO" sz="3300" dirty="0"/>
          </a:p>
          <a:p>
            <a:pPr>
              <a:buNone/>
            </a:pPr>
            <a:r>
              <a:rPr lang="es-CO" sz="3300" dirty="0"/>
              <a:t> </a:t>
            </a:r>
          </a:p>
          <a:p>
            <a:r>
              <a:rPr lang="es-ES" sz="3300" dirty="0"/>
              <a:t>4.       Vida emocional</a:t>
            </a:r>
            <a:endParaRPr lang="es-CO" sz="3300" dirty="0"/>
          </a:p>
          <a:p>
            <a:pPr>
              <a:buNone/>
            </a:pPr>
            <a:r>
              <a:rPr lang="es-CO" sz="3300" dirty="0"/>
              <a:t> </a:t>
            </a:r>
          </a:p>
          <a:p>
            <a:r>
              <a:rPr lang="es-ES" sz="3300" dirty="0"/>
              <a:t>5.       Aspectos intelectuales</a:t>
            </a:r>
            <a:endParaRPr lang="es-CO" sz="3300" dirty="0"/>
          </a:p>
          <a:p>
            <a:pPr>
              <a:buNone/>
            </a:pPr>
            <a:r>
              <a:rPr lang="es-CO" sz="3300" dirty="0"/>
              <a:t> </a:t>
            </a:r>
          </a:p>
          <a:p>
            <a:r>
              <a:rPr lang="es-ES" sz="3300" dirty="0"/>
              <a:t>6.       Aspectos vocacionales</a:t>
            </a:r>
            <a:endParaRPr lang="es-CO" sz="3300" dirty="0"/>
          </a:p>
          <a:p>
            <a:endParaRPr lang="es-CO" dirty="0" smtClean="0"/>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Fotos gratis : hombre, persona, luz de sol, masculino, chico ..."/>
          <p:cNvPicPr>
            <a:picLocks noGrp="1"/>
          </p:cNvPicPr>
          <p:nvPr>
            <p:ph idx="1"/>
          </p:nvPr>
        </p:nvPicPr>
        <p:blipFill>
          <a:blip r:embed="rId2"/>
          <a:srcRect/>
          <a:stretch>
            <a:fillRect/>
          </a:stretch>
        </p:blipFill>
        <p:spPr bwMode="auto">
          <a:xfrm>
            <a:off x="428596" y="285728"/>
            <a:ext cx="8286808" cy="592935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i="1" dirty="0" smtClean="0">
                <a:solidFill>
                  <a:schemeClr val="tx2">
                    <a:lumMod val="75000"/>
                  </a:schemeClr>
                </a:solidFill>
              </a:rPr>
              <a:t/>
            </a:r>
            <a:br>
              <a:rPr lang="es-CO" i="1" dirty="0" smtClean="0">
                <a:solidFill>
                  <a:schemeClr val="tx2">
                    <a:lumMod val="75000"/>
                  </a:schemeClr>
                </a:solidFill>
              </a:rPr>
            </a:br>
            <a:r>
              <a:rPr lang="es-CO" sz="5300" i="1" dirty="0" smtClean="0">
                <a:solidFill>
                  <a:schemeClr val="tx2">
                    <a:lumMod val="75000"/>
                  </a:schemeClr>
                </a:solidFill>
              </a:rPr>
              <a:t>¿QUIÉN SOY?</a:t>
            </a:r>
            <a:br>
              <a:rPr lang="es-CO" sz="5300" i="1" dirty="0" smtClean="0">
                <a:solidFill>
                  <a:schemeClr val="tx2">
                    <a:lumMod val="75000"/>
                  </a:schemeClr>
                </a:solidFill>
              </a:rPr>
            </a:br>
            <a:endParaRPr lang="es-CO" sz="5300" dirty="0"/>
          </a:p>
        </p:txBody>
      </p:sp>
      <p:sp>
        <p:nvSpPr>
          <p:cNvPr id="3" name="2 Marcador de contenido"/>
          <p:cNvSpPr>
            <a:spLocks noGrp="1"/>
          </p:cNvSpPr>
          <p:nvPr>
            <p:ph idx="1"/>
          </p:nvPr>
        </p:nvSpPr>
        <p:spPr/>
        <p:txBody>
          <a:bodyPr>
            <a:normAutofit/>
          </a:bodyPr>
          <a:lstStyle/>
          <a:p>
            <a:pPr algn="ctr">
              <a:buNone/>
            </a:pPr>
            <a:endParaRPr lang="es-CO" sz="6000" i="1" dirty="0" smtClean="0"/>
          </a:p>
          <a:p>
            <a:pPr algn="ctr">
              <a:buNone/>
            </a:pPr>
            <a:r>
              <a:rPr lang="es-CO" sz="4300" i="1" dirty="0" smtClean="0">
                <a:solidFill>
                  <a:schemeClr val="tx2">
                    <a:lumMod val="75000"/>
                  </a:schemeClr>
                </a:solidFill>
              </a:rPr>
              <a:t>Veo el  siguiente  video y elaboro una  reflexión</a:t>
            </a:r>
          </a:p>
          <a:p>
            <a:pPr algn="ctr">
              <a:buNone/>
            </a:pPr>
            <a:r>
              <a:rPr lang="es-CO" sz="4300" dirty="0" smtClean="0">
                <a:hlinkClick r:id="rId2"/>
              </a:rPr>
              <a:t>https://www.youtube.com/watch?v=TY4dKSADHdw</a:t>
            </a:r>
            <a:endParaRPr lang="es-CO" sz="4300" i="1"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1015</Words>
  <Application>Microsoft Office PowerPoint</Application>
  <PresentationFormat>Presentación en pantalla (4:3)</PresentationFormat>
  <Paragraphs>113</Paragraphs>
  <Slides>26</Slides>
  <Notes>2</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Diapositiva 1</vt:lpstr>
      <vt:lpstr>MI PROYECTO  DE VIDA</vt:lpstr>
      <vt:lpstr> Realiza el siguiente ejercicio antes de plantear tu proyecto de vida: </vt:lpstr>
      <vt:lpstr> Ahora  responde.</vt:lpstr>
      <vt:lpstr>MI PROYECTO DE  VIDA MIS PINITOS</vt:lpstr>
      <vt:lpstr> 2. RADIOGRAFIA ANOTO. </vt:lpstr>
      <vt:lpstr> Rasgos de mi personalidad</vt:lpstr>
      <vt:lpstr>Diapositiva 8</vt:lpstr>
      <vt:lpstr> ¿QUIÉN SOY? </vt:lpstr>
      <vt:lpstr>Diapositiva 10</vt:lpstr>
      <vt:lpstr>Diapositiva 11</vt:lpstr>
      <vt:lpstr>REFLEXIONO</vt:lpstr>
      <vt:lpstr>¿Quién seré?  </vt:lpstr>
      <vt:lpstr>  Mi programa de vida   </vt:lpstr>
      <vt:lpstr>Diapositiva 15</vt:lpstr>
      <vt:lpstr>Actividad 3</vt:lpstr>
      <vt:lpstr> EL HOMBRE PAVO </vt:lpstr>
      <vt:lpstr>EL HOMBRE  TIGRE</vt:lpstr>
      <vt:lpstr>HOMBRE ESCARABAJO</vt:lpstr>
      <vt:lpstr>EL HOMBRE BORREGO</vt:lpstr>
      <vt:lpstr>EL HOMBRE MARIPOSA</vt:lpstr>
      <vt:lpstr>EL HOMBRE CARACOL</vt:lpstr>
      <vt:lpstr> EL HOMBRE ZÁNGANO</vt:lpstr>
      <vt:lpstr> EL HOMBRE PULPO </vt:lpstr>
      <vt:lpstr>EL HOMBRE ERIZO</vt:lpstr>
      <vt:lpstr>EL HOMBRE RICO McPATO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35</cp:revision>
  <dcterms:created xsi:type="dcterms:W3CDTF">2020-05-13T01:16:46Z</dcterms:created>
  <dcterms:modified xsi:type="dcterms:W3CDTF">2021-04-22T18:51:09Z</dcterms:modified>
</cp:coreProperties>
</file>