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CF0963EC-E485-4024-8E62-A5ABFC2C953F}" type="datetimeFigureOut">
              <a:rPr lang="es-CO" smtClean="0"/>
              <a:t>10/05/2020</a:t>
            </a:fld>
            <a:endParaRPr lang="es-CO"/>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CO"/>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C1FC4FE5-04BD-4118-A4D3-6986B62A251C}" type="slidenum">
              <a:rPr lang="es-CO" smtClean="0"/>
              <a:t>‹Nº›</a:t>
            </a:fld>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F0963EC-E485-4024-8E62-A5ABFC2C953F}" type="datetimeFigureOut">
              <a:rPr lang="es-CO" smtClean="0"/>
              <a:t>10/05/2020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1FC4FE5-04BD-4118-A4D3-6986B62A251C}"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CF0963EC-E485-4024-8E62-A5ABFC2C953F}" type="datetimeFigureOut">
              <a:rPr lang="es-CO" smtClean="0"/>
              <a:t>10/05/2020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C1FC4FE5-04BD-4118-A4D3-6986B62A251C}"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CF0963EC-E485-4024-8E62-A5ABFC2C953F}" type="datetimeFigureOut">
              <a:rPr lang="es-CO" smtClean="0"/>
              <a:t>10/05/2020</a:t>
            </a:fld>
            <a:endParaRPr lang="es-CO"/>
          </a:p>
        </p:txBody>
      </p:sp>
      <p:sp>
        <p:nvSpPr>
          <p:cNvPr id="9" name="8 Marcador de número de diapositiva"/>
          <p:cNvSpPr>
            <a:spLocks noGrp="1"/>
          </p:cNvSpPr>
          <p:nvPr>
            <p:ph type="sldNum" sz="quarter" idx="15"/>
          </p:nvPr>
        </p:nvSpPr>
        <p:spPr/>
        <p:txBody>
          <a:bodyPr rtlCol="0"/>
          <a:lstStyle/>
          <a:p>
            <a:fld id="{C1FC4FE5-04BD-4118-A4D3-6986B62A251C}" type="slidenum">
              <a:rPr lang="es-CO" smtClean="0"/>
              <a:t>‹Nº›</a:t>
            </a:fld>
            <a:endParaRPr lang="es-CO"/>
          </a:p>
        </p:txBody>
      </p:sp>
      <p:sp>
        <p:nvSpPr>
          <p:cNvPr id="10" name="9 Marcador de pie de página"/>
          <p:cNvSpPr>
            <a:spLocks noGrp="1"/>
          </p:cNvSpPr>
          <p:nvPr>
            <p:ph type="ftr" sz="quarter" idx="16"/>
          </p:nvPr>
        </p:nvSpPr>
        <p:spPr/>
        <p:txBody>
          <a:bodyPr rtlCol="0"/>
          <a:lstStyle/>
          <a:p>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CF0963EC-E485-4024-8E62-A5ABFC2C953F}" type="datetimeFigureOut">
              <a:rPr lang="es-CO" smtClean="0"/>
              <a:t>10/05/2020</a:t>
            </a:fld>
            <a:endParaRPr lang="es-CO"/>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CO"/>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C1FC4FE5-04BD-4118-A4D3-6986B62A251C}" type="slidenum">
              <a:rPr lang="es-CO" smtClean="0"/>
              <a:t>‹Nº›</a:t>
            </a:fld>
            <a:endParaRPr lang="es-C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CF0963EC-E485-4024-8E62-A5ABFC2C953F}" type="datetimeFigureOut">
              <a:rPr lang="es-CO" smtClean="0"/>
              <a:t>10/05/2020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C1FC4FE5-04BD-4118-A4D3-6986B62A251C}" type="slidenum">
              <a:rPr lang="es-CO" smtClean="0"/>
              <a:t>‹Nº›</a:t>
            </a:fld>
            <a:endParaRPr lang="es-CO"/>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CF0963EC-E485-4024-8E62-A5ABFC2C953F}" type="datetimeFigureOut">
              <a:rPr lang="es-CO" smtClean="0"/>
              <a:t>10/05/2020</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C1FC4FE5-04BD-4118-A4D3-6986B62A251C}" type="slidenum">
              <a:rPr lang="es-CO" smtClean="0"/>
              <a:t>‹Nº›</a:t>
            </a:fld>
            <a:endParaRPr lang="es-CO"/>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CF0963EC-E485-4024-8E62-A5ABFC2C953F}" type="datetimeFigureOut">
              <a:rPr lang="es-CO" smtClean="0"/>
              <a:t>10/05/2020</a:t>
            </a:fld>
            <a:endParaRPr lang="es-CO"/>
          </a:p>
        </p:txBody>
      </p:sp>
      <p:sp>
        <p:nvSpPr>
          <p:cNvPr id="7" name="6 Marcador de número de diapositiva"/>
          <p:cNvSpPr>
            <a:spLocks noGrp="1"/>
          </p:cNvSpPr>
          <p:nvPr>
            <p:ph type="sldNum" sz="quarter" idx="11"/>
          </p:nvPr>
        </p:nvSpPr>
        <p:spPr/>
        <p:txBody>
          <a:bodyPr rtlCol="0"/>
          <a:lstStyle/>
          <a:p>
            <a:fld id="{C1FC4FE5-04BD-4118-A4D3-6986B62A251C}" type="slidenum">
              <a:rPr lang="es-CO" smtClean="0"/>
              <a:t>‹Nº›</a:t>
            </a:fld>
            <a:endParaRPr lang="es-CO"/>
          </a:p>
        </p:txBody>
      </p:sp>
      <p:sp>
        <p:nvSpPr>
          <p:cNvPr id="8" name="7 Marcador de pie de página"/>
          <p:cNvSpPr>
            <a:spLocks noGrp="1"/>
          </p:cNvSpPr>
          <p:nvPr>
            <p:ph type="ftr" sz="quarter" idx="12"/>
          </p:nvPr>
        </p:nvSpPr>
        <p:spPr/>
        <p:txBody>
          <a:bodyPr rtlCol="0"/>
          <a:lstStyle/>
          <a:p>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F0963EC-E485-4024-8E62-A5ABFC2C953F}" type="datetimeFigureOut">
              <a:rPr lang="es-CO" smtClean="0"/>
              <a:t>10/05/2020</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C1FC4FE5-04BD-4118-A4D3-6986B62A251C}"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CF0963EC-E485-4024-8E62-A5ABFC2C953F}" type="datetimeFigureOut">
              <a:rPr lang="es-CO" smtClean="0"/>
              <a:t>10/05/2020</a:t>
            </a:fld>
            <a:endParaRPr lang="es-CO"/>
          </a:p>
        </p:txBody>
      </p:sp>
      <p:sp>
        <p:nvSpPr>
          <p:cNvPr id="22" name="21 Marcador de número de diapositiva"/>
          <p:cNvSpPr>
            <a:spLocks noGrp="1"/>
          </p:cNvSpPr>
          <p:nvPr>
            <p:ph type="sldNum" sz="quarter" idx="15"/>
          </p:nvPr>
        </p:nvSpPr>
        <p:spPr/>
        <p:txBody>
          <a:bodyPr rtlCol="0"/>
          <a:lstStyle/>
          <a:p>
            <a:fld id="{C1FC4FE5-04BD-4118-A4D3-6986B62A251C}" type="slidenum">
              <a:rPr lang="es-CO" smtClean="0"/>
              <a:t>‹Nº›</a:t>
            </a:fld>
            <a:endParaRPr lang="es-CO"/>
          </a:p>
        </p:txBody>
      </p:sp>
      <p:sp>
        <p:nvSpPr>
          <p:cNvPr id="23" name="22 Marcador de pie de página"/>
          <p:cNvSpPr>
            <a:spLocks noGrp="1"/>
          </p:cNvSpPr>
          <p:nvPr>
            <p:ph type="ftr" sz="quarter" idx="16"/>
          </p:nvPr>
        </p:nvSpPr>
        <p:spPr/>
        <p:txBody>
          <a:bodyPr rtlCol="0"/>
          <a:lstStyle/>
          <a:p>
            <a:endParaRPr lang="es-CO"/>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CF0963EC-E485-4024-8E62-A5ABFC2C953F}" type="datetimeFigureOut">
              <a:rPr lang="es-CO" smtClean="0"/>
              <a:t>10/05/2020</a:t>
            </a:fld>
            <a:endParaRPr lang="es-CO"/>
          </a:p>
        </p:txBody>
      </p:sp>
      <p:sp>
        <p:nvSpPr>
          <p:cNvPr id="18" name="17 Marcador de número de diapositiva"/>
          <p:cNvSpPr>
            <a:spLocks noGrp="1"/>
          </p:cNvSpPr>
          <p:nvPr>
            <p:ph type="sldNum" sz="quarter" idx="11"/>
          </p:nvPr>
        </p:nvSpPr>
        <p:spPr/>
        <p:txBody>
          <a:bodyPr rtlCol="0"/>
          <a:lstStyle/>
          <a:p>
            <a:fld id="{C1FC4FE5-04BD-4118-A4D3-6986B62A251C}" type="slidenum">
              <a:rPr lang="es-CO" smtClean="0"/>
              <a:t>‹Nº›</a:t>
            </a:fld>
            <a:endParaRPr lang="es-CO"/>
          </a:p>
        </p:txBody>
      </p:sp>
      <p:sp>
        <p:nvSpPr>
          <p:cNvPr id="21" name="20 Marcador de pie de página"/>
          <p:cNvSpPr>
            <a:spLocks noGrp="1"/>
          </p:cNvSpPr>
          <p:nvPr>
            <p:ph type="ftr" sz="quarter" idx="12"/>
          </p:nvPr>
        </p:nvSpPr>
        <p:spPr/>
        <p:txBody>
          <a:bodyPr rtlCol="0"/>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CF0963EC-E485-4024-8E62-A5ABFC2C953F}" type="datetimeFigureOut">
              <a:rPr lang="es-CO" smtClean="0"/>
              <a:t>10/05/2020</a:t>
            </a:fld>
            <a:endParaRPr lang="es-CO"/>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CO"/>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1FC4FE5-04BD-4118-A4D3-6986B62A251C}"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3600" dirty="0" smtClean="0">
                <a:solidFill>
                  <a:schemeClr val="accent1">
                    <a:lumMod val="75000"/>
                  </a:schemeClr>
                </a:solidFill>
              </a:rPr>
              <a:t>EL VALOR DE LAS  MADRES</a:t>
            </a:r>
            <a:endParaRPr lang="es-CO" sz="3600" dirty="0">
              <a:solidFill>
                <a:schemeClr val="accent1">
                  <a:lumMod val="75000"/>
                </a:schemeClr>
              </a:solidFill>
            </a:endParaRPr>
          </a:p>
        </p:txBody>
      </p:sp>
      <p:sp>
        <p:nvSpPr>
          <p:cNvPr id="3" name="2 Marcador de contenido"/>
          <p:cNvSpPr>
            <a:spLocks noGrp="1"/>
          </p:cNvSpPr>
          <p:nvPr>
            <p:ph sz="quarter" idx="1"/>
          </p:nvPr>
        </p:nvSpPr>
        <p:spPr/>
        <p:txBody>
          <a:bodyPr/>
          <a:lstStyle/>
          <a:p>
            <a:endParaRPr lang="es-CO" dirty="0" smtClean="0"/>
          </a:p>
          <a:p>
            <a:endParaRPr lang="es-CO" dirty="0" smtClean="0"/>
          </a:p>
          <a:p>
            <a:r>
              <a:rPr lang="es-CO" dirty="0" smtClean="0"/>
              <a:t>Una </a:t>
            </a:r>
            <a:r>
              <a:rPr lang="es-CO" dirty="0"/>
              <a:t>madre es  importante en el hogar,  ella   con  su  amor  trasmite   valores  los  cuales  permiten  que en el futuro los hijos sean personas de bien ,  los  vínculos que se establecen  con la  madre desde  antes  de    nacer  </a:t>
            </a:r>
            <a:r>
              <a:rPr lang="es-CO" dirty="0" smtClean="0"/>
              <a:t>crean </a:t>
            </a:r>
            <a:r>
              <a:rPr lang="es-CO" dirty="0"/>
              <a:t>lazos  indestructible  en la  vida   de todo ser  humano , ella  es  la  columna  vertebral  de  la familia .</a:t>
            </a:r>
          </a:p>
          <a:p>
            <a:endParaRPr lang="es-CO"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sz="quarter" idx="1"/>
          </p:nvPr>
        </p:nvSpPr>
        <p:spPr/>
        <p:txBody>
          <a:bodyPr>
            <a:normAutofit/>
          </a:bodyPr>
          <a:lstStyle/>
          <a:p>
            <a:r>
              <a:rPr lang="es-CO" dirty="0"/>
              <a:t>La sociedad está cambiando y la crisis económica está acelerando este proceso social. Si hasta ahora los hogares habían sido dirigidos por un hombre, "el cabeza de familia" referido al que sustenta económicamente a la familia, actualmente la situación ha cambiado</a:t>
            </a:r>
            <a:r>
              <a:rPr lang="es-CO" dirty="0" smtClean="0"/>
              <a:t>.</a:t>
            </a:r>
            <a:r>
              <a:rPr lang="es-CO" dirty="0"/>
              <a:t> Casi la mitad de las mujeres, </a:t>
            </a:r>
            <a:r>
              <a:rPr lang="es-CO" b="1" dirty="0"/>
              <a:t>el 40 por ciento, sustentan económicamente los hogares</a:t>
            </a:r>
            <a:r>
              <a:rPr lang="es-CO" dirty="0"/>
              <a:t>, aunque siguen ganando un</a:t>
            </a:r>
            <a:r>
              <a:rPr lang="es-CO" b="1" dirty="0"/>
              <a:t> 30 por ciento menos que los hombres.</a:t>
            </a:r>
            <a:endParaRPr lang="es-CO" dirty="0"/>
          </a:p>
          <a:p>
            <a:endParaRPr lang="es-CO" dirty="0"/>
          </a:p>
          <a:p>
            <a:endParaRPr lang="es-CO"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sz="quarter" idx="1"/>
          </p:nvPr>
        </p:nvSpPr>
        <p:spPr/>
        <p:txBody>
          <a:bodyPr/>
          <a:lstStyle/>
          <a:p>
            <a:endParaRPr lang="es-CO" dirty="0" smtClean="0"/>
          </a:p>
          <a:p>
            <a:endParaRPr lang="es-CO" dirty="0" smtClean="0"/>
          </a:p>
          <a:p>
            <a:r>
              <a:rPr lang="es-CO" dirty="0" smtClean="0"/>
              <a:t>La </a:t>
            </a:r>
            <a:r>
              <a:rPr lang="es-CO" dirty="0"/>
              <a:t>madre en la familia es  la  unidad de la  estructura  familiar. La madre desempeña múltiples funciones en el hogar, es ama de casa, cocinera, enfermera, costurera, lavandera,  considera que su papel como madre es una responsabilidad a tiempo completa. La crianza y cuidado de los niños requiere que de dedicación total.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sz="quarter" idx="1"/>
          </p:nvPr>
        </p:nvSpPr>
        <p:spPr/>
        <p:txBody>
          <a:bodyPr/>
          <a:lstStyle/>
          <a:p>
            <a:endParaRPr lang="es-CO" dirty="0" smtClean="0"/>
          </a:p>
          <a:p>
            <a:endParaRPr lang="es-CO" dirty="0" smtClean="0"/>
          </a:p>
          <a:p>
            <a:r>
              <a:rPr lang="es-CO" dirty="0" smtClean="0"/>
              <a:t>Cuando </a:t>
            </a:r>
            <a:r>
              <a:rPr lang="es-CO" dirty="0"/>
              <a:t>sus hijos están despiertos debe centrarse en sus necesidades y en inculcarles disciplina. Cuando están dormidos o en la escuela, una madre puede centrarse en las tareas del hogar,  el pago de facturas o realizar las compras.</a:t>
            </a:r>
          </a:p>
          <a:p>
            <a:endParaRPr lang="es-CO"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sz="quarter" idx="1"/>
          </p:nvPr>
        </p:nvSpPr>
        <p:spPr/>
        <p:txBody>
          <a:bodyPr/>
          <a:lstStyle/>
          <a:p>
            <a:r>
              <a:rPr lang="es-CO" dirty="0"/>
              <a:t>Las madres que trabajan contribuyen económicamente  al  sustento de  la familia para pagar las cuentas y cubrir las necesidades físicas del niño. Estas madres deben hacer grandes  esfuerzos para dedicarle tiempo a su familia y  responder  a  sus   compromisos  laborales.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2800" dirty="0" smtClean="0">
                <a:solidFill>
                  <a:schemeClr val="accent1">
                    <a:lumMod val="75000"/>
                  </a:schemeClr>
                </a:solidFill>
              </a:rPr>
              <a:t>SITUACION  DE LAS MADRES CABEZA  DE FAMILIA  EN COLOMBIA</a:t>
            </a:r>
            <a:endParaRPr lang="es-CO" sz="2800" dirty="0">
              <a:solidFill>
                <a:schemeClr val="accent1">
                  <a:lumMod val="75000"/>
                </a:schemeClr>
              </a:solidFill>
            </a:endParaRPr>
          </a:p>
        </p:txBody>
      </p:sp>
      <p:sp>
        <p:nvSpPr>
          <p:cNvPr id="3" name="2 Marcador de contenido"/>
          <p:cNvSpPr>
            <a:spLocks noGrp="1"/>
          </p:cNvSpPr>
          <p:nvPr>
            <p:ph sz="quarter" idx="1"/>
          </p:nvPr>
        </p:nvSpPr>
        <p:spPr/>
        <p:txBody>
          <a:bodyPr>
            <a:normAutofit lnSpcReduction="10000"/>
          </a:bodyPr>
          <a:lstStyle/>
          <a:p>
            <a:r>
              <a:rPr lang="es-CO" dirty="0"/>
              <a:t> En </a:t>
            </a:r>
            <a:r>
              <a:rPr lang="es-CO" dirty="0" smtClean="0"/>
              <a:t>Colombia </a:t>
            </a:r>
            <a:r>
              <a:rPr lang="es-CO" dirty="0"/>
              <a:t>Según los reportes del Departamento Administrativo Nacional de Estadística (</a:t>
            </a:r>
            <a:r>
              <a:rPr lang="es-CO" dirty="0" err="1"/>
              <a:t>Dane</a:t>
            </a:r>
            <a:r>
              <a:rPr lang="es-CO" dirty="0"/>
              <a:t>), las madres solteras en el país representan uno de los grupos poblacionales más altos  12,3 millones  de mujeres.  Aunque  se  han  generado leyes  para  favorecer  a la  madre cabeza  de  familia   , aun  son incipientes en un país  donde  las  mujeres  son  estigmatizadas  por  la  sociedad</a:t>
            </a:r>
          </a:p>
          <a:p>
            <a:r>
              <a:rPr lang="es-CO" dirty="0"/>
              <a:t>Los principales derechos se encuentran consagrados en la Ley 1232 de 2008 (Ley de mujer cabeza de familia), donde se registraron 17 derechos (ver gráfico anexo).</a:t>
            </a:r>
          </a:p>
          <a:p>
            <a:endParaRPr lang="es-C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pic>
        <p:nvPicPr>
          <p:cNvPr id="4" name="3 Marcador de contenido" descr="C:\Users\cpe\Documents\AsuntosLegales_DerechosFamilias_p3_Sabado.jpg"/>
          <p:cNvPicPr>
            <a:picLocks noGrp="1"/>
          </p:cNvPicPr>
          <p:nvPr>
            <p:ph sz="quarter" idx="1"/>
          </p:nvPr>
        </p:nvPicPr>
        <p:blipFill>
          <a:blip r:embed="rId2"/>
          <a:srcRect/>
          <a:stretch>
            <a:fillRect/>
          </a:stretch>
        </p:blipFill>
        <p:spPr bwMode="auto">
          <a:xfrm>
            <a:off x="357158" y="214290"/>
            <a:ext cx="8429684" cy="6215106"/>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sz="quarter" idx="1"/>
          </p:nvPr>
        </p:nvSpPr>
        <p:spPr/>
        <p:txBody>
          <a:bodyPr>
            <a:normAutofit/>
          </a:bodyPr>
          <a:lstStyle/>
          <a:p>
            <a:r>
              <a:rPr lang="es-CO" dirty="0"/>
              <a:t>Cuando las madres llegan a la tercera edad el deber de cuidado se invierte. Después de toda una vida entregando apoyo a sus hijos, la Ley definió que ellos tendrán la obligación de no abandonarlas tanto económica como emocionalmente.</a:t>
            </a:r>
          </a:p>
          <a:p>
            <a:r>
              <a:rPr lang="es-CO" dirty="0"/>
              <a:t>Sin  embargo   vemos     como  los hogares  geriátricos son  cada  vez  más  utilizados por  los hijos  porque  sus  ocupaciones  no les permite  cuidar  de sus  padres y al igual  en  las  calles  deambulan  sin horizontes  mujeres  de la tercera  edad.</a:t>
            </a:r>
          </a:p>
          <a:p>
            <a:endParaRPr lang="es-CO"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128</TotalTime>
  <Words>299</Words>
  <Application>Microsoft Office PowerPoint</Application>
  <PresentationFormat>Presentación en pantalla (4:3)</PresentationFormat>
  <Paragraphs>17</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Mirador</vt:lpstr>
      <vt:lpstr>EL VALOR DE LAS  MADRES</vt:lpstr>
      <vt:lpstr>Diapositiva 2</vt:lpstr>
      <vt:lpstr>Diapositiva 3</vt:lpstr>
      <vt:lpstr>Diapositiva 4</vt:lpstr>
      <vt:lpstr>Diapositiva 5</vt:lpstr>
      <vt:lpstr>SITUACION  DE LAS MADRES CABEZA  DE FAMILIA  EN COLOMBIA</vt:lpstr>
      <vt:lpstr>Diapositiva 7</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cpe</dc:creator>
  <cp:lastModifiedBy>cpe</cp:lastModifiedBy>
  <cp:revision>13</cp:revision>
  <dcterms:created xsi:type="dcterms:W3CDTF">2020-05-11T00:22:09Z</dcterms:created>
  <dcterms:modified xsi:type="dcterms:W3CDTF">2020-05-11T02:30:59Z</dcterms:modified>
</cp:coreProperties>
</file>