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57" r:id="rId4"/>
    <p:sldId id="277" r:id="rId5"/>
    <p:sldId id="258" r:id="rId6"/>
    <p:sldId id="259" r:id="rId7"/>
    <p:sldId id="260" r:id="rId8"/>
    <p:sldId id="264" r:id="rId9"/>
    <p:sldId id="265" r:id="rId10"/>
    <p:sldId id="266" r:id="rId11"/>
    <p:sldId id="267" r:id="rId12"/>
    <p:sldId id="261" r:id="rId13"/>
    <p:sldId id="262" r:id="rId14"/>
    <p:sldId id="278" r:id="rId15"/>
    <p:sldId id="268" r:id="rId16"/>
    <p:sldId id="274" r:id="rId17"/>
    <p:sldId id="275" r:id="rId18"/>
    <p:sldId id="271" r:id="rId19"/>
    <p:sldId id="269" r:id="rId20"/>
    <p:sldId id="270" r:id="rId21"/>
    <p:sldId id="273"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24"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1CF58-E85F-4D3D-BE57-B435D085B205}" type="datetimeFigureOut">
              <a:rPr lang="es-CO" smtClean="0"/>
              <a:pPr/>
              <a:t>21/04/2021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DADA2-BFC2-4939-8366-45C428DF9156}"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93EEB5-FB87-4266-A1D0-4174B5BEDCDA}" type="datetimeFigureOut">
              <a:rPr lang="es-CO" smtClean="0"/>
              <a:pPr/>
              <a:t>21/04/2021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94E8EEC-4064-4A81-BDBE-F0963A6061D5}"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3EEB5-FB87-4266-A1D0-4174B5BEDCDA}" type="datetimeFigureOut">
              <a:rPr lang="es-CO" smtClean="0"/>
              <a:pPr/>
              <a:t>21/04/2021</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E8EEC-4064-4A81-BDBE-F0963A6061D5}"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iacatolica.com.br/biblia-latinoamericana/carta-a-los-romanos/?utm_source=bibliacatolica&amp;utm_medium=share_text&amp;utm_campaign=copy_and_pas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dirty="0"/>
          </a:p>
        </p:txBody>
      </p:sp>
      <p:sp>
        <p:nvSpPr>
          <p:cNvPr id="3" name="2 Subtítulo"/>
          <p:cNvSpPr>
            <a:spLocks noGrp="1"/>
          </p:cNvSpPr>
          <p:nvPr>
            <p:ph type="subTitle" idx="1"/>
          </p:nvPr>
        </p:nvSpPr>
        <p:spPr/>
        <p:txBody>
          <a:bodyPr/>
          <a:lstStyle/>
          <a:p>
            <a:endParaRPr lang="es-CO" dirty="0"/>
          </a:p>
        </p:txBody>
      </p:sp>
      <p:pic>
        <p:nvPicPr>
          <p:cNvPr id="1026" name="Picture 2" descr="C:\Users\cpe\Documents\0935a9c3-c020-420c-aa69-39320e571f1d.jpg"/>
          <p:cNvPicPr>
            <a:picLocks noChangeAspect="1" noChangeArrowheads="1"/>
          </p:cNvPicPr>
          <p:nvPr/>
        </p:nvPicPr>
        <p:blipFill>
          <a:blip r:embed="rId2"/>
          <a:srcRect/>
          <a:stretch>
            <a:fillRect/>
          </a:stretch>
        </p:blipFill>
        <p:spPr bwMode="auto">
          <a:xfrm>
            <a:off x="-190500" y="0"/>
            <a:ext cx="9525000" cy="80533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sz="1600" dirty="0" smtClean="0"/>
          </a:p>
          <a:p>
            <a:endParaRPr lang="es-CO" sz="2000" dirty="0"/>
          </a:p>
          <a:p>
            <a:r>
              <a:rPr lang="es-CO" sz="2000" dirty="0" smtClean="0"/>
              <a:t>LIBERTAD </a:t>
            </a:r>
            <a:r>
              <a:rPr lang="es-CO" sz="2000" dirty="0"/>
              <a:t>INTERIOR </a:t>
            </a:r>
          </a:p>
          <a:p>
            <a:endParaRPr lang="es-CO" sz="2000" dirty="0" smtClean="0"/>
          </a:p>
          <a:p>
            <a:endParaRPr lang="es-CO" sz="2000" dirty="0"/>
          </a:p>
          <a:p>
            <a:endParaRPr lang="es-CO" sz="2000" dirty="0" smtClean="0"/>
          </a:p>
          <a:p>
            <a:endParaRPr lang="es-CO" sz="2000" dirty="0"/>
          </a:p>
          <a:p>
            <a:endParaRPr lang="es-CO" sz="2000" dirty="0" smtClean="0"/>
          </a:p>
          <a:p>
            <a:endParaRPr lang="es-CO" sz="2000" dirty="0"/>
          </a:p>
          <a:p>
            <a:pPr>
              <a:buNone/>
            </a:pPr>
            <a:r>
              <a:rPr lang="es-CO" sz="2000" dirty="0" smtClean="0"/>
              <a:t>       Significa </a:t>
            </a:r>
            <a:r>
              <a:rPr lang="es-CO" sz="2000" dirty="0"/>
              <a:t>ser esclavo de nuestras pasiones, estando a merced de los impulsos, pasiones y deseos propios.</a:t>
            </a:r>
          </a:p>
          <a:p>
            <a:endParaRPr lang="es-CO" dirty="0"/>
          </a:p>
        </p:txBody>
      </p:sp>
      <p:pic>
        <p:nvPicPr>
          <p:cNvPr id="4" name="3 Imagen" descr="Imagen"/>
          <p:cNvPicPr/>
          <p:nvPr/>
        </p:nvPicPr>
        <p:blipFill>
          <a:blip r:embed="rId2"/>
          <a:srcRect/>
          <a:stretch>
            <a:fillRect/>
          </a:stretch>
        </p:blipFill>
        <p:spPr bwMode="auto">
          <a:xfrm>
            <a:off x="3143240" y="2500306"/>
            <a:ext cx="2786081" cy="150971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sz="1800" dirty="0" smtClean="0"/>
          </a:p>
          <a:p>
            <a:pPr>
              <a:buNone/>
            </a:pPr>
            <a:r>
              <a:rPr lang="es-CO" sz="1800" dirty="0" smtClean="0"/>
              <a:t>LIBERTAD </a:t>
            </a:r>
            <a:r>
              <a:rPr lang="es-CO" sz="1800" dirty="0"/>
              <a:t>POR AUTODETERMINACIÓN </a:t>
            </a:r>
          </a:p>
          <a:p>
            <a:pPr>
              <a:buNone/>
            </a:pPr>
            <a:r>
              <a:rPr lang="es-CO" sz="1800" dirty="0" smtClean="0"/>
              <a:t>     </a:t>
            </a:r>
          </a:p>
          <a:p>
            <a:pPr>
              <a:buNone/>
            </a:pPr>
            <a:endParaRPr lang="es-CO" sz="1800" dirty="0"/>
          </a:p>
          <a:p>
            <a:pPr>
              <a:buNone/>
            </a:pPr>
            <a:endParaRPr lang="es-CO" sz="1800" dirty="0" smtClean="0"/>
          </a:p>
          <a:p>
            <a:pPr>
              <a:buNone/>
            </a:pPr>
            <a:endParaRPr lang="es-CO" sz="1800" dirty="0"/>
          </a:p>
          <a:p>
            <a:pPr>
              <a:buNone/>
            </a:pPr>
            <a:endParaRPr lang="es-CO" sz="1800" dirty="0" smtClean="0"/>
          </a:p>
          <a:p>
            <a:pPr>
              <a:buNone/>
            </a:pPr>
            <a:endParaRPr lang="es-CO" sz="1800" dirty="0"/>
          </a:p>
          <a:p>
            <a:pPr>
              <a:buNone/>
            </a:pPr>
            <a:r>
              <a:rPr lang="es-CO" sz="1800" dirty="0" smtClean="0"/>
              <a:t>       Nace </a:t>
            </a:r>
            <a:r>
              <a:rPr lang="es-CO" sz="1800" dirty="0"/>
              <a:t>a partir del uso de la razón. Aquí es donde la ética tiene sus raíces más profundas. Pues está dirigida, sabiendo lo bueno y lo malo, decidiendo actuar en lo bueno. Nos hace mejores personas y seres humanos . </a:t>
            </a:r>
          </a:p>
          <a:p>
            <a:endParaRPr lang="es-CO" dirty="0"/>
          </a:p>
        </p:txBody>
      </p:sp>
      <p:pic>
        <p:nvPicPr>
          <p:cNvPr id="4" name="3 Imagen" descr="Imagen"/>
          <p:cNvPicPr/>
          <p:nvPr/>
        </p:nvPicPr>
        <p:blipFill>
          <a:blip r:embed="rId2"/>
          <a:srcRect/>
          <a:stretch>
            <a:fillRect/>
          </a:stretch>
        </p:blipFill>
        <p:spPr bwMode="auto">
          <a:xfrm>
            <a:off x="3357554" y="2285992"/>
            <a:ext cx="3000396" cy="179546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3074" name="Picture 2" descr="C:\Users\cpe\Documents\conciencia6.png"/>
          <p:cNvPicPr>
            <a:picLocks noGrp="1" noChangeAspect="1" noChangeArrowheads="1"/>
          </p:cNvPicPr>
          <p:nvPr>
            <p:ph idx="1"/>
          </p:nvPr>
        </p:nvPicPr>
        <p:blipFill>
          <a:blip r:embed="rId2"/>
          <a:srcRect/>
          <a:stretch>
            <a:fillRect/>
          </a:stretch>
        </p:blipFill>
        <p:spPr bwMode="auto">
          <a:xfrm>
            <a:off x="428596" y="285728"/>
            <a:ext cx="8358246" cy="60007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4098" name="Picture 2" descr="C:\Users\cpe\Documents\conciencia  7.png"/>
          <p:cNvPicPr>
            <a:picLocks noGrp="1" noChangeAspect="1" noChangeArrowheads="1"/>
          </p:cNvPicPr>
          <p:nvPr>
            <p:ph idx="1"/>
          </p:nvPr>
        </p:nvPicPr>
        <p:blipFill>
          <a:blip r:embed="rId2"/>
          <a:srcRect/>
          <a:stretch>
            <a:fillRect/>
          </a:stretch>
        </p:blipFill>
        <p:spPr bwMode="auto">
          <a:xfrm>
            <a:off x="500034" y="285728"/>
            <a:ext cx="8229600" cy="628654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ACTIVIDAD 1</a:t>
            </a:r>
            <a:br>
              <a:rPr lang="es-CO" sz="2800" dirty="0" smtClean="0"/>
            </a:br>
            <a:r>
              <a:rPr lang="es-CO" sz="2800" dirty="0" smtClean="0"/>
              <a:t>teniendo  en cuenta  el contenido y las imágenes   </a:t>
            </a:r>
            <a:endParaRPr lang="es-CO" sz="2800" dirty="0"/>
          </a:p>
        </p:txBody>
      </p:sp>
      <p:sp>
        <p:nvSpPr>
          <p:cNvPr id="3" name="2 Marcador de contenido"/>
          <p:cNvSpPr>
            <a:spLocks noGrp="1"/>
          </p:cNvSpPr>
          <p:nvPr>
            <p:ph idx="1"/>
          </p:nvPr>
        </p:nvSpPr>
        <p:spPr/>
        <p:txBody>
          <a:bodyPr>
            <a:normAutofit/>
          </a:bodyPr>
          <a:lstStyle/>
          <a:p>
            <a:pPr lvl="0">
              <a:buNone/>
            </a:pPr>
            <a:r>
              <a:rPr lang="es-ES" sz="2800" dirty="0" smtClean="0"/>
              <a:t>     Explique  lo que ve en cada imagen</a:t>
            </a:r>
            <a:endParaRPr lang="es-CO" sz="2800" dirty="0" smtClean="0"/>
          </a:p>
          <a:p>
            <a:pPr lvl="0"/>
            <a:r>
              <a:rPr lang="es-ES" sz="2800" dirty="0" smtClean="0"/>
              <a:t>¿Qué actitud que ve en la cara de los personajes de las imágenes?</a:t>
            </a:r>
            <a:endParaRPr lang="es-CO" sz="2800" dirty="0" smtClean="0"/>
          </a:p>
          <a:p>
            <a:pPr lvl="0"/>
            <a:r>
              <a:rPr lang="es-ES" sz="2800" dirty="0" smtClean="0"/>
              <a:t>¿Para qué crees que sirve la conciencia?</a:t>
            </a:r>
          </a:p>
          <a:p>
            <a:pPr lvl="0"/>
            <a:r>
              <a:rPr lang="es-ES" sz="2800" dirty="0" smtClean="0"/>
              <a:t>De ejemplo de cada  uno  de los estados  de conciencia diferentes a los de las  diapositivas</a:t>
            </a:r>
            <a:endParaRPr lang="es-CO" sz="2800" dirty="0" smtClean="0"/>
          </a:p>
          <a:p>
            <a:pPr>
              <a:buNone/>
            </a:pPr>
            <a:endParaRPr lang="es-CO"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5122" name="Picture 2" descr="C:\Users\cpe\Documents\Conciencia_Moral.jpg1.jpg"/>
          <p:cNvPicPr>
            <a:picLocks noChangeAspect="1" noChangeArrowheads="1"/>
          </p:cNvPicPr>
          <p:nvPr/>
        </p:nvPicPr>
        <p:blipFill>
          <a:blip r:embed="rId2"/>
          <a:srcRect/>
          <a:stretch>
            <a:fillRect/>
          </a:stretch>
        </p:blipFill>
        <p:spPr bwMode="auto">
          <a:xfrm>
            <a:off x="428596" y="357166"/>
            <a:ext cx="8286808" cy="57150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10242" name="Picture 2" descr="C:\Users\cpe\Documents\envud-250-a.jpg"/>
          <p:cNvPicPr>
            <a:picLocks noGrp="1" noChangeAspect="1" noChangeArrowheads="1"/>
          </p:cNvPicPr>
          <p:nvPr>
            <p:ph idx="1"/>
          </p:nvPr>
        </p:nvPicPr>
        <p:blipFill>
          <a:blip r:embed="rId2"/>
          <a:srcRect/>
          <a:stretch>
            <a:fillRect/>
          </a:stretch>
        </p:blipFill>
        <p:spPr bwMode="auto">
          <a:xfrm>
            <a:off x="500034" y="285728"/>
            <a:ext cx="8215370" cy="584043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Actividad 2</a:t>
            </a:r>
            <a:br>
              <a:rPr lang="es-CO" sz="2800" dirty="0" smtClean="0"/>
            </a:br>
            <a:r>
              <a:rPr lang="es-CO" sz="2800" dirty="0" smtClean="0"/>
              <a:t>observe la imágenes y responda</a:t>
            </a:r>
            <a:endParaRPr lang="es-CO" sz="2800" dirty="0"/>
          </a:p>
        </p:txBody>
      </p:sp>
      <p:sp>
        <p:nvSpPr>
          <p:cNvPr id="3" name="2 Marcador de contenido"/>
          <p:cNvSpPr>
            <a:spLocks noGrp="1"/>
          </p:cNvSpPr>
          <p:nvPr>
            <p:ph idx="1"/>
          </p:nvPr>
        </p:nvSpPr>
        <p:spPr/>
        <p:txBody>
          <a:bodyPr>
            <a:normAutofit/>
          </a:bodyPr>
          <a:lstStyle/>
          <a:p>
            <a:pPr lvl="0"/>
            <a:r>
              <a:rPr lang="es-ES" sz="2400" dirty="0" smtClean="0"/>
              <a:t>¿Cuál es  su estado de  animo  </a:t>
            </a:r>
            <a:r>
              <a:rPr lang="es-ES" sz="2400" dirty="0"/>
              <a:t>cuando </a:t>
            </a:r>
            <a:r>
              <a:rPr lang="es-ES" sz="2400" dirty="0" smtClean="0"/>
              <a:t>tiene una </a:t>
            </a:r>
            <a:r>
              <a:rPr lang="es-ES" sz="2400" dirty="0"/>
              <a:t>conciencia limpia?</a:t>
            </a:r>
            <a:endParaRPr lang="es-CO" sz="2400" dirty="0"/>
          </a:p>
          <a:p>
            <a:pPr lvl="0"/>
            <a:r>
              <a:rPr lang="es-ES" sz="2400" dirty="0" smtClean="0"/>
              <a:t>¿Cómo se  siente  </a:t>
            </a:r>
            <a:r>
              <a:rPr lang="es-ES" sz="2400" dirty="0"/>
              <a:t>cuando no </a:t>
            </a:r>
            <a:r>
              <a:rPr lang="es-ES" sz="2400" dirty="0" smtClean="0"/>
              <a:t>tiene </a:t>
            </a:r>
            <a:r>
              <a:rPr lang="es-ES" sz="2400" dirty="0"/>
              <a:t>la conciencia </a:t>
            </a:r>
            <a:r>
              <a:rPr lang="es-ES" sz="2400" dirty="0" smtClean="0"/>
              <a:t>tranquila?</a:t>
            </a:r>
            <a:endParaRPr lang="es-CO" sz="2400" dirty="0"/>
          </a:p>
          <a:p>
            <a:pPr lvl="0"/>
            <a:r>
              <a:rPr lang="es-ES" sz="2400" dirty="0"/>
              <a:t>¿Qué </a:t>
            </a:r>
            <a:r>
              <a:rPr lang="es-ES" sz="2400" dirty="0" smtClean="0"/>
              <a:t> sucede cuando  hacemos  caso omiso a  </a:t>
            </a:r>
            <a:r>
              <a:rPr lang="es-ES" sz="2400" dirty="0"/>
              <a:t>la voz de la conciencia</a:t>
            </a:r>
            <a:r>
              <a:rPr lang="es-ES" sz="2400" dirty="0" smtClean="0"/>
              <a:t>? </a:t>
            </a:r>
          </a:p>
          <a:p>
            <a:pPr lvl="0"/>
            <a:r>
              <a:rPr lang="es-ES" sz="2400" dirty="0" smtClean="0"/>
              <a:t>Elabore  un  dibujo   en el  que  represente a  los  chicos  de hoy  y su conciencia.</a:t>
            </a:r>
            <a:endParaRPr lang="es-CO" sz="2400" dirty="0"/>
          </a:p>
          <a:p>
            <a:pPr>
              <a:buNone/>
            </a:pPr>
            <a:r>
              <a:rPr lang="es-ES" sz="2400" dirty="0"/>
              <a:t> </a:t>
            </a:r>
            <a:endParaRPr lang="es-CO" sz="2400" dirty="0"/>
          </a:p>
          <a:p>
            <a:endParaRPr lang="es-C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8194" name="Picture 2" descr="C:\Users\cpe\Documents\conciencia-moral-5-.jpg"/>
          <p:cNvPicPr>
            <a:picLocks noChangeAspect="1" noChangeArrowheads="1"/>
          </p:cNvPicPr>
          <p:nvPr/>
        </p:nvPicPr>
        <p:blipFill>
          <a:blip r:embed="rId2"/>
          <a:srcRect/>
          <a:stretch>
            <a:fillRect/>
          </a:stretch>
        </p:blipFill>
        <p:spPr bwMode="auto">
          <a:xfrm>
            <a:off x="285720" y="214290"/>
            <a:ext cx="8572560" cy="61436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6146" name="Picture 2" descr="C:\Users\cpe\Documents\MORAL2.jpg"/>
          <p:cNvPicPr>
            <a:picLocks noGrp="1" noChangeAspect="1" noChangeArrowheads="1"/>
          </p:cNvPicPr>
          <p:nvPr>
            <p:ph idx="1"/>
          </p:nvPr>
        </p:nvPicPr>
        <p:blipFill>
          <a:blip r:embed="rId2"/>
          <a:srcRect/>
          <a:stretch>
            <a:fillRect/>
          </a:stretch>
        </p:blipFill>
        <p:spPr bwMode="auto">
          <a:xfrm>
            <a:off x="214282" y="285728"/>
            <a:ext cx="8429684" cy="62865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endParaRPr lang="es-CO" sz="4000" i="1" dirty="0" smtClean="0">
              <a:latin typeface="Aharoni" pitchFamily="2" charset="-79"/>
              <a:cs typeface="Aharoni" pitchFamily="2" charset="-79"/>
            </a:endParaRPr>
          </a:p>
          <a:p>
            <a:endParaRPr lang="es-CO" sz="4000" i="1" dirty="0" smtClean="0">
              <a:latin typeface="Aharoni" pitchFamily="2" charset="-79"/>
              <a:cs typeface="Aharoni" pitchFamily="2" charset="-79"/>
            </a:endParaRPr>
          </a:p>
          <a:p>
            <a:r>
              <a:rPr lang="es-CO" sz="4000" i="1" dirty="0" smtClean="0">
                <a:latin typeface="Aharoni" pitchFamily="2" charset="-79"/>
                <a:cs typeface="Aharoni" pitchFamily="2" charset="-79"/>
              </a:rPr>
              <a:t>LA  CONCIENCIA MORAL</a:t>
            </a:r>
            <a:endParaRPr lang="es-CO" sz="4000" i="1" dirty="0">
              <a:latin typeface="Aharoni" pitchFamily="2" charset="-79"/>
              <a:cs typeface="Aharoni"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7170" name="Picture 2" descr="C:\Users\cpe\Documents\MORAL 3.jpg"/>
          <p:cNvPicPr>
            <a:picLocks noChangeAspect="1" noChangeArrowheads="1"/>
          </p:cNvPicPr>
          <p:nvPr/>
        </p:nvPicPr>
        <p:blipFill>
          <a:blip r:embed="rId2"/>
          <a:srcRect/>
          <a:stretch>
            <a:fillRect/>
          </a:stretch>
        </p:blipFill>
        <p:spPr bwMode="auto">
          <a:xfrm>
            <a:off x="-1524000" y="0"/>
            <a:ext cx="12192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9219" name="Picture 3" descr="C:\Users\cpe\Documents\conciencia-moral.png"/>
          <p:cNvPicPr>
            <a:picLocks noGrp="1" noChangeAspect="1" noChangeArrowheads="1"/>
          </p:cNvPicPr>
          <p:nvPr>
            <p:ph idx="1"/>
          </p:nvPr>
        </p:nvPicPr>
        <p:blipFill>
          <a:blip r:embed="rId2"/>
          <a:srcRect/>
          <a:stretch>
            <a:fillRect/>
          </a:stretch>
        </p:blipFill>
        <p:spPr bwMode="auto">
          <a:xfrm>
            <a:off x="285720" y="285728"/>
            <a:ext cx="8858280" cy="62865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r>
              <a:rPr lang="es-ES" sz="2800" dirty="0"/>
              <a:t>La conciencia moral ordena a la persona, «en el momento oportuno, practicar el bien y evitar el mal. Juzga también las opciones concretas aprobando las que son buenas y denunciando las que son malas (</a:t>
            </a:r>
            <a:r>
              <a:rPr lang="es-ES" sz="2800" dirty="0" err="1"/>
              <a:t>Cfr</a:t>
            </a:r>
            <a:r>
              <a:rPr lang="es-ES" sz="2800" dirty="0"/>
              <a:t> </a:t>
            </a:r>
            <a:r>
              <a:rPr lang="es-ES" sz="2800" dirty="0" err="1"/>
              <a:t>Rom</a:t>
            </a:r>
            <a:r>
              <a:rPr lang="es-ES" sz="2800" dirty="0"/>
              <a:t> </a:t>
            </a:r>
            <a:r>
              <a:rPr lang="es-ES" sz="2800" dirty="0" smtClean="0"/>
              <a:t>1,29-32»; </a:t>
            </a:r>
            <a:r>
              <a:rPr lang="es-ES" sz="2800" dirty="0"/>
              <a:t>es decir, la posibilidad de ver nuestros propios actos en relación con los planes de Dios. </a:t>
            </a:r>
            <a:br>
              <a:rPr lang="es-ES" sz="2800" dirty="0"/>
            </a:br>
            <a:r>
              <a:rPr lang="es-ES" sz="2800" dirty="0"/>
              <a:t/>
            </a:r>
            <a:br>
              <a:rPr lang="es-ES" sz="2800" dirty="0"/>
            </a:br>
            <a:endParaRPr lang="es-CO"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a:bodyPr>
          <a:lstStyle/>
          <a:p>
            <a:pPr>
              <a:buNone/>
            </a:pPr>
            <a:endParaRPr lang="es-CO" dirty="0" smtClean="0"/>
          </a:p>
          <a:p>
            <a:r>
              <a:rPr lang="es-CO" sz="2300" dirty="0" smtClean="0"/>
              <a:t>29"En ellos no se ve más que injusticia, perversidad, codicia y maldad. Rebosan de envidia, crímenes, peleas, engaños, mala fe, chismes 30.y calumnias. Desafían a Dios, son altaneros, orgullosos, farsantes, hábiles para lo malo y no obedecen a sus padres. 31.Son insensatos, desleales, sin amor, despiadados. 32.Conocen las sentencias de Dios y saben que son dignos de muerte quienes obran de esa forma. Pero no solamente lo hacen, sino que aprueban a los que actúan de igual modo."</a:t>
            </a:r>
            <a:r>
              <a:rPr lang="es-CO" dirty="0" smtClean="0"/>
              <a:t/>
            </a:r>
            <a:br>
              <a:rPr lang="es-CO" dirty="0" smtClean="0"/>
            </a:br>
            <a:r>
              <a:rPr lang="es-CO" dirty="0" smtClean="0"/>
              <a:t/>
            </a:r>
            <a:br>
              <a:rPr lang="es-CO" dirty="0" smtClean="0"/>
            </a:br>
            <a:r>
              <a:rPr lang="es-CO" b="1" i="1" dirty="0" smtClean="0">
                <a:hlinkClick r:id="rId2"/>
              </a:rPr>
              <a:t> </a:t>
            </a:r>
            <a:r>
              <a:rPr lang="es-CO" sz="1800" b="1" i="1" dirty="0" smtClean="0">
                <a:hlinkClick r:id="rId2"/>
              </a:rPr>
              <a:t>Carta a los Romanos, 1</a:t>
            </a:r>
            <a:r>
              <a:rPr lang="es-CO" sz="1800" b="1" i="1" dirty="0" smtClean="0"/>
              <a:t> - 29-32</a:t>
            </a:r>
            <a:endParaRPr lang="es-CO"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92500" lnSpcReduction="20000"/>
          </a:bodyPr>
          <a:lstStyle/>
          <a:p>
            <a:r>
              <a:rPr lang="es-ES" dirty="0"/>
              <a:t>Al hablar de algo bueno o malo lo hacemos siempre por referencia a un «patrón». Pero ¿es la misma conciencia? o ¿es algo objetivo? Lo veremos a continuación, pero podemos adelantar que la norma suprema de conducta es la ley divina</a:t>
            </a:r>
            <a:r>
              <a:rPr lang="es-ES" dirty="0" smtClean="0"/>
              <a:t>.</a:t>
            </a:r>
          </a:p>
          <a:p>
            <a:r>
              <a:rPr lang="es-ES" dirty="0" smtClean="0"/>
              <a:t> </a:t>
            </a:r>
            <a:r>
              <a:rPr lang="es-ES" dirty="0"/>
              <a:t>La conciencia sólo descubre si sus acciones encajan con lo que Dios quiere. En consecuencia la conciencia es norma próxima (subjetiva, personal, inmediata) de moralidad, pero la norma suprema (objetiva) es la ley de Dios</a:t>
            </a:r>
            <a:endParaRPr lang="es-C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1026" name="Picture 2" descr="C:\Users\cpe\Documents\conciencia 1.jpg"/>
          <p:cNvPicPr>
            <a:picLocks noGrp="1" noChangeAspect="1" noChangeArrowheads="1"/>
          </p:cNvPicPr>
          <p:nvPr>
            <p:ph idx="1"/>
          </p:nvPr>
        </p:nvPicPr>
        <p:blipFill>
          <a:blip r:embed="rId2"/>
          <a:srcRect/>
          <a:stretch>
            <a:fillRect/>
          </a:stretch>
        </p:blipFill>
        <p:spPr bwMode="auto">
          <a:xfrm>
            <a:off x="428596" y="500042"/>
            <a:ext cx="8429684" cy="600079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pic>
        <p:nvPicPr>
          <p:cNvPr id="2051" name="Picture 3" descr="C:\Users\cpe\Documents\conciencia 5.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sp>
        <p:nvSpPr>
          <p:cNvPr id="3" name="2 Marcador de contenido"/>
          <p:cNvSpPr>
            <a:spLocks noGrp="1"/>
          </p:cNvSpPr>
          <p:nvPr>
            <p:ph idx="1"/>
          </p:nvPr>
        </p:nvSpPr>
        <p:spPr/>
        <p:txBody>
          <a:bodyPr/>
          <a:lstStyle/>
          <a:p>
            <a:endParaRPr lang="es-CO" sz="2000" dirty="0" smtClean="0"/>
          </a:p>
          <a:p>
            <a:endParaRPr lang="es-CO" sz="2000" dirty="0" smtClean="0"/>
          </a:p>
          <a:p>
            <a:endParaRPr lang="es-CO" sz="2000" dirty="0" smtClean="0"/>
          </a:p>
          <a:p>
            <a:r>
              <a:rPr lang="es-CO" sz="2000" dirty="0" smtClean="0"/>
              <a:t>CONCIENCIA </a:t>
            </a:r>
            <a:r>
              <a:rPr lang="es-CO" sz="2000" dirty="0"/>
              <a:t>PSICOLÓGICA </a:t>
            </a:r>
          </a:p>
          <a:p>
            <a:pPr>
              <a:buNone/>
            </a:pPr>
            <a:r>
              <a:rPr lang="es-CO" sz="2000" dirty="0" smtClean="0"/>
              <a:t>      se </a:t>
            </a:r>
            <a:r>
              <a:rPr lang="es-CO" sz="2000" dirty="0"/>
              <a:t>define como el conocimiento que tenemos del propio yo, de nuestros actos y el mundo en general</a:t>
            </a:r>
          </a:p>
          <a:p>
            <a:endParaRPr lang="es-CO" sz="2000" dirty="0" smtClean="0"/>
          </a:p>
          <a:p>
            <a:endParaRPr lang="es-CO" sz="2000" dirty="0" smtClean="0"/>
          </a:p>
          <a:p>
            <a:pPr>
              <a:buNone/>
            </a:pPr>
            <a:endParaRPr lang="es-CO" sz="2000" dirty="0" smtClean="0"/>
          </a:p>
          <a:p>
            <a:r>
              <a:rPr lang="es-CO" sz="2000" dirty="0" smtClean="0"/>
              <a:t>CONCIENCIA </a:t>
            </a:r>
            <a:r>
              <a:rPr lang="es-CO" sz="2000" dirty="0"/>
              <a:t>MORAL</a:t>
            </a:r>
          </a:p>
          <a:p>
            <a:pPr>
              <a:buNone/>
            </a:pPr>
            <a:r>
              <a:rPr lang="es-CO" sz="2000" dirty="0" smtClean="0"/>
              <a:t>      es </a:t>
            </a:r>
            <a:r>
              <a:rPr lang="es-CO" sz="2000" dirty="0"/>
              <a:t>la capacidad de valorar las cosas y valorar a sí mismo responsable de sus actuaciones.</a:t>
            </a:r>
          </a:p>
          <a:p>
            <a:endParaRPr lang="es-CO" dirty="0"/>
          </a:p>
        </p:txBody>
      </p:sp>
      <p:pic>
        <p:nvPicPr>
          <p:cNvPr id="4" name="3 Imagen" descr="Imagen"/>
          <p:cNvPicPr/>
          <p:nvPr/>
        </p:nvPicPr>
        <p:blipFill>
          <a:blip r:embed="rId2" cstate="print"/>
          <a:srcRect/>
          <a:stretch>
            <a:fillRect/>
          </a:stretch>
        </p:blipFill>
        <p:spPr bwMode="auto">
          <a:xfrm>
            <a:off x="4000496" y="1571612"/>
            <a:ext cx="2571768" cy="1571637"/>
          </a:xfrm>
          <a:prstGeom prst="rect">
            <a:avLst/>
          </a:prstGeom>
          <a:noFill/>
          <a:ln w="9525">
            <a:noFill/>
            <a:miter lim="800000"/>
            <a:headEnd/>
            <a:tailEnd/>
          </a:ln>
        </p:spPr>
      </p:pic>
      <p:pic>
        <p:nvPicPr>
          <p:cNvPr id="5" name="4 Imagen" descr="Imagen"/>
          <p:cNvPicPr/>
          <p:nvPr/>
        </p:nvPicPr>
        <p:blipFill>
          <a:blip r:embed="rId3"/>
          <a:srcRect/>
          <a:stretch>
            <a:fillRect/>
          </a:stretch>
        </p:blipFill>
        <p:spPr bwMode="auto">
          <a:xfrm>
            <a:off x="4214810" y="3500438"/>
            <a:ext cx="2571767" cy="1714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2800" dirty="0" smtClean="0"/>
              <a:t>TIPOS  DE LIBERTAD</a:t>
            </a:r>
            <a:endParaRPr lang="es-CO" sz="2800" dirty="0"/>
          </a:p>
        </p:txBody>
      </p:sp>
      <p:sp>
        <p:nvSpPr>
          <p:cNvPr id="3" name="2 Marcador de contenido"/>
          <p:cNvSpPr>
            <a:spLocks noGrp="1"/>
          </p:cNvSpPr>
          <p:nvPr>
            <p:ph idx="1"/>
          </p:nvPr>
        </p:nvSpPr>
        <p:spPr/>
        <p:txBody>
          <a:bodyPr>
            <a:normAutofit/>
          </a:bodyPr>
          <a:lstStyle/>
          <a:p>
            <a:pPr>
              <a:buNone/>
            </a:pPr>
            <a:r>
              <a:rPr lang="es-CO" sz="2000" dirty="0" smtClean="0"/>
              <a:t>                        LIBERTAD </a:t>
            </a:r>
            <a:r>
              <a:rPr lang="es-CO" sz="2000" dirty="0"/>
              <a:t>CIVIL </a:t>
            </a:r>
            <a:endParaRPr lang="es-CO" sz="2000" dirty="0" smtClean="0"/>
          </a:p>
          <a:p>
            <a:endParaRPr lang="es-CO" sz="2000" dirty="0"/>
          </a:p>
          <a:p>
            <a:pPr>
              <a:buNone/>
            </a:pPr>
            <a:endParaRPr lang="es-CO" sz="2000" dirty="0" smtClean="0"/>
          </a:p>
          <a:p>
            <a:endParaRPr lang="es-CO" sz="2000" dirty="0"/>
          </a:p>
          <a:p>
            <a:endParaRPr lang="es-CO" sz="2000" dirty="0" smtClean="0"/>
          </a:p>
          <a:p>
            <a:endParaRPr lang="es-CO" sz="2000" dirty="0" smtClean="0"/>
          </a:p>
          <a:p>
            <a:r>
              <a:rPr lang="es-CO" sz="2000" dirty="0" smtClean="0"/>
              <a:t>Es </a:t>
            </a:r>
            <a:r>
              <a:rPr lang="es-CO" sz="2000" dirty="0"/>
              <a:t>no ser esclavo, </a:t>
            </a:r>
            <a:r>
              <a:rPr lang="es-CO" sz="2000" dirty="0" smtClean="0"/>
              <a:t>ausentándose </a:t>
            </a:r>
            <a:r>
              <a:rPr lang="es-CO" sz="2000" dirty="0"/>
              <a:t>la coacción que puedan poner los otros o el estado, salvo las acciones fuera de la ley</a:t>
            </a:r>
          </a:p>
          <a:p>
            <a:pPr>
              <a:buNone/>
            </a:pPr>
            <a:endParaRPr lang="es-CO" sz="2000" dirty="0"/>
          </a:p>
        </p:txBody>
      </p:sp>
      <p:pic>
        <p:nvPicPr>
          <p:cNvPr id="4" name="3 Imagen" descr="Imagen"/>
          <p:cNvPicPr/>
          <p:nvPr/>
        </p:nvPicPr>
        <p:blipFill>
          <a:blip r:embed="rId2"/>
          <a:srcRect/>
          <a:stretch>
            <a:fillRect/>
          </a:stretch>
        </p:blipFill>
        <p:spPr bwMode="auto">
          <a:xfrm>
            <a:off x="3643306" y="1857364"/>
            <a:ext cx="2071702" cy="157163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506</Words>
  <Application>Microsoft Office PowerPoint</Application>
  <PresentationFormat>Presentación en pantalla (4:3)</PresentationFormat>
  <Paragraphs>56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TIPOS  DE LIBERTAD</vt:lpstr>
      <vt:lpstr>Diapositiva 10</vt:lpstr>
      <vt:lpstr>Diapositiva 11</vt:lpstr>
      <vt:lpstr>Diapositiva 12</vt:lpstr>
      <vt:lpstr>Diapositiva 13</vt:lpstr>
      <vt:lpstr>ACTIVIDAD 1 teniendo  en cuenta  el contenido y las imágenes   </vt:lpstr>
      <vt:lpstr>Diapositiva 15</vt:lpstr>
      <vt:lpstr>Diapositiva 16</vt:lpstr>
      <vt:lpstr>Actividad 2 observe la imágenes y responda</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cpe</dc:creator>
  <cp:lastModifiedBy>cpe</cp:lastModifiedBy>
  <cp:revision>57</cp:revision>
  <dcterms:created xsi:type="dcterms:W3CDTF">2020-05-26T15:05:19Z</dcterms:created>
  <dcterms:modified xsi:type="dcterms:W3CDTF">2021-04-21T13:56:13Z</dcterms:modified>
</cp:coreProperties>
</file>