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3"/>
  </p:notesMasterIdLst>
  <p:sldIdLst>
    <p:sldId id="256" r:id="rId2"/>
    <p:sldId id="277" r:id="rId3"/>
    <p:sldId id="278" r:id="rId4"/>
    <p:sldId id="315" r:id="rId5"/>
    <p:sldId id="257" r:id="rId6"/>
    <p:sldId id="258" r:id="rId7"/>
    <p:sldId id="283" r:id="rId8"/>
    <p:sldId id="282" r:id="rId9"/>
    <p:sldId id="285" r:id="rId10"/>
    <p:sldId id="286" r:id="rId11"/>
    <p:sldId id="284" r:id="rId12"/>
    <p:sldId id="287" r:id="rId13"/>
    <p:sldId id="288" r:id="rId14"/>
    <p:sldId id="260" r:id="rId15"/>
    <p:sldId id="289" r:id="rId16"/>
    <p:sldId id="291" r:id="rId17"/>
    <p:sldId id="261" r:id="rId18"/>
    <p:sldId id="292" r:id="rId19"/>
    <p:sldId id="293" r:id="rId20"/>
    <p:sldId id="262" r:id="rId21"/>
    <p:sldId id="264" r:id="rId22"/>
    <p:sldId id="294" r:id="rId23"/>
    <p:sldId id="295" r:id="rId24"/>
    <p:sldId id="274" r:id="rId25"/>
    <p:sldId id="275" r:id="rId26"/>
    <p:sldId id="312" r:id="rId27"/>
    <p:sldId id="313" r:id="rId28"/>
    <p:sldId id="314" r:id="rId29"/>
    <p:sldId id="297" r:id="rId30"/>
    <p:sldId id="301" r:id="rId31"/>
    <p:sldId id="302" r:id="rId32"/>
    <p:sldId id="303" r:id="rId33"/>
    <p:sldId id="304" r:id="rId34"/>
    <p:sldId id="305" r:id="rId35"/>
    <p:sldId id="306" r:id="rId36"/>
    <p:sldId id="298" r:id="rId37"/>
    <p:sldId id="296" r:id="rId38"/>
    <p:sldId id="308" r:id="rId39"/>
    <p:sldId id="309" r:id="rId40"/>
    <p:sldId id="310" r:id="rId41"/>
    <p:sldId id="31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72C0B5D-7B46-40BC-8230-F25B9A5FEF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3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Freeform 3" descr="CITTEXT"/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/>
              <a:ahLst/>
              <a:cxnLst>
                <a:cxn ang="0">
                  <a:pos x="0" y="3840"/>
                </a:cxn>
                <a:cxn ang="0">
                  <a:pos x="0" y="0"/>
                </a:cxn>
                <a:cxn ang="0">
                  <a:pos x="1824" y="0"/>
                </a:cxn>
                <a:cxn ang="0">
                  <a:pos x="583" y="3840"/>
                </a:cxn>
                <a:cxn ang="0">
                  <a:pos x="0" y="3840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7" name="Picture 5" descr="CITBANND"/>
            <p:cNvPicPr>
              <a:picLocks noChangeAspect="1" noChangeArrowheads="1"/>
            </p:cNvPicPr>
            <p:nvPr/>
          </p:nvPicPr>
          <p:blipFill>
            <a:blip r:embed="rId3"/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7"/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2" y="0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12" name="Oval 10"/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6862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1E893-7647-4EAC-B71A-5414771A7D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FD0E-88BF-42AD-8112-86970D7435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62E8-FE61-47CD-A7D7-50FBC5FC55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495800" y="21336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33400" y="4267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495800" y="4267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8CF2-7E8C-46A5-838E-F77109A706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DD49-F953-4A4C-86B4-340E2C4475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1C89-9741-4D6C-904A-37A8A3C9B5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DC3C8-8E6E-4358-B5D6-9F8A44AD0D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59F12-33A7-45D7-A618-5D60ED3A05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2D9AD-BD0F-4008-8930-F32C0151EE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5C08-0E3A-4A85-87DA-7594506CFA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807E-8F8C-4D03-A462-4819EDEBC3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B3939-0C46-4971-B311-E99250883B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96" y="0"/>
            <a:chExt cx="5664" cy="4320"/>
          </a:xfrm>
        </p:grpSpPr>
        <p:sp>
          <p:nvSpPr>
            <p:cNvPr id="67587" name="Rectangle 3"/>
            <p:cNvSpPr>
              <a:spLocks noChangeArrowheads="1"/>
            </p:cNvSpPr>
            <p:nvPr userDrawn="1"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249" name="Picture 4" descr="CITBANND"/>
            <p:cNvPicPr>
              <a:picLocks noChangeAspect="1" noChangeArrowheads="1"/>
            </p:cNvPicPr>
            <p:nvPr userDrawn="1"/>
          </p:nvPicPr>
          <p:blipFill>
            <a:blip r:embed="rId14"/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89" name="Rectangle 5"/>
            <p:cNvSpPr>
              <a:spLocks noChangeArrowheads="1"/>
            </p:cNvSpPr>
            <p:nvPr userDrawn="1"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590" name="Freeform 6"/>
            <p:cNvSpPr>
              <a:spLocks/>
            </p:cNvSpPr>
            <p:nvPr userDrawn="1"/>
          </p:nvSpPr>
          <p:spPr bwMode="auto">
            <a:xfrm>
              <a:off x="96" y="1248"/>
              <a:ext cx="4320" cy="3072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0" y="0"/>
                </a:cxn>
                <a:cxn ang="0">
                  <a:pos x="4320" y="0"/>
                </a:cxn>
              </a:cxnLst>
              <a:rect l="0" t="0" r="r" b="b"/>
              <a:pathLst>
                <a:path w="4320" h="3264">
                  <a:moveTo>
                    <a:pt x="0" y="3264"/>
                  </a:moveTo>
                  <a:lnTo>
                    <a:pt x="0" y="0"/>
                  </a:lnTo>
                  <a:lnTo>
                    <a:pt x="432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591" name="Oval 7"/>
            <p:cNvSpPr>
              <a:spLocks noChangeArrowheads="1"/>
            </p:cNvSpPr>
            <p:nvPr userDrawn="1"/>
          </p:nvSpPr>
          <p:spPr bwMode="auto">
            <a:xfrm>
              <a:off x="419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592" name="Oval 8"/>
            <p:cNvSpPr>
              <a:spLocks noChangeArrowheads="1"/>
            </p:cNvSpPr>
            <p:nvPr userDrawn="1"/>
          </p:nvSpPr>
          <p:spPr bwMode="auto">
            <a:xfrm>
              <a:off x="947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593" name="Oval 9"/>
            <p:cNvSpPr>
              <a:spLocks noChangeArrowheads="1"/>
            </p:cNvSpPr>
            <p:nvPr userDrawn="1"/>
          </p:nvSpPr>
          <p:spPr bwMode="auto">
            <a:xfrm>
              <a:off x="1475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594" name="Oval 10"/>
            <p:cNvSpPr>
              <a:spLocks noChangeArrowheads="1"/>
            </p:cNvSpPr>
            <p:nvPr userDrawn="1"/>
          </p:nvSpPr>
          <p:spPr bwMode="auto">
            <a:xfrm>
              <a:off x="2003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4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Tahoma" pitchFamily="34" charset="0"/>
              </a:defRPr>
            </a:lvl1pPr>
          </a:lstStyle>
          <a:p>
            <a:pPr>
              <a:defRPr/>
            </a:pPr>
            <a:fld id="{9FC13786-3C59-4F2D-9B2B-5B04D6ED9A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8.bin"/><Relationship Id="rId21" Type="http://schemas.openxmlformats.org/officeDocument/2006/relationships/image" Target="../media/image23.wmf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2.wmf"/><Relationship Id="rId4" Type="http://schemas.openxmlformats.org/officeDocument/2006/relationships/image" Target="../media/image14.w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2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Relaciones y Funciones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676400" y="533400"/>
            <a:ext cx="641874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INSTITUCION EDUCATIVA </a:t>
            </a:r>
            <a:r>
              <a:rPr lang="en-US" dirty="0" smtClean="0"/>
              <a:t>LA SAGRADA FAMILIA J.M.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6248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ADAPTADO POR: ANIBAL PINEDA G. </a:t>
            </a:r>
            <a:endParaRPr lang="es-CO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Contestación Práctica #1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5791200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Representa la siguiente relación mostrada en la gráfica como: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un conjunto de pares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ordenados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una tabla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una aplicación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57200" y="4114800"/>
            <a:ext cx="1676400" cy="2705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Pares ordenados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(2,2)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(2,4)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(-3,2)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(3,-4)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2"/>
          <a:srcRect l="18738" t="22653" r="44151" b="29164"/>
          <a:stretch>
            <a:fillRect/>
          </a:stretch>
        </p:blipFill>
        <p:spPr bwMode="auto">
          <a:xfrm>
            <a:off x="6172200" y="1981200"/>
            <a:ext cx="2590800" cy="2522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895600" y="4114800"/>
            <a:ext cx="1600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Tabla</a:t>
            </a:r>
          </a:p>
        </p:txBody>
      </p:sp>
      <p:grpSp>
        <p:nvGrpSpPr>
          <p:cNvPr id="21511" name="Group 12"/>
          <p:cNvGrpSpPr>
            <a:grpSpLocks/>
          </p:cNvGrpSpPr>
          <p:nvPr/>
        </p:nvGrpSpPr>
        <p:grpSpPr bwMode="auto">
          <a:xfrm>
            <a:off x="2514600" y="4572000"/>
            <a:ext cx="1600200" cy="2133600"/>
            <a:chOff x="1776" y="2976"/>
            <a:chExt cx="1008" cy="1344"/>
          </a:xfrm>
        </p:grpSpPr>
        <p:sp>
          <p:nvSpPr>
            <p:cNvPr id="21528" name="Rectangle 9"/>
            <p:cNvSpPr>
              <a:spLocks noChangeArrowheads="1"/>
            </p:cNvSpPr>
            <p:nvPr/>
          </p:nvSpPr>
          <p:spPr bwMode="auto">
            <a:xfrm>
              <a:off x="1776" y="2976"/>
              <a:ext cx="1008" cy="134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1529" name="Rectangle 10"/>
            <p:cNvSpPr>
              <a:spLocks noChangeArrowheads="1"/>
            </p:cNvSpPr>
            <p:nvPr/>
          </p:nvSpPr>
          <p:spPr bwMode="auto">
            <a:xfrm>
              <a:off x="1776" y="2976"/>
              <a:ext cx="1008" cy="336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1530" name="Line 11"/>
            <p:cNvSpPr>
              <a:spLocks noChangeShapeType="1"/>
            </p:cNvSpPr>
            <p:nvPr/>
          </p:nvSpPr>
          <p:spPr bwMode="auto">
            <a:xfrm>
              <a:off x="2304" y="2976"/>
              <a:ext cx="0" cy="13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CO"/>
            </a:p>
          </p:txBody>
        </p:sp>
      </p:grp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2755900" y="4648200"/>
            <a:ext cx="3683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3505200" y="4648200"/>
            <a:ext cx="3603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2743200" y="5257800"/>
            <a:ext cx="428625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</a:p>
          <a:p>
            <a:pPr algn="ctr"/>
            <a:r>
              <a:rPr lang="en-US"/>
              <a:t>2</a:t>
            </a:r>
          </a:p>
          <a:p>
            <a:pPr algn="ctr"/>
            <a:r>
              <a:rPr lang="en-US"/>
              <a:t>-3</a:t>
            </a:r>
          </a:p>
          <a:p>
            <a:pPr algn="ctr"/>
            <a:r>
              <a:rPr lang="en-US"/>
              <a:t>3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3505200" y="5257800"/>
            <a:ext cx="428625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</a:p>
          <a:p>
            <a:pPr algn="ctr"/>
            <a:r>
              <a:rPr lang="en-US"/>
              <a:t>4</a:t>
            </a:r>
          </a:p>
          <a:p>
            <a:pPr algn="ctr"/>
            <a:r>
              <a:rPr lang="en-US"/>
              <a:t>2</a:t>
            </a:r>
          </a:p>
          <a:p>
            <a:pPr algn="ctr"/>
            <a:r>
              <a:rPr lang="en-US"/>
              <a:t>-4</a:t>
            </a:r>
          </a:p>
        </p:txBody>
      </p:sp>
      <p:sp>
        <p:nvSpPr>
          <p:cNvPr id="21516" name="Oval 18"/>
          <p:cNvSpPr>
            <a:spLocks noChangeArrowheads="1"/>
          </p:cNvSpPr>
          <p:nvPr/>
        </p:nvSpPr>
        <p:spPr bwMode="auto">
          <a:xfrm>
            <a:off x="4495800" y="4724400"/>
            <a:ext cx="838200" cy="1752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1517" name="Oval 19"/>
          <p:cNvSpPr>
            <a:spLocks noChangeArrowheads="1"/>
          </p:cNvSpPr>
          <p:nvPr/>
        </p:nvSpPr>
        <p:spPr bwMode="auto">
          <a:xfrm>
            <a:off x="5715000" y="4724400"/>
            <a:ext cx="838200" cy="1752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4724400" y="4343400"/>
            <a:ext cx="3683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21519" name="Text Box 21"/>
          <p:cNvSpPr txBox="1">
            <a:spLocks noChangeArrowheads="1"/>
          </p:cNvSpPr>
          <p:nvPr/>
        </p:nvSpPr>
        <p:spPr bwMode="auto">
          <a:xfrm>
            <a:off x="5943600" y="4343400"/>
            <a:ext cx="3603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21520" name="Text Box 22"/>
          <p:cNvSpPr txBox="1">
            <a:spLocks noChangeArrowheads="1"/>
          </p:cNvSpPr>
          <p:nvPr/>
        </p:nvSpPr>
        <p:spPr bwMode="auto">
          <a:xfrm>
            <a:off x="4648200" y="4953000"/>
            <a:ext cx="509588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-3</a:t>
            </a:r>
          </a:p>
          <a:p>
            <a:pPr algn="ctr"/>
            <a:r>
              <a:rPr lang="en-US" sz="2400"/>
              <a:t>2</a:t>
            </a:r>
          </a:p>
          <a:p>
            <a:pPr algn="ctr"/>
            <a:r>
              <a:rPr lang="en-US" sz="2400"/>
              <a:t>3</a:t>
            </a:r>
          </a:p>
          <a:p>
            <a:pPr algn="ctr"/>
            <a:endParaRPr lang="en-US" sz="2400"/>
          </a:p>
        </p:txBody>
      </p:sp>
      <p:sp>
        <p:nvSpPr>
          <p:cNvPr id="21521" name="Text Box 23"/>
          <p:cNvSpPr txBox="1">
            <a:spLocks noChangeArrowheads="1"/>
          </p:cNvSpPr>
          <p:nvPr/>
        </p:nvSpPr>
        <p:spPr bwMode="auto">
          <a:xfrm>
            <a:off x="5840413" y="5060950"/>
            <a:ext cx="509587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4</a:t>
            </a:r>
          </a:p>
          <a:p>
            <a:pPr algn="ctr"/>
            <a:r>
              <a:rPr lang="en-US" sz="2400"/>
              <a:t>2</a:t>
            </a:r>
          </a:p>
          <a:p>
            <a:pPr algn="ctr"/>
            <a:r>
              <a:rPr lang="en-US" sz="2400"/>
              <a:t>-4</a:t>
            </a:r>
          </a:p>
        </p:txBody>
      </p:sp>
      <p:sp>
        <p:nvSpPr>
          <p:cNvPr id="21522" name="Line 24"/>
          <p:cNvSpPr>
            <a:spLocks noChangeShapeType="1"/>
          </p:cNvSpPr>
          <p:nvPr/>
        </p:nvSpPr>
        <p:spPr bwMode="auto">
          <a:xfrm>
            <a:off x="5105400" y="5181600"/>
            <a:ext cx="838200" cy="533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1523" name="Line 25"/>
          <p:cNvSpPr>
            <a:spLocks noChangeShapeType="1"/>
          </p:cNvSpPr>
          <p:nvPr/>
        </p:nvSpPr>
        <p:spPr bwMode="auto">
          <a:xfrm>
            <a:off x="5029200" y="5562600"/>
            <a:ext cx="838200" cy="152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 flipV="1">
            <a:off x="5029200" y="5334000"/>
            <a:ext cx="914400" cy="2286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1525" name="Line 27"/>
          <p:cNvSpPr>
            <a:spLocks noChangeShapeType="1"/>
          </p:cNvSpPr>
          <p:nvPr/>
        </p:nvSpPr>
        <p:spPr bwMode="auto">
          <a:xfrm>
            <a:off x="5029200" y="5943600"/>
            <a:ext cx="914400" cy="762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1526" name="Text Box 28"/>
          <p:cNvSpPr txBox="1">
            <a:spLocks noChangeArrowheads="1"/>
          </p:cNvSpPr>
          <p:nvPr/>
        </p:nvSpPr>
        <p:spPr bwMode="auto">
          <a:xfrm>
            <a:off x="4800600" y="4038600"/>
            <a:ext cx="1828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Aplicación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Relación inversa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 inverso de una relación se obtiene intercambiando las coordenadas de cada par.</a:t>
            </a:r>
          </a:p>
          <a:p>
            <a:pPr eaLnBrk="1" hangingPunct="1"/>
            <a:r>
              <a:rPr lang="en-US" dirty="0" smtClean="0"/>
              <a:t>Por ejemplo: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Relación		Inverso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(2,3)		  (3,2)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(-4,-1)            (-1,-4)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 l="18738" t="22653" r="43175" b="29164"/>
          <a:stretch>
            <a:fillRect/>
          </a:stretch>
        </p:blipFill>
        <p:spPr bwMode="auto">
          <a:xfrm>
            <a:off x="5105400" y="3505200"/>
            <a:ext cx="2971800" cy="2819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5334000" y="4876800"/>
            <a:ext cx="990600" cy="3810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Práctica #2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continuación se muestra una relación como un conjunto de pares ordenados. Determina el inverso de la relación y presenta el inverso en una tabla:</a:t>
            </a:r>
          </a:p>
          <a:p>
            <a:pPr lvl="1" eaLnBrk="1" hangingPunct="1"/>
            <a:r>
              <a:rPr lang="en-US" dirty="0" smtClean="0"/>
              <a:t>Relación: { (5,2), (4,-2), (6,4), (0,8) }</a:t>
            </a:r>
          </a:p>
          <a:p>
            <a:pPr lvl="1" eaLnBrk="1" hangingPunct="1"/>
            <a:r>
              <a:rPr lang="en-US" dirty="0" smtClean="0"/>
              <a:t>Inverso de la relación: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334000" y="4876800"/>
            <a:ext cx="990600" cy="1295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5791200" y="4876800"/>
            <a:ext cx="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5334000" y="5257800"/>
            <a:ext cx="99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5410200" y="4876800"/>
            <a:ext cx="322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5867400" y="4876800"/>
            <a:ext cx="31591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Contestación Práctica #2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04800" y="19812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400" b="0" dirty="0"/>
              <a:t>A continuación se muestra una relación como un conjunto de pares ordenados. Determina el inverso de la relación y presenta el inverso en una tabla: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400" b="0" dirty="0"/>
              <a:t>Relación: { (5,2), (4,-2), (6,4), (0,8) }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400" b="0" dirty="0"/>
              <a:t>Inverso de la relación: 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200400" y="4191000"/>
            <a:ext cx="1905000" cy="2438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200400" y="4191000"/>
            <a:ext cx="1905000" cy="6096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4191000" y="4191000"/>
            <a:ext cx="0" cy="2438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3429000" y="4267200"/>
            <a:ext cx="3984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x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4419600" y="4267200"/>
            <a:ext cx="3889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y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4419600" y="4953000"/>
            <a:ext cx="377825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5</a:t>
            </a:r>
          </a:p>
          <a:p>
            <a:r>
              <a:rPr lang="en-US" sz="2400"/>
              <a:t>4</a:t>
            </a:r>
          </a:p>
          <a:p>
            <a:r>
              <a:rPr lang="en-US" sz="2400"/>
              <a:t>6</a:t>
            </a:r>
          </a:p>
          <a:p>
            <a:r>
              <a:rPr lang="en-US" sz="2400"/>
              <a:t>0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3429000" y="4953000"/>
            <a:ext cx="509588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2</a:t>
            </a:r>
          </a:p>
          <a:p>
            <a:pPr algn="ctr"/>
            <a:r>
              <a:rPr lang="en-US" sz="2400"/>
              <a:t>-2</a:t>
            </a:r>
          </a:p>
          <a:p>
            <a:pPr algn="ctr"/>
            <a:r>
              <a:rPr lang="en-US" sz="2400"/>
              <a:t>4</a:t>
            </a:r>
          </a:p>
          <a:p>
            <a:pPr algn="ctr"/>
            <a:r>
              <a:rPr lang="en-US" sz="24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Dominio y Co-dominio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620000" cy="472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1"/>
                </a:solidFill>
              </a:rPr>
              <a:t>Dominio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400" dirty="0" smtClean="0"/>
              <a:t>es el conjunto de todas las primeras coordenadas de los pares ordenados en una relación. Contiene las coordenadas </a:t>
            </a:r>
            <a:r>
              <a:rPr lang="en-US" sz="2400" b="1" i="1" dirty="0" smtClean="0">
                <a:solidFill>
                  <a:schemeClr val="accent2"/>
                </a:solidFill>
              </a:rPr>
              <a:t>x</a:t>
            </a:r>
            <a:r>
              <a:rPr lang="en-US" sz="2400" i="1" dirty="0" smtClean="0"/>
              <a:t>.</a:t>
            </a:r>
          </a:p>
          <a:p>
            <a:pPr eaLnBrk="1" hangingPunct="1"/>
            <a:r>
              <a:rPr lang="en-US" sz="2800" dirty="0" smtClean="0">
                <a:solidFill>
                  <a:schemeClr val="accent1"/>
                </a:solidFill>
              </a:rPr>
              <a:t>Co-</a:t>
            </a:r>
            <a:r>
              <a:rPr lang="en-US" sz="2800" dirty="0" err="1" smtClean="0">
                <a:solidFill>
                  <a:schemeClr val="accent1"/>
                </a:solidFill>
              </a:rPr>
              <a:t>dominio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es el conjunto de todas las segundas coordenadas de los pares ordenados en una relación. Contiene las coordenadas </a:t>
            </a:r>
            <a:r>
              <a:rPr lang="en-US" sz="2400" b="1" i="1" dirty="0" smtClean="0">
                <a:solidFill>
                  <a:schemeClr val="accent2"/>
                </a:solidFill>
              </a:rPr>
              <a:t>y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800" dirty="0" smtClean="0"/>
              <a:t>Por ejemplo: { (3,3), (-1,2), (-4,2) }</a:t>
            </a:r>
          </a:p>
          <a:p>
            <a:pPr lvl="1" eaLnBrk="1" hangingPunct="1"/>
            <a:r>
              <a:rPr lang="en-US" sz="2400" dirty="0" smtClean="0"/>
              <a:t>Dominio: {3,-1,-4}</a:t>
            </a:r>
          </a:p>
          <a:p>
            <a:pPr lvl="1" eaLnBrk="1" hangingPunct="1"/>
            <a:r>
              <a:rPr lang="en-US" sz="2400" dirty="0" smtClean="0"/>
              <a:t>Co-</a:t>
            </a:r>
            <a:r>
              <a:rPr lang="en-US" sz="2400" dirty="0" err="1" smtClean="0"/>
              <a:t>dominio</a:t>
            </a:r>
            <a:r>
              <a:rPr lang="en-US" sz="2400" dirty="0" smtClean="0"/>
              <a:t>: {3,2,}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Práctica #3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121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 smtClean="0"/>
              <a:t>Determina el dominio y co-dominio de la siguiente relación: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743200" y="3505200"/>
            <a:ext cx="914400" cy="19050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191000" y="3505200"/>
            <a:ext cx="914400" cy="19050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0" y="3048000"/>
            <a:ext cx="38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95800" y="3048000"/>
            <a:ext cx="38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y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971800" y="3886200"/>
            <a:ext cx="455613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-2</a:t>
            </a:r>
          </a:p>
          <a:p>
            <a:pPr algn="ctr"/>
            <a:r>
              <a:rPr lang="en-US" sz="2000"/>
              <a:t>-1</a:t>
            </a:r>
          </a:p>
          <a:p>
            <a:pPr algn="ctr"/>
            <a:r>
              <a:rPr lang="en-US" sz="2000"/>
              <a:t>0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495800" y="3810000"/>
            <a:ext cx="346075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1</a:t>
            </a:r>
          </a:p>
          <a:p>
            <a:pPr algn="ctr"/>
            <a:r>
              <a:rPr lang="en-US" sz="2000"/>
              <a:t>2</a:t>
            </a:r>
          </a:p>
          <a:p>
            <a:pPr algn="ctr"/>
            <a:r>
              <a:rPr lang="en-US" sz="2000"/>
              <a:t>3</a:t>
            </a:r>
          </a:p>
          <a:p>
            <a:pPr algn="ctr"/>
            <a:r>
              <a:rPr lang="en-US" sz="2000"/>
              <a:t>4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352800" y="4038600"/>
            <a:ext cx="1143000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352800" y="4343400"/>
            <a:ext cx="1143000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3276600" y="4648200"/>
            <a:ext cx="1219200" cy="762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276600" y="4724400"/>
            <a:ext cx="1219200" cy="2286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965325" y="5418138"/>
            <a:ext cx="2363788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 dirty="0"/>
              <a:t>Dominio:</a:t>
            </a:r>
          </a:p>
          <a:p>
            <a:r>
              <a:rPr lang="en-US" sz="3200" b="0" dirty="0"/>
              <a:t>Co-</a:t>
            </a:r>
            <a:r>
              <a:rPr lang="en-US" sz="3200" b="0" dirty="0" err="1"/>
              <a:t>dominio</a:t>
            </a:r>
            <a:r>
              <a:rPr lang="en-US" sz="3200" b="0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Contestación Práctica #3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Determina el dominio y co-dominio de la siguiente relación: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743200" y="3505200"/>
            <a:ext cx="914400" cy="19050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4191000" y="3505200"/>
            <a:ext cx="914400" cy="19050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48000" y="3048000"/>
            <a:ext cx="38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495800" y="3048000"/>
            <a:ext cx="38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y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971800" y="3886200"/>
            <a:ext cx="455613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-2</a:t>
            </a:r>
          </a:p>
          <a:p>
            <a:pPr algn="ctr"/>
            <a:r>
              <a:rPr lang="en-US" sz="2000"/>
              <a:t>-1</a:t>
            </a:r>
          </a:p>
          <a:p>
            <a:pPr algn="ctr"/>
            <a:r>
              <a:rPr lang="en-US" sz="2000"/>
              <a:t>0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495800" y="3810000"/>
            <a:ext cx="346075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1</a:t>
            </a:r>
          </a:p>
          <a:p>
            <a:pPr algn="ctr"/>
            <a:r>
              <a:rPr lang="en-US" sz="2000"/>
              <a:t>2</a:t>
            </a:r>
          </a:p>
          <a:p>
            <a:pPr algn="ctr"/>
            <a:r>
              <a:rPr lang="en-US" sz="2000"/>
              <a:t>3</a:t>
            </a:r>
          </a:p>
          <a:p>
            <a:pPr algn="ctr"/>
            <a:r>
              <a:rPr lang="en-US" sz="2000"/>
              <a:t>4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352800" y="4038600"/>
            <a:ext cx="1143000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352800" y="4343400"/>
            <a:ext cx="1143000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3276600" y="4648200"/>
            <a:ext cx="1219200" cy="762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276600" y="4724400"/>
            <a:ext cx="1219200" cy="2286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624013" y="5410200"/>
            <a:ext cx="4395787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 dirty="0"/>
              <a:t>Dominio</a:t>
            </a:r>
            <a:r>
              <a:rPr lang="en-US" sz="3200" b="0" dirty="0">
                <a:solidFill>
                  <a:schemeClr val="accent1"/>
                </a:solidFill>
              </a:rPr>
              <a:t>:{-2, -1, 0}</a:t>
            </a:r>
          </a:p>
          <a:p>
            <a:r>
              <a:rPr lang="en-US" sz="3200" b="0" dirty="0"/>
              <a:t>Co-</a:t>
            </a:r>
            <a:r>
              <a:rPr lang="en-US" sz="3200" b="0" dirty="0" err="1"/>
              <a:t>dominio</a:t>
            </a:r>
            <a:r>
              <a:rPr lang="en-US" sz="3200" b="0" dirty="0">
                <a:solidFill>
                  <a:schemeClr val="accent1"/>
                </a:solidFill>
              </a:rPr>
              <a:t>:{1, 2, 3, 4}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Funciones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915400" cy="3048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Una </a:t>
            </a:r>
            <a:r>
              <a:rPr lang="en-US" b="1" dirty="0" smtClean="0"/>
              <a:t>función</a:t>
            </a:r>
            <a:r>
              <a:rPr lang="en-US" dirty="0" smtClean="0"/>
              <a:t> es la relación entre dos conjuntos llamados Dominio y Co-dominio, donde a cada elemento del dominio se le asigna </a:t>
            </a:r>
            <a:r>
              <a:rPr lang="en-US" dirty="0" smtClean="0">
                <a:solidFill>
                  <a:schemeClr val="accent2"/>
                </a:solidFill>
              </a:rPr>
              <a:t>exactamente un</a:t>
            </a:r>
            <a:r>
              <a:rPr lang="en-US" dirty="0" smtClean="0"/>
              <a:t> elemento en el co-dominio.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La función asocia a cada valor de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b="1" dirty="0" smtClean="0"/>
              <a:t>un único</a:t>
            </a:r>
            <a:r>
              <a:rPr lang="en-US" sz="2400" dirty="0" smtClean="0"/>
              <a:t> valor de </a:t>
            </a:r>
            <a:r>
              <a:rPr lang="en-US" sz="2400" i="1" dirty="0" smtClean="0"/>
              <a:t>y</a:t>
            </a:r>
            <a:r>
              <a:rPr lang="en-US" sz="2400" dirty="0" smtClean="0"/>
              <a:t>.</a:t>
            </a:r>
          </a:p>
        </p:txBody>
      </p:sp>
      <p:sp>
        <p:nvSpPr>
          <p:cNvPr id="28676" name="Oval 7"/>
          <p:cNvSpPr>
            <a:spLocks noChangeArrowheads="1"/>
          </p:cNvSpPr>
          <p:nvPr/>
        </p:nvSpPr>
        <p:spPr bwMode="auto">
          <a:xfrm>
            <a:off x="1676400" y="4953000"/>
            <a:ext cx="609600" cy="1676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8677" name="Oval 8"/>
          <p:cNvSpPr>
            <a:spLocks noChangeArrowheads="1"/>
          </p:cNvSpPr>
          <p:nvPr/>
        </p:nvSpPr>
        <p:spPr bwMode="auto">
          <a:xfrm>
            <a:off x="3200400" y="5029200"/>
            <a:ext cx="685800" cy="15240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1752600" y="5181600"/>
            <a:ext cx="473075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/>
              <a:t>-1</a:t>
            </a:r>
          </a:p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3276600" y="5181600"/>
            <a:ext cx="473075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  <a:p>
            <a:pPr algn="ctr">
              <a:spcBef>
                <a:spcPct val="50000"/>
              </a:spcBef>
            </a:pPr>
            <a:r>
              <a:rPr lang="en-US"/>
              <a:t>-5</a:t>
            </a:r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2286000" y="5334000"/>
            <a:ext cx="10668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>
            <a:off x="2286000" y="5791200"/>
            <a:ext cx="10668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2286000" y="6248400"/>
            <a:ext cx="11430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2286000" y="6477000"/>
            <a:ext cx="1143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Función</a:t>
            </a:r>
          </a:p>
        </p:txBody>
      </p:sp>
      <p:sp>
        <p:nvSpPr>
          <p:cNvPr id="28684" name="Oval 15"/>
          <p:cNvSpPr>
            <a:spLocks noChangeArrowheads="1"/>
          </p:cNvSpPr>
          <p:nvPr/>
        </p:nvSpPr>
        <p:spPr bwMode="auto">
          <a:xfrm>
            <a:off x="5410200" y="4953000"/>
            <a:ext cx="685800" cy="1676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8685" name="Oval 16"/>
          <p:cNvSpPr>
            <a:spLocks noChangeArrowheads="1"/>
          </p:cNvSpPr>
          <p:nvPr/>
        </p:nvSpPr>
        <p:spPr bwMode="auto">
          <a:xfrm>
            <a:off x="6934200" y="4953000"/>
            <a:ext cx="685800" cy="1676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8686" name="Text Box 17"/>
          <p:cNvSpPr txBox="1">
            <a:spLocks noChangeArrowheads="1"/>
          </p:cNvSpPr>
          <p:nvPr/>
        </p:nvSpPr>
        <p:spPr bwMode="auto">
          <a:xfrm>
            <a:off x="5562600" y="5105400"/>
            <a:ext cx="455613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-2</a:t>
            </a:r>
          </a:p>
          <a:p>
            <a:pPr algn="ctr"/>
            <a:r>
              <a:rPr lang="en-US" sz="2000"/>
              <a:t>-1</a:t>
            </a:r>
          </a:p>
          <a:p>
            <a:pPr algn="ctr"/>
            <a:r>
              <a:rPr lang="en-US" sz="2000"/>
              <a:t>0</a:t>
            </a:r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7086600" y="5029200"/>
            <a:ext cx="346075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1</a:t>
            </a:r>
          </a:p>
          <a:p>
            <a:pPr algn="ctr"/>
            <a:r>
              <a:rPr lang="en-US" sz="2000"/>
              <a:t>2</a:t>
            </a:r>
          </a:p>
          <a:p>
            <a:pPr algn="ctr"/>
            <a:r>
              <a:rPr lang="en-US" sz="2000"/>
              <a:t>3</a:t>
            </a:r>
          </a:p>
          <a:p>
            <a:pPr algn="ctr"/>
            <a:r>
              <a:rPr lang="en-US" sz="2000"/>
              <a:t>4</a:t>
            </a:r>
          </a:p>
        </p:txBody>
      </p:sp>
      <p:sp>
        <p:nvSpPr>
          <p:cNvPr id="28688" name="Line 19"/>
          <p:cNvSpPr>
            <a:spLocks noChangeShapeType="1"/>
          </p:cNvSpPr>
          <p:nvPr/>
        </p:nvSpPr>
        <p:spPr bwMode="auto">
          <a:xfrm>
            <a:off x="5943600" y="5257800"/>
            <a:ext cx="1143000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8689" name="Line 20"/>
          <p:cNvSpPr>
            <a:spLocks noChangeShapeType="1"/>
          </p:cNvSpPr>
          <p:nvPr/>
        </p:nvSpPr>
        <p:spPr bwMode="auto">
          <a:xfrm>
            <a:off x="5943600" y="5562600"/>
            <a:ext cx="1143000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8690" name="Line 21"/>
          <p:cNvSpPr>
            <a:spLocks noChangeShapeType="1"/>
          </p:cNvSpPr>
          <p:nvPr/>
        </p:nvSpPr>
        <p:spPr bwMode="auto">
          <a:xfrm flipV="1">
            <a:off x="5867400" y="5867400"/>
            <a:ext cx="1219200" cy="762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8691" name="Line 22"/>
          <p:cNvSpPr>
            <a:spLocks noChangeShapeType="1"/>
          </p:cNvSpPr>
          <p:nvPr/>
        </p:nvSpPr>
        <p:spPr bwMode="auto">
          <a:xfrm>
            <a:off x="5867400" y="5943600"/>
            <a:ext cx="1219200" cy="2286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8692" name="Text Box 23"/>
          <p:cNvSpPr txBox="1">
            <a:spLocks noChangeArrowheads="1"/>
          </p:cNvSpPr>
          <p:nvPr/>
        </p:nvSpPr>
        <p:spPr bwMode="auto">
          <a:xfrm>
            <a:off x="5605463" y="4632325"/>
            <a:ext cx="3381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</a:p>
        </p:txBody>
      </p:sp>
      <p:sp>
        <p:nvSpPr>
          <p:cNvPr id="28693" name="Text Box 24"/>
          <p:cNvSpPr txBox="1">
            <a:spLocks noChangeArrowheads="1"/>
          </p:cNvSpPr>
          <p:nvPr/>
        </p:nvSpPr>
        <p:spPr bwMode="auto">
          <a:xfrm>
            <a:off x="1828800" y="4632325"/>
            <a:ext cx="3381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</a:p>
        </p:txBody>
      </p:sp>
      <p:sp>
        <p:nvSpPr>
          <p:cNvPr id="28694" name="Text Box 25"/>
          <p:cNvSpPr txBox="1">
            <a:spLocks noChangeArrowheads="1"/>
          </p:cNvSpPr>
          <p:nvPr/>
        </p:nvSpPr>
        <p:spPr bwMode="auto">
          <a:xfrm>
            <a:off x="7162800" y="4572000"/>
            <a:ext cx="330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y</a:t>
            </a: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3403600" y="4648200"/>
            <a:ext cx="330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y</a:t>
            </a:r>
          </a:p>
        </p:txBody>
      </p:sp>
      <p:sp>
        <p:nvSpPr>
          <p:cNvPr id="28696" name="Text Box 27"/>
          <p:cNvSpPr txBox="1">
            <a:spLocks noChangeArrowheads="1"/>
          </p:cNvSpPr>
          <p:nvPr/>
        </p:nvSpPr>
        <p:spPr bwMode="auto">
          <a:xfrm>
            <a:off x="5791200" y="6491288"/>
            <a:ext cx="16764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NO Función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Ejemplos</a:t>
            </a:r>
            <a:r>
              <a:rPr lang="en-US" sz="4000" dirty="0" smtClean="0"/>
              <a:t> de Funciones y </a:t>
            </a:r>
            <a:br>
              <a:rPr lang="en-US" sz="4000" dirty="0" smtClean="0"/>
            </a:br>
            <a:r>
              <a:rPr lang="en-US" sz="4000" dirty="0" smtClean="0"/>
              <a:t>No Funciones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09600" y="2362200"/>
            <a:ext cx="411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a. {(2,4), (3,1), (5,2), (-1,-2)}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4648200" y="2133600"/>
            <a:ext cx="4343400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FF3300"/>
                </a:solidFill>
              </a:rPr>
              <a:t>Es función</a:t>
            </a:r>
            <a:r>
              <a:rPr lang="en-US" b="0" dirty="0"/>
              <a:t>. Dado que para cada valor de </a:t>
            </a:r>
            <a:r>
              <a:rPr lang="en-US" b="0" i="1" dirty="0" smtClean="0"/>
              <a:t>x </a:t>
            </a:r>
            <a:r>
              <a:rPr lang="en-US" b="0" dirty="0" smtClean="0"/>
              <a:t> </a:t>
            </a:r>
            <a:r>
              <a:rPr lang="en-US" b="0" dirty="0"/>
              <a:t>hay un único valor de </a:t>
            </a:r>
            <a:r>
              <a:rPr lang="en-US" b="0" i="1" dirty="0"/>
              <a:t>y</a:t>
            </a:r>
            <a:r>
              <a:rPr lang="en-US" b="0" dirty="0"/>
              <a:t>. O sea, los valores de </a:t>
            </a:r>
            <a:r>
              <a:rPr lang="en-US" b="0" i="1" dirty="0"/>
              <a:t>x</a:t>
            </a:r>
            <a:r>
              <a:rPr lang="en-US" b="0" dirty="0"/>
              <a:t> </a:t>
            </a:r>
            <a:r>
              <a:rPr lang="en-US" b="0" dirty="0" smtClean="0"/>
              <a:t> NO </a:t>
            </a:r>
            <a:r>
              <a:rPr lang="en-US" b="0" dirty="0"/>
              <a:t>se repiten.</a:t>
            </a:r>
          </a:p>
        </p:txBody>
      </p:sp>
      <p:sp>
        <p:nvSpPr>
          <p:cNvPr id="29701" name="Oval 8"/>
          <p:cNvSpPr>
            <a:spLocks noChangeArrowheads="1"/>
          </p:cNvSpPr>
          <p:nvPr/>
        </p:nvSpPr>
        <p:spPr bwMode="auto">
          <a:xfrm>
            <a:off x="1295400" y="3048000"/>
            <a:ext cx="838200" cy="1752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9702" name="Oval 9"/>
          <p:cNvSpPr>
            <a:spLocks noChangeArrowheads="1"/>
          </p:cNvSpPr>
          <p:nvPr/>
        </p:nvSpPr>
        <p:spPr bwMode="auto">
          <a:xfrm>
            <a:off x="2514600" y="3048000"/>
            <a:ext cx="838200" cy="1752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1447800" y="3124200"/>
            <a:ext cx="509588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0</a:t>
            </a:r>
          </a:p>
          <a:p>
            <a:pPr algn="ctr"/>
            <a:r>
              <a:rPr lang="en-US" sz="2400"/>
              <a:t>-3</a:t>
            </a:r>
          </a:p>
          <a:p>
            <a:pPr algn="ctr"/>
            <a:r>
              <a:rPr lang="en-US" sz="2400"/>
              <a:t>2</a:t>
            </a:r>
          </a:p>
          <a:p>
            <a:pPr algn="ctr"/>
            <a:r>
              <a:rPr lang="en-US" sz="2400"/>
              <a:t>3</a:t>
            </a:r>
          </a:p>
          <a:p>
            <a:pPr algn="ctr"/>
            <a:endParaRPr lang="en-US" sz="2400"/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2640013" y="3384550"/>
            <a:ext cx="509587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4</a:t>
            </a:r>
          </a:p>
          <a:p>
            <a:pPr algn="ctr"/>
            <a:r>
              <a:rPr lang="en-US" sz="2400"/>
              <a:t>2</a:t>
            </a:r>
          </a:p>
          <a:p>
            <a:pPr algn="ctr"/>
            <a:r>
              <a:rPr lang="en-US" sz="2400"/>
              <a:t>-4</a:t>
            </a:r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>
            <a:off x="1905000" y="3810000"/>
            <a:ext cx="838200" cy="152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>
            <a:off x="1828800" y="4114800"/>
            <a:ext cx="838200" cy="152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9707" name="Text Box 17"/>
          <p:cNvSpPr txBox="1">
            <a:spLocks noChangeArrowheads="1"/>
          </p:cNvSpPr>
          <p:nvPr/>
        </p:nvSpPr>
        <p:spPr bwMode="auto">
          <a:xfrm>
            <a:off x="642938" y="3200400"/>
            <a:ext cx="4238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b.</a:t>
            </a:r>
          </a:p>
        </p:txBody>
      </p:sp>
      <p:sp>
        <p:nvSpPr>
          <p:cNvPr id="29708" name="Line 19"/>
          <p:cNvSpPr>
            <a:spLocks noChangeShapeType="1"/>
          </p:cNvSpPr>
          <p:nvPr/>
        </p:nvSpPr>
        <p:spPr bwMode="auto">
          <a:xfrm>
            <a:off x="1828800" y="3276600"/>
            <a:ext cx="914400" cy="3048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9709" name="Line 20"/>
          <p:cNvSpPr>
            <a:spLocks noChangeShapeType="1"/>
          </p:cNvSpPr>
          <p:nvPr/>
        </p:nvSpPr>
        <p:spPr bwMode="auto">
          <a:xfrm flipV="1">
            <a:off x="1828800" y="4419600"/>
            <a:ext cx="838200" cy="762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9710" name="Text Box 21"/>
          <p:cNvSpPr txBox="1">
            <a:spLocks noChangeArrowheads="1"/>
          </p:cNvSpPr>
          <p:nvPr/>
        </p:nvSpPr>
        <p:spPr bwMode="auto">
          <a:xfrm>
            <a:off x="3505200" y="3411538"/>
            <a:ext cx="5562600" cy="1465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FF3300"/>
                </a:solidFill>
              </a:rPr>
              <a:t>Es función</a:t>
            </a:r>
            <a:r>
              <a:rPr lang="en-US" b="0" dirty="0"/>
              <a:t>. Dado que para cada valor de </a:t>
            </a:r>
            <a:r>
              <a:rPr lang="en-US" b="0" i="1" dirty="0"/>
              <a:t>x</a:t>
            </a:r>
            <a:r>
              <a:rPr lang="en-US" b="0" dirty="0"/>
              <a:t> hay un único valor de </a:t>
            </a:r>
            <a:r>
              <a:rPr lang="en-US" b="0" i="1" dirty="0"/>
              <a:t>y</a:t>
            </a:r>
            <a:r>
              <a:rPr lang="en-US" b="0" dirty="0"/>
              <a:t>. O sea, los valores de </a:t>
            </a:r>
            <a:r>
              <a:rPr lang="en-US" b="0" i="1" dirty="0"/>
              <a:t>x</a:t>
            </a:r>
            <a:r>
              <a:rPr lang="en-US" b="0" dirty="0"/>
              <a:t> NO se repiten. </a:t>
            </a:r>
            <a:r>
              <a:rPr lang="en-US" b="0" dirty="0">
                <a:solidFill>
                  <a:schemeClr val="accent1"/>
                </a:solidFill>
              </a:rPr>
              <a:t>No importa que dos elementos del dominio estén relacionados con un mismo elemento del co-dominio.</a:t>
            </a:r>
          </a:p>
        </p:txBody>
      </p:sp>
      <p:sp>
        <p:nvSpPr>
          <p:cNvPr id="29711" name="Text Box 22"/>
          <p:cNvSpPr txBox="1">
            <a:spLocks noChangeArrowheads="1"/>
          </p:cNvSpPr>
          <p:nvPr/>
        </p:nvSpPr>
        <p:spPr bwMode="auto">
          <a:xfrm>
            <a:off x="685800" y="5241925"/>
            <a:ext cx="4238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/>
              <a:t>c.</a:t>
            </a:r>
          </a:p>
        </p:txBody>
      </p:sp>
      <p:sp>
        <p:nvSpPr>
          <p:cNvPr id="29712" name="Text Box 25"/>
          <p:cNvSpPr txBox="1">
            <a:spLocks noChangeArrowheads="1"/>
          </p:cNvSpPr>
          <p:nvPr/>
        </p:nvSpPr>
        <p:spPr bwMode="auto">
          <a:xfrm>
            <a:off x="1676400" y="5486400"/>
            <a:ext cx="428625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</a:p>
          <a:p>
            <a:pPr algn="ctr"/>
            <a:r>
              <a:rPr lang="en-US"/>
              <a:t>2</a:t>
            </a:r>
          </a:p>
          <a:p>
            <a:pPr algn="ctr"/>
            <a:r>
              <a:rPr lang="en-US"/>
              <a:t>-3</a:t>
            </a:r>
          </a:p>
          <a:p>
            <a:pPr algn="ctr"/>
            <a:r>
              <a:rPr lang="en-US"/>
              <a:t>3</a:t>
            </a:r>
          </a:p>
        </p:txBody>
      </p:sp>
      <p:sp>
        <p:nvSpPr>
          <p:cNvPr id="29713" name="Text Box 26"/>
          <p:cNvSpPr txBox="1">
            <a:spLocks noChangeArrowheads="1"/>
          </p:cNvSpPr>
          <p:nvPr/>
        </p:nvSpPr>
        <p:spPr bwMode="auto">
          <a:xfrm>
            <a:off x="2286000" y="5486400"/>
            <a:ext cx="428625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</a:p>
          <a:p>
            <a:pPr algn="ctr"/>
            <a:r>
              <a:rPr lang="en-US"/>
              <a:t>4</a:t>
            </a:r>
          </a:p>
          <a:p>
            <a:pPr algn="ctr"/>
            <a:r>
              <a:rPr lang="en-US"/>
              <a:t>2</a:t>
            </a:r>
          </a:p>
          <a:p>
            <a:pPr algn="ctr"/>
            <a:r>
              <a:rPr lang="en-US"/>
              <a:t>-4</a:t>
            </a:r>
          </a:p>
        </p:txBody>
      </p:sp>
      <p:sp>
        <p:nvSpPr>
          <p:cNvPr id="29714" name="Rectangle 27"/>
          <p:cNvSpPr>
            <a:spLocks noChangeArrowheads="1"/>
          </p:cNvSpPr>
          <p:nvPr/>
        </p:nvSpPr>
        <p:spPr bwMode="auto">
          <a:xfrm>
            <a:off x="1600200" y="5181600"/>
            <a:ext cx="1219200" cy="1447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9715" name="Rectangle 28"/>
          <p:cNvSpPr>
            <a:spLocks noChangeArrowheads="1"/>
          </p:cNvSpPr>
          <p:nvPr/>
        </p:nvSpPr>
        <p:spPr bwMode="auto">
          <a:xfrm>
            <a:off x="1600200" y="5181600"/>
            <a:ext cx="1219200" cy="3810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9716" name="Line 29"/>
          <p:cNvSpPr>
            <a:spLocks noChangeShapeType="1"/>
          </p:cNvSpPr>
          <p:nvPr/>
        </p:nvSpPr>
        <p:spPr bwMode="auto">
          <a:xfrm>
            <a:off x="2209800" y="5181600"/>
            <a:ext cx="0" cy="1447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29717" name="Text Box 30"/>
          <p:cNvSpPr txBox="1">
            <a:spLocks noChangeArrowheads="1"/>
          </p:cNvSpPr>
          <p:nvPr/>
        </p:nvSpPr>
        <p:spPr bwMode="auto">
          <a:xfrm>
            <a:off x="1536700" y="2667000"/>
            <a:ext cx="3683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29718" name="Text Box 31"/>
          <p:cNvSpPr txBox="1">
            <a:spLocks noChangeArrowheads="1"/>
          </p:cNvSpPr>
          <p:nvPr/>
        </p:nvSpPr>
        <p:spPr bwMode="auto">
          <a:xfrm>
            <a:off x="2743200" y="2667000"/>
            <a:ext cx="3603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29719" name="Text Box 32"/>
          <p:cNvSpPr txBox="1">
            <a:spLocks noChangeArrowheads="1"/>
          </p:cNvSpPr>
          <p:nvPr/>
        </p:nvSpPr>
        <p:spPr bwMode="auto">
          <a:xfrm>
            <a:off x="2286000" y="5105400"/>
            <a:ext cx="3603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29720" name="Text Box 33"/>
          <p:cNvSpPr txBox="1">
            <a:spLocks noChangeArrowheads="1"/>
          </p:cNvSpPr>
          <p:nvPr/>
        </p:nvSpPr>
        <p:spPr bwMode="auto">
          <a:xfrm>
            <a:off x="1752600" y="5105400"/>
            <a:ext cx="3683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29721" name="Text Box 34"/>
          <p:cNvSpPr txBox="1">
            <a:spLocks noChangeArrowheads="1"/>
          </p:cNvSpPr>
          <p:nvPr/>
        </p:nvSpPr>
        <p:spPr bwMode="auto">
          <a:xfrm>
            <a:off x="3048000" y="5484813"/>
            <a:ext cx="5562600" cy="915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FF3300"/>
                </a:solidFill>
              </a:rPr>
              <a:t>NO es función</a:t>
            </a:r>
            <a:r>
              <a:rPr lang="en-US" b="0" dirty="0"/>
              <a:t>. Dado que en esta relación para el elemento 2 del dominio existen dos elementos en el co-dominio. O sea, los valores de </a:t>
            </a:r>
            <a:r>
              <a:rPr lang="en-US" b="0" i="1" dirty="0"/>
              <a:t>x</a:t>
            </a:r>
            <a:r>
              <a:rPr lang="en-US" b="0" dirty="0"/>
              <a:t>  SI  se repiten. 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Ejemplos</a:t>
            </a:r>
            <a:r>
              <a:rPr lang="en-US" sz="4000" dirty="0" smtClean="0"/>
              <a:t> de Funciones y No Funciones</a:t>
            </a:r>
          </a:p>
        </p:txBody>
      </p:sp>
      <p:pic>
        <p:nvPicPr>
          <p:cNvPr id="30723" name="Picture 4" descr="10-06-~1"/>
          <p:cNvPicPr>
            <a:picLocks noChangeAspect="1" noChangeArrowheads="1"/>
          </p:cNvPicPr>
          <p:nvPr/>
        </p:nvPicPr>
        <p:blipFill>
          <a:blip r:embed="rId2"/>
          <a:srcRect l="74091" t="33162" r="12834" b="49959"/>
          <a:stretch>
            <a:fillRect/>
          </a:stretch>
        </p:blipFill>
        <p:spPr bwMode="auto">
          <a:xfrm>
            <a:off x="6477000" y="3962400"/>
            <a:ext cx="19812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28600" y="20574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000" dirty="0"/>
              <a:t>Si una función es representada en una gráfica se hace la prueba de la recta vertical para saber si es o no función. O sea, se traza una recta vertical sobre la gráfica y si esta no corta más de una vez la gráfica es función.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000" dirty="0"/>
              <a:t>Por ejemplo: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en-US" sz="2000" dirty="0"/>
          </a:p>
        </p:txBody>
      </p:sp>
      <p:pic>
        <p:nvPicPr>
          <p:cNvPr id="30725" name="Picture 6" descr="10-06-~1"/>
          <p:cNvPicPr>
            <a:picLocks noChangeAspect="1" noChangeArrowheads="1"/>
          </p:cNvPicPr>
          <p:nvPr/>
        </p:nvPicPr>
        <p:blipFill>
          <a:blip r:embed="rId2"/>
          <a:srcRect l="60448" t="33162" r="27614" b="50415"/>
          <a:stretch>
            <a:fillRect/>
          </a:stretch>
        </p:blipFill>
        <p:spPr bwMode="auto">
          <a:xfrm>
            <a:off x="3352800" y="3886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10-06-~1"/>
          <p:cNvPicPr>
            <a:picLocks noChangeAspect="1" noChangeArrowheads="1"/>
          </p:cNvPicPr>
          <p:nvPr/>
        </p:nvPicPr>
        <p:blipFill>
          <a:blip r:embed="rId2"/>
          <a:srcRect l="47942" t="33162" r="40689" b="49959"/>
          <a:stretch>
            <a:fillRect/>
          </a:stretch>
        </p:blipFill>
        <p:spPr bwMode="auto">
          <a:xfrm>
            <a:off x="173038" y="3733800"/>
            <a:ext cx="21891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1600200" y="4114800"/>
            <a:ext cx="0" cy="14478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6858000" y="5043488"/>
            <a:ext cx="32226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1447800" y="4343400"/>
            <a:ext cx="322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3886200" y="4281488"/>
            <a:ext cx="32226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1447800" y="4967288"/>
            <a:ext cx="32226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4038600" y="3886200"/>
            <a:ext cx="0" cy="14478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6858000" y="4191000"/>
            <a:ext cx="322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7010400" y="3581400"/>
            <a:ext cx="0" cy="2286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0735" name="Text Box 17"/>
          <p:cNvSpPr txBox="1">
            <a:spLocks noChangeArrowheads="1"/>
          </p:cNvSpPr>
          <p:nvPr/>
        </p:nvSpPr>
        <p:spPr bwMode="auto">
          <a:xfrm>
            <a:off x="76200" y="5943600"/>
            <a:ext cx="31242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NO es función, la 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recta vertical cruza 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en dos ocasiones la gráfica.</a:t>
            </a:r>
          </a:p>
        </p:txBody>
      </p:sp>
      <p:sp>
        <p:nvSpPr>
          <p:cNvPr id="30736" name="Text Box 20"/>
          <p:cNvSpPr txBox="1">
            <a:spLocks noChangeArrowheads="1"/>
          </p:cNvSpPr>
          <p:nvPr/>
        </p:nvSpPr>
        <p:spPr bwMode="auto">
          <a:xfrm>
            <a:off x="5943600" y="5956300"/>
            <a:ext cx="2995613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NO es función, la 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recta vertical cruza 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en dos ocasiones la gráfica.</a:t>
            </a:r>
          </a:p>
        </p:txBody>
      </p:sp>
      <p:sp>
        <p:nvSpPr>
          <p:cNvPr id="30737" name="Text Box 21"/>
          <p:cNvSpPr txBox="1">
            <a:spLocks noChangeArrowheads="1"/>
          </p:cNvSpPr>
          <p:nvPr/>
        </p:nvSpPr>
        <p:spPr bwMode="auto">
          <a:xfrm>
            <a:off x="3124200" y="5956300"/>
            <a:ext cx="27940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</a:rPr>
              <a:t>Es función, la 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</a:rPr>
              <a:t>recta vertical cruza 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</a:rPr>
              <a:t>en una ocasión la gráfica.</a:t>
            </a:r>
          </a:p>
        </p:txBody>
      </p:sp>
      <p:sp>
        <p:nvSpPr>
          <p:cNvPr id="30738" name="Rectangle 22"/>
          <p:cNvSpPr>
            <a:spLocks noChangeArrowheads="1"/>
          </p:cNvSpPr>
          <p:nvPr/>
        </p:nvSpPr>
        <p:spPr bwMode="auto">
          <a:xfrm>
            <a:off x="2209800" y="4038600"/>
            <a:ext cx="228600" cy="3048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Introducción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PR" sz="2400" dirty="0" smtClean="0"/>
              <a:t>	Un módulo instruccional es una estrategia de enseñanza que te permitirá interactuar con una variedad de actividades de forma diferente a lo que normalmente realizamos en el salón de clase.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PR" sz="2400" dirty="0" smtClean="0"/>
              <a:t>	Este guía ha sido creada para ti, estudiante del nivel grado noveno  con el propósito de desarrollar el tema sobre </a:t>
            </a:r>
            <a:r>
              <a:rPr lang="es-PR" sz="2400" dirty="0" smtClean="0">
                <a:solidFill>
                  <a:schemeClr val="accent2"/>
                </a:solidFill>
              </a:rPr>
              <a:t>Relaciones y Funciones</a:t>
            </a:r>
            <a:r>
              <a:rPr lang="es-PR" sz="2400" dirty="0" smtClean="0"/>
              <a:t>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PR" sz="2400" dirty="0" smtClean="0"/>
              <a:t>	Al finalizar la misma podrás distinguir cuándo una relación es función o no, y de ser función determinar el dominio de la misma. Espero que esta herramienta sea efectiva y te permita alcanzar las competencias educativas según los objetivos que se mencionan a continuación.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Funciones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31242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Como la función va del dominio al co-dominio, decimos que </a:t>
            </a:r>
            <a:r>
              <a:rPr lang="en-US" sz="2800" b="1" i="1" dirty="0" smtClean="0"/>
              <a:t>x </a:t>
            </a:r>
            <a:r>
              <a:rPr lang="en-US" sz="2800" dirty="0" smtClean="0"/>
              <a:t>es la variable independiente y </a:t>
            </a:r>
            <a:r>
              <a:rPr lang="en-US" sz="2800" b="1" i="1" dirty="0" smtClean="0"/>
              <a:t>y </a:t>
            </a:r>
            <a:r>
              <a:rPr lang="en-US" sz="2800" dirty="0" smtClean="0"/>
              <a:t>es la variable dependiente, y usamos la notación funcional </a:t>
            </a:r>
            <a:r>
              <a:rPr lang="en-US" sz="2800" i="1" dirty="0" smtClean="0"/>
              <a:t>f(x) = y</a:t>
            </a:r>
            <a:r>
              <a:rPr lang="en-US" sz="2800" dirty="0" smtClean="0"/>
              <a:t>. Se lee “f de x es igual a y”. </a:t>
            </a:r>
          </a:p>
          <a:p>
            <a:pPr lvl="1" algn="just" eaLnBrk="1" hangingPunct="1"/>
            <a:r>
              <a:rPr lang="en-US" sz="2400" dirty="0" smtClean="0"/>
              <a:t>Por ejemplo: y = 3x + 2</a:t>
            </a:r>
          </a:p>
          <a:p>
            <a:pPr lvl="1" algn="just" eaLnBrk="1" hangingPunct="1"/>
            <a:r>
              <a:rPr lang="en-US" sz="2400" dirty="0" smtClean="0"/>
              <a:t>Ahora en notación funcional: f(x) = 3x + 2</a:t>
            </a:r>
          </a:p>
          <a:p>
            <a:pPr algn="just" eaLnBrk="1" hangingPunct="1"/>
            <a:r>
              <a:rPr lang="en-US" sz="2800" dirty="0" smtClean="0"/>
              <a:t>En este caso se dice que </a:t>
            </a:r>
            <a:r>
              <a:rPr lang="en-US" sz="2800" i="1" dirty="0" smtClean="0"/>
              <a:t>x </a:t>
            </a:r>
            <a:r>
              <a:rPr lang="en-US" sz="2800" dirty="0" smtClean="0"/>
              <a:t>es el argumento de </a:t>
            </a:r>
            <a:r>
              <a:rPr lang="en-US" sz="2800" i="1" dirty="0" smtClean="0"/>
              <a:t>f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Funciones</a:t>
            </a:r>
          </a:p>
        </p:txBody>
      </p:sp>
      <p:sp>
        <p:nvSpPr>
          <p:cNvPr id="32771" name="Oval 5"/>
          <p:cNvSpPr>
            <a:spLocks noChangeArrowheads="1"/>
          </p:cNvSpPr>
          <p:nvPr/>
        </p:nvSpPr>
        <p:spPr bwMode="auto">
          <a:xfrm>
            <a:off x="1447800" y="2819400"/>
            <a:ext cx="1905000" cy="29718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4724400" y="2819400"/>
            <a:ext cx="1905000" cy="29718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2209800" y="2286000"/>
            <a:ext cx="3984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x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5257800" y="2362200"/>
            <a:ext cx="8588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f(x)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1752600" y="198120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Dominio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4953000" y="1981200"/>
            <a:ext cx="2057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Co-Dominio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1981200" y="3200400"/>
            <a:ext cx="3365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2362200" y="3810000"/>
            <a:ext cx="3444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b</a:t>
            </a: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1981200" y="4419600"/>
            <a:ext cx="317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2362200" y="4800600"/>
            <a:ext cx="3444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d</a:t>
            </a:r>
          </a:p>
        </p:txBody>
      </p:sp>
      <p:sp>
        <p:nvSpPr>
          <p:cNvPr id="32781" name="Text Box 15"/>
          <p:cNvSpPr txBox="1">
            <a:spLocks noChangeArrowheads="1"/>
          </p:cNvSpPr>
          <p:nvPr/>
        </p:nvSpPr>
        <p:spPr bwMode="auto">
          <a:xfrm>
            <a:off x="5334000" y="3124200"/>
            <a:ext cx="6651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f(a)</a:t>
            </a:r>
          </a:p>
        </p:txBody>
      </p:sp>
      <p:sp>
        <p:nvSpPr>
          <p:cNvPr id="32782" name="Text Box 16"/>
          <p:cNvSpPr txBox="1">
            <a:spLocks noChangeArrowheads="1"/>
          </p:cNvSpPr>
          <p:nvPr/>
        </p:nvSpPr>
        <p:spPr bwMode="auto">
          <a:xfrm>
            <a:off x="5334000" y="3733800"/>
            <a:ext cx="6731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f(b)</a:t>
            </a:r>
          </a:p>
        </p:txBody>
      </p:sp>
      <p:sp>
        <p:nvSpPr>
          <p:cNvPr id="32783" name="Text Box 17"/>
          <p:cNvSpPr txBox="1">
            <a:spLocks noChangeArrowheads="1"/>
          </p:cNvSpPr>
          <p:nvPr/>
        </p:nvSpPr>
        <p:spPr bwMode="auto">
          <a:xfrm>
            <a:off x="5410200" y="4343400"/>
            <a:ext cx="6461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f(c)</a:t>
            </a:r>
          </a:p>
        </p:txBody>
      </p:sp>
      <p:sp>
        <p:nvSpPr>
          <p:cNvPr id="32784" name="Text Box 18"/>
          <p:cNvSpPr txBox="1">
            <a:spLocks noChangeArrowheads="1"/>
          </p:cNvSpPr>
          <p:nvPr/>
        </p:nvSpPr>
        <p:spPr bwMode="auto">
          <a:xfrm>
            <a:off x="5334000" y="4876800"/>
            <a:ext cx="6731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f(d)</a:t>
            </a:r>
          </a:p>
        </p:txBody>
      </p:sp>
      <p:sp>
        <p:nvSpPr>
          <p:cNvPr id="32785" name="Line 21"/>
          <p:cNvSpPr>
            <a:spLocks noChangeShapeType="1"/>
          </p:cNvSpPr>
          <p:nvPr/>
        </p:nvSpPr>
        <p:spPr bwMode="auto">
          <a:xfrm flipV="1">
            <a:off x="2362200" y="3352800"/>
            <a:ext cx="3048000" cy="762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2786" name="Line 22"/>
          <p:cNvSpPr>
            <a:spLocks noChangeShapeType="1"/>
          </p:cNvSpPr>
          <p:nvPr/>
        </p:nvSpPr>
        <p:spPr bwMode="auto">
          <a:xfrm flipV="1">
            <a:off x="2743200" y="3962400"/>
            <a:ext cx="2514600" cy="762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2787" name="Line 23"/>
          <p:cNvSpPr>
            <a:spLocks noChangeShapeType="1"/>
          </p:cNvSpPr>
          <p:nvPr/>
        </p:nvSpPr>
        <p:spPr bwMode="auto">
          <a:xfrm flipV="1">
            <a:off x="2286000" y="4495800"/>
            <a:ext cx="3124200" cy="1524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2788" name="Line 24"/>
          <p:cNvSpPr>
            <a:spLocks noChangeShapeType="1"/>
          </p:cNvSpPr>
          <p:nvPr/>
        </p:nvSpPr>
        <p:spPr bwMode="auto">
          <a:xfrm>
            <a:off x="2667000" y="5029200"/>
            <a:ext cx="2667000" cy="762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2789" name="Text Box 25"/>
          <p:cNvSpPr txBox="1">
            <a:spLocks noChangeArrowheads="1"/>
          </p:cNvSpPr>
          <p:nvPr/>
        </p:nvSpPr>
        <p:spPr bwMode="auto">
          <a:xfrm>
            <a:off x="1458913" y="6019800"/>
            <a:ext cx="570388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Nota: al Co-</a:t>
            </a:r>
            <a:r>
              <a:rPr lang="en-US" dirty="0" err="1"/>
              <a:t>dominio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se le </a:t>
            </a:r>
            <a:r>
              <a:rPr lang="en-US" dirty="0" err="1"/>
              <a:t>conoce</a:t>
            </a:r>
            <a:r>
              <a:rPr lang="en-US" dirty="0"/>
              <a:t> como </a:t>
            </a:r>
          </a:p>
          <a:p>
            <a:pPr algn="ctr"/>
            <a:r>
              <a:rPr lang="en-US" dirty="0" err="1"/>
              <a:t>alcance</a:t>
            </a:r>
            <a:r>
              <a:rPr lang="en-US" dirty="0"/>
              <a:t>, </a:t>
            </a:r>
            <a:r>
              <a:rPr lang="en-US" dirty="0" err="1"/>
              <a:t>rango</a:t>
            </a:r>
            <a:r>
              <a:rPr lang="en-US" dirty="0"/>
              <a:t>, </a:t>
            </a:r>
            <a:r>
              <a:rPr lang="en-US" dirty="0" err="1"/>
              <a:t>recorrido</a:t>
            </a:r>
            <a:r>
              <a:rPr lang="en-US" dirty="0"/>
              <a:t> o </a:t>
            </a:r>
            <a:r>
              <a:rPr lang="en-US" dirty="0" err="1"/>
              <a:t>amplitud</a:t>
            </a:r>
            <a:endParaRPr lang="en-US" dirty="0"/>
          </a:p>
        </p:txBody>
      </p:sp>
      <p:sp>
        <p:nvSpPr>
          <p:cNvPr id="32790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990600" cy="762000"/>
          </a:xfrm>
          <a:prstGeom prst="actionButtonForwardNext">
            <a:avLst/>
          </a:prstGeom>
          <a:solidFill>
            <a:schemeClr val="accent1"/>
          </a:solidFill>
          <a:ln w="12700" cap="sq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Práctica #4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Determina cuál de las siguientes relaciones es una función.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 l="18738" t="21352" r="42198" b="29164"/>
          <a:stretch>
            <a:fillRect/>
          </a:stretch>
        </p:blipFill>
        <p:spPr bwMode="auto">
          <a:xfrm>
            <a:off x="533400" y="3505200"/>
            <a:ext cx="2438400" cy="2316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3657600" y="3886200"/>
            <a:ext cx="838200" cy="1752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876800" y="3886200"/>
            <a:ext cx="838200" cy="1752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0" y="4114800"/>
            <a:ext cx="509588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-3</a:t>
            </a:r>
          </a:p>
          <a:p>
            <a:pPr algn="ctr"/>
            <a:r>
              <a:rPr lang="en-US" sz="2400"/>
              <a:t>2</a:t>
            </a:r>
          </a:p>
          <a:p>
            <a:pPr algn="ctr"/>
            <a:r>
              <a:rPr lang="en-US" sz="2400"/>
              <a:t>3</a:t>
            </a:r>
          </a:p>
          <a:p>
            <a:pPr algn="ctr"/>
            <a:endParaRPr lang="en-US" sz="240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002213" y="4222750"/>
            <a:ext cx="509587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4</a:t>
            </a:r>
          </a:p>
          <a:p>
            <a:pPr algn="ctr"/>
            <a:r>
              <a:rPr lang="en-US" sz="2400"/>
              <a:t>2</a:t>
            </a:r>
          </a:p>
          <a:p>
            <a:pPr algn="ctr"/>
            <a:r>
              <a:rPr lang="en-US" sz="2400"/>
              <a:t>-4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267200" y="4343400"/>
            <a:ext cx="838200" cy="533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191000" y="4724400"/>
            <a:ext cx="838200" cy="152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4191000" y="4495800"/>
            <a:ext cx="914400" cy="2286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191000" y="5105400"/>
            <a:ext cx="914400" cy="762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81000" y="3657600"/>
            <a:ext cx="392113" cy="366713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a.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333750" y="3671888"/>
            <a:ext cx="400050" cy="366712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b.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6781800" y="3886200"/>
            <a:ext cx="1143000" cy="1676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781800" y="3886200"/>
            <a:ext cx="1143000" cy="3810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7391400" y="38862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886200" y="3581400"/>
            <a:ext cx="322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858000" y="3886200"/>
            <a:ext cx="322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467600" y="3886200"/>
            <a:ext cx="31591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105400" y="3519488"/>
            <a:ext cx="31591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934200" y="4267200"/>
            <a:ext cx="358775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  <a:p>
            <a:pPr>
              <a:spcBef>
                <a:spcPct val="50000"/>
              </a:spcBef>
            </a:pPr>
            <a:r>
              <a:rPr lang="en-US"/>
              <a:t>2</a:t>
            </a:r>
          </a:p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467600" y="4267200"/>
            <a:ext cx="457200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</a:t>
            </a:r>
          </a:p>
          <a:p>
            <a:pPr>
              <a:spcBef>
                <a:spcPct val="50000"/>
              </a:spcBef>
            </a:pPr>
            <a:r>
              <a:rPr lang="en-US"/>
              <a:t>-2</a:t>
            </a:r>
          </a:p>
          <a:p>
            <a:pPr>
              <a:spcBef>
                <a:spcPct val="50000"/>
              </a:spcBef>
            </a:pPr>
            <a:r>
              <a:rPr lang="en-US"/>
              <a:t>-3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6248400" y="3505200"/>
            <a:ext cx="376238" cy="366713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c.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048000" y="6034088"/>
            <a:ext cx="400050" cy="366712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d.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3429000" y="6110288"/>
            <a:ext cx="296386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{(1,2),(2,1),(3,1),(4,1)}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Contestación Práctica #4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000" dirty="0"/>
              <a:t>Determina cuál de las siguientes relaciones es una función.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/>
          <a:srcRect l="18738" t="21352" r="42198" b="29164"/>
          <a:stretch>
            <a:fillRect/>
          </a:stretch>
        </p:blipFill>
        <p:spPr bwMode="auto">
          <a:xfrm>
            <a:off x="609600" y="2895600"/>
            <a:ext cx="2438400" cy="2316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3733800" y="3276600"/>
            <a:ext cx="838200" cy="1752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4953000" y="3276600"/>
            <a:ext cx="838200" cy="1752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3886200" y="3505200"/>
            <a:ext cx="509588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-3</a:t>
            </a:r>
          </a:p>
          <a:p>
            <a:pPr algn="ctr"/>
            <a:r>
              <a:rPr lang="en-US" sz="2400"/>
              <a:t>2</a:t>
            </a:r>
          </a:p>
          <a:p>
            <a:pPr algn="ctr"/>
            <a:r>
              <a:rPr lang="en-US" sz="2400"/>
              <a:t>3</a:t>
            </a:r>
          </a:p>
          <a:p>
            <a:pPr algn="ctr"/>
            <a:endParaRPr lang="en-US" sz="2400"/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5078413" y="3613150"/>
            <a:ext cx="509587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4</a:t>
            </a:r>
          </a:p>
          <a:p>
            <a:pPr algn="ctr"/>
            <a:r>
              <a:rPr lang="en-US" sz="2400"/>
              <a:t>2</a:t>
            </a:r>
          </a:p>
          <a:p>
            <a:pPr algn="ctr"/>
            <a:r>
              <a:rPr lang="en-US" sz="2400"/>
              <a:t>-4</a:t>
            </a:r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>
            <a:off x="4343400" y="3733800"/>
            <a:ext cx="838200" cy="533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4267200" y="4114800"/>
            <a:ext cx="838200" cy="152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 flipV="1">
            <a:off x="4267200" y="3886200"/>
            <a:ext cx="914400" cy="2286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4267200" y="4495800"/>
            <a:ext cx="914400" cy="762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457200" y="3048000"/>
            <a:ext cx="392113" cy="366713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a.</a:t>
            </a: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3409950" y="3062288"/>
            <a:ext cx="400050" cy="366712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b.</a:t>
            </a:r>
          </a:p>
        </p:txBody>
      </p:sp>
      <p:sp>
        <p:nvSpPr>
          <p:cNvPr id="34831" name="Rectangle 16"/>
          <p:cNvSpPr>
            <a:spLocks noChangeArrowheads="1"/>
          </p:cNvSpPr>
          <p:nvPr/>
        </p:nvSpPr>
        <p:spPr bwMode="auto">
          <a:xfrm>
            <a:off x="6858000" y="3276600"/>
            <a:ext cx="1143000" cy="1676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4832" name="Rectangle 17"/>
          <p:cNvSpPr>
            <a:spLocks noChangeArrowheads="1"/>
          </p:cNvSpPr>
          <p:nvPr/>
        </p:nvSpPr>
        <p:spPr bwMode="auto">
          <a:xfrm>
            <a:off x="6858000" y="3276600"/>
            <a:ext cx="1143000" cy="3810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>
            <a:off x="7467600" y="32766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3962400" y="2971800"/>
            <a:ext cx="322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6934200" y="3276600"/>
            <a:ext cx="322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7543800" y="3276600"/>
            <a:ext cx="31591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>
            <a:off x="5181600" y="2909888"/>
            <a:ext cx="31591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7010400" y="3657600"/>
            <a:ext cx="358775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  <a:p>
            <a:pPr>
              <a:spcBef>
                <a:spcPct val="50000"/>
              </a:spcBef>
            </a:pPr>
            <a:r>
              <a:rPr lang="en-US"/>
              <a:t>2</a:t>
            </a:r>
          </a:p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7543800" y="3657600"/>
            <a:ext cx="457200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</a:t>
            </a:r>
          </a:p>
          <a:p>
            <a:pPr>
              <a:spcBef>
                <a:spcPct val="50000"/>
              </a:spcBef>
            </a:pPr>
            <a:r>
              <a:rPr lang="en-US"/>
              <a:t>-2</a:t>
            </a:r>
          </a:p>
          <a:p>
            <a:pPr>
              <a:spcBef>
                <a:spcPct val="50000"/>
              </a:spcBef>
            </a:pPr>
            <a:r>
              <a:rPr lang="en-US"/>
              <a:t>-3</a:t>
            </a:r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6324600" y="2895600"/>
            <a:ext cx="376238" cy="366713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c.</a:t>
            </a:r>
          </a:p>
        </p:txBody>
      </p:sp>
      <p:sp>
        <p:nvSpPr>
          <p:cNvPr id="34841" name="Text Box 26"/>
          <p:cNvSpPr txBox="1">
            <a:spLocks noChangeArrowheads="1"/>
          </p:cNvSpPr>
          <p:nvPr/>
        </p:nvSpPr>
        <p:spPr bwMode="auto">
          <a:xfrm>
            <a:off x="2971800" y="6019800"/>
            <a:ext cx="400050" cy="366713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d.</a:t>
            </a:r>
          </a:p>
        </p:txBody>
      </p:sp>
      <p:sp>
        <p:nvSpPr>
          <p:cNvPr id="34842" name="Text Box 27"/>
          <p:cNvSpPr txBox="1">
            <a:spLocks noChangeArrowheads="1"/>
          </p:cNvSpPr>
          <p:nvPr/>
        </p:nvSpPr>
        <p:spPr bwMode="auto">
          <a:xfrm>
            <a:off x="3352800" y="6096000"/>
            <a:ext cx="29638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{(1,2),(2,1),(3,1),(4,1)}</a:t>
            </a:r>
          </a:p>
        </p:txBody>
      </p:sp>
      <p:sp>
        <p:nvSpPr>
          <p:cNvPr id="34843" name="Text Box 28"/>
          <p:cNvSpPr txBox="1">
            <a:spLocks noChangeArrowheads="1"/>
          </p:cNvSpPr>
          <p:nvPr/>
        </p:nvSpPr>
        <p:spPr bwMode="auto">
          <a:xfrm>
            <a:off x="762000" y="5105400"/>
            <a:ext cx="2133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Si, es función</a:t>
            </a:r>
          </a:p>
        </p:txBody>
      </p:sp>
      <p:sp>
        <p:nvSpPr>
          <p:cNvPr id="34844" name="Text Box 29"/>
          <p:cNvSpPr txBox="1">
            <a:spLocks noChangeArrowheads="1"/>
          </p:cNvSpPr>
          <p:nvPr/>
        </p:nvSpPr>
        <p:spPr bwMode="auto">
          <a:xfrm>
            <a:off x="6400800" y="5029200"/>
            <a:ext cx="2133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Si, es función</a:t>
            </a:r>
          </a:p>
        </p:txBody>
      </p:sp>
      <p:sp>
        <p:nvSpPr>
          <p:cNvPr id="34845" name="Text Box 30"/>
          <p:cNvSpPr txBox="1">
            <a:spLocks noChangeArrowheads="1"/>
          </p:cNvSpPr>
          <p:nvPr/>
        </p:nvSpPr>
        <p:spPr bwMode="auto">
          <a:xfrm>
            <a:off x="3581400" y="5105400"/>
            <a:ext cx="2133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</a:rPr>
              <a:t>No es función</a:t>
            </a:r>
          </a:p>
        </p:txBody>
      </p:sp>
      <p:sp>
        <p:nvSpPr>
          <p:cNvPr id="34846" name="Text Box 31"/>
          <p:cNvSpPr txBox="1">
            <a:spLocks noChangeArrowheads="1"/>
          </p:cNvSpPr>
          <p:nvPr/>
        </p:nvSpPr>
        <p:spPr bwMode="auto">
          <a:xfrm>
            <a:off x="6096000" y="6096000"/>
            <a:ext cx="2133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Si, es función</a:t>
            </a:r>
          </a:p>
        </p:txBody>
      </p:sp>
      <p:sp>
        <p:nvSpPr>
          <p:cNvPr id="34847" name="Line 32"/>
          <p:cNvSpPr>
            <a:spLocks noChangeShapeType="1"/>
          </p:cNvSpPr>
          <p:nvPr/>
        </p:nvSpPr>
        <p:spPr bwMode="auto">
          <a:xfrm>
            <a:off x="1219200" y="3124200"/>
            <a:ext cx="0" cy="12954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4848" name="Text Box 33"/>
          <p:cNvSpPr txBox="1">
            <a:spLocks noChangeArrowheads="1"/>
          </p:cNvSpPr>
          <p:nvPr/>
        </p:nvSpPr>
        <p:spPr bwMode="auto">
          <a:xfrm>
            <a:off x="1066800" y="3276600"/>
            <a:ext cx="322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849" name="Oval 34"/>
          <p:cNvSpPr>
            <a:spLocks noChangeArrowheads="1"/>
          </p:cNvSpPr>
          <p:nvPr/>
        </p:nvSpPr>
        <p:spPr bwMode="auto">
          <a:xfrm>
            <a:off x="3962400" y="3962400"/>
            <a:ext cx="381000" cy="304800"/>
          </a:xfrm>
          <a:prstGeom prst="ellipse">
            <a:avLst/>
          </a:prstGeom>
          <a:noFill/>
          <a:ln w="28575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6"/>
          <p:cNvSpPr txBox="1">
            <a:spLocks noGrp="1"/>
          </p:cNvSpPr>
          <p:nvPr/>
        </p:nvSpPr>
        <p:spPr bwMode="auto">
          <a:xfrm>
            <a:off x="8458200" y="152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AC8CC4-CBC8-4910-940E-7FD05EEC9604}" type="slidenum">
              <a:rPr lang="es-PR" sz="1400" b="0">
                <a:latin typeface="Arial" charset="0"/>
              </a:rPr>
              <a:pPr algn="r"/>
              <a:t>24</a:t>
            </a:fld>
            <a:endParaRPr lang="es-PR" sz="1400" b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0738" y="3879850"/>
            <a:ext cx="4208462" cy="37401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dominio</a:t>
            </a:r>
            <a:r>
              <a:rPr lang="en-US" sz="2000" b="1" dirty="0" smtClean="0"/>
              <a:t>: {</a:t>
            </a:r>
            <a:r>
              <a:rPr lang="en-US" sz="2000" b="1" dirty="0" err="1" smtClean="0"/>
              <a:t>x|x</a:t>
            </a:r>
            <a:r>
              <a:rPr lang="en-US" sz="2000" b="1" dirty="0" smtClean="0"/>
              <a:t> </a:t>
            </a:r>
            <a:r>
              <a:rPr lang="en-US" sz="2000" b="1" dirty="0" smtClean="0">
                <a:cs typeface="Times New Roman" pitchFamily="18" charset="0"/>
              </a:rPr>
              <a:t>€ R}, 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Se lee: para toda </a:t>
            </a:r>
            <a:r>
              <a:rPr lang="en-US" sz="2000" b="1" i="1" dirty="0" smtClean="0">
                <a:cs typeface="Times New Roman" pitchFamily="18" charset="0"/>
              </a:rPr>
              <a:t>x</a:t>
            </a:r>
            <a:r>
              <a:rPr lang="en-US" sz="2000" b="1" dirty="0" smtClean="0">
                <a:cs typeface="Times New Roman" pitchFamily="18" charset="0"/>
              </a:rPr>
              <a:t> tal que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i="1" dirty="0" smtClean="0">
                <a:cs typeface="Times New Roman" pitchFamily="18" charset="0"/>
              </a:rPr>
              <a:t>x </a:t>
            </a:r>
            <a:r>
              <a:rPr lang="en-US" sz="2000" b="1" dirty="0" smtClean="0">
                <a:cs typeface="Times New Roman" pitchFamily="18" charset="0"/>
              </a:rPr>
              <a:t>sea elemento de los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Números reales.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Cualquier número real 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puede ser evaluado en </a:t>
            </a:r>
            <a:r>
              <a:rPr lang="en-US" sz="2000" b="1" i="1" dirty="0" smtClean="0">
                <a:cs typeface="Times New Roman" pitchFamily="18" charset="0"/>
              </a:rPr>
              <a:t>x </a:t>
            </a:r>
            <a:r>
              <a:rPr lang="en-US" sz="2000" b="1" dirty="0" smtClean="0">
                <a:cs typeface="Times New Roman" pitchFamily="18" charset="0"/>
              </a:rPr>
              <a:t>y 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obtendremos un co-dominio 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real.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        </a:t>
            </a:r>
          </a:p>
          <a:p>
            <a:pPr marL="609600" indent="-609600" eaLnBrk="1" hangingPunct="1">
              <a:buFontTx/>
              <a:buNone/>
            </a:pPr>
            <a:endParaRPr lang="en-US" sz="2000" b="1" dirty="0" smtClean="0"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29200" y="3276600"/>
          <a:ext cx="31226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015920" imgH="241200" progId="">
                  <p:embed/>
                </p:oleObj>
              </mc:Choice>
              <mc:Fallback>
                <p:oleObj name="Equation" r:id="rId3" imgW="1015920" imgH="241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3122613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65200" y="3390900"/>
          <a:ext cx="2806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952200" imgH="203040" progId="">
                  <p:embed/>
                </p:oleObj>
              </mc:Choice>
              <mc:Fallback>
                <p:oleObj name="Equation" r:id="rId5" imgW="952200" imgH="203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390900"/>
                        <a:ext cx="28067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5410200" y="3810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09600" indent="-609600">
              <a:spcBef>
                <a:spcPct val="20000"/>
              </a:spcBef>
            </a:pPr>
            <a:r>
              <a:rPr lang="en-US" sz="2000" dirty="0">
                <a:solidFill>
                  <a:srgbClr val="FF3300"/>
                </a:solidFill>
              </a:rPr>
              <a:t>dominio</a:t>
            </a:r>
            <a:r>
              <a:rPr lang="en-US" sz="2000" dirty="0"/>
              <a:t>: {x|x</a:t>
            </a:r>
            <a:r>
              <a:rPr lang="en-US" sz="2000" dirty="0">
                <a:cs typeface="Times New Roman" pitchFamily="18" charset="0"/>
              </a:rPr>
              <a:t>≤3}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Recuerda: </a:t>
            </a:r>
            <a:r>
              <a:rPr lang="en-US" sz="2000" dirty="0"/>
              <a:t>En los números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reales no existen raíces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pares para números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negativos. Así que, dentro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del radical no puede haber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un número </a:t>
            </a:r>
            <a:r>
              <a:rPr lang="en-US" sz="2000" dirty="0" smtClean="0"/>
              <a:t>negativo.</a:t>
            </a:r>
            <a:endParaRPr lang="en-US" sz="2000" dirty="0"/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      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0" dirty="0">
                <a:solidFill>
                  <a:schemeClr val="tx2"/>
                </a:solidFill>
              </a:rPr>
              <a:t>Determinar dominio de una función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533400" y="1905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400" b="0" dirty="0"/>
              <a:t>Para determinar el dominio de una función se coteja cuáles serán todos los posibles valores que pueda tener </a:t>
            </a:r>
            <a:r>
              <a:rPr lang="en-US" sz="2400" b="0" i="1" dirty="0"/>
              <a:t>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133600"/>
            <a:ext cx="3814763" cy="41148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505200"/>
            <a:ext cx="3597275" cy="2236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dominio</a:t>
            </a:r>
            <a:r>
              <a:rPr lang="en-US" sz="2000" b="1" dirty="0" smtClean="0">
                <a:cs typeface="Times New Roman" pitchFamily="18" charset="0"/>
              </a:rPr>
              <a:t> = {</a:t>
            </a:r>
            <a:r>
              <a:rPr lang="en-US" sz="2000" b="1" dirty="0" err="1" smtClean="0">
                <a:cs typeface="Times New Roman" pitchFamily="18" charset="0"/>
              </a:rPr>
              <a:t>x|x</a:t>
            </a:r>
            <a:r>
              <a:rPr lang="en-US" sz="2000" b="1" dirty="0" smtClean="0">
                <a:cs typeface="Times New Roman" pitchFamily="18" charset="0"/>
              </a:rPr>
              <a:t> ≠ 0}</a:t>
            </a:r>
            <a:r>
              <a:rPr lang="en-US" sz="2000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La división por cero 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está definida, por lo tanto,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en el denominador 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podemos tener 0.</a:t>
            </a:r>
            <a:r>
              <a:rPr lang="en-US" sz="2000" b="1" dirty="0" smtClean="0">
                <a:cs typeface="Times New Roman" pitchFamily="18" charset="0"/>
              </a:rPr>
              <a:t> O sea,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no está definido.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52538" y="2273300"/>
          <a:ext cx="17272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596880" imgH="393480" progId="">
                  <p:embed/>
                </p:oleObj>
              </mc:Choice>
              <mc:Fallback>
                <p:oleObj name="Equation" r:id="rId3" imgW="596880" imgH="393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2273300"/>
                        <a:ext cx="1727200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181600" y="2057400"/>
          <a:ext cx="22098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914400" imgH="431640" progId="">
                  <p:embed/>
                </p:oleObj>
              </mc:Choice>
              <mc:Fallback>
                <p:oleObj name="Equation" r:id="rId5" imgW="914400" imgH="431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057400"/>
                        <a:ext cx="2209800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4953000" y="32004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FF3300"/>
                </a:solidFill>
                <a:cs typeface="Times New Roman" pitchFamily="18" charset="0"/>
              </a:rPr>
              <a:t>dominio</a:t>
            </a:r>
            <a:r>
              <a:rPr lang="en-US" sz="2000" dirty="0">
                <a:cs typeface="Times New Roman" pitchFamily="18" charset="0"/>
              </a:rPr>
              <a:t> = {</a:t>
            </a:r>
            <a:r>
              <a:rPr lang="en-US" sz="2000" dirty="0" err="1">
                <a:cs typeface="Times New Roman" pitchFamily="18" charset="0"/>
              </a:rPr>
              <a:t>x|x</a:t>
            </a:r>
            <a:r>
              <a:rPr lang="en-US" sz="2000" dirty="0">
                <a:cs typeface="Times New Roman" pitchFamily="18" charset="0"/>
              </a:rPr>
              <a:t> &gt;2}</a:t>
            </a:r>
            <a:r>
              <a:rPr lang="en-US" sz="2000" dirty="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Dos condiciones 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deben cumplir: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    x-2</a:t>
            </a:r>
            <a:r>
              <a:rPr lang="en-US" sz="2000" dirty="0">
                <a:cs typeface="Times New Roman" pitchFamily="18" charset="0"/>
              </a:rPr>
              <a:t>≥0,      x</a:t>
            </a:r>
            <a:r>
              <a:rPr lang="en-US" sz="2000" baseline="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-4 ≥0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     x = 2         x ≠ ±2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En el numerador no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podemos tener números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negativos dentro del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radical. El denominador no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puede ser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04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0" dirty="0">
                <a:solidFill>
                  <a:schemeClr val="tx2"/>
                </a:solidFill>
              </a:rPr>
              <a:t>Determinar dominio de una función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04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0" dirty="0">
                <a:solidFill>
                  <a:schemeClr val="tx2"/>
                </a:solidFill>
              </a:rPr>
              <a:t>Determinar dominio de una función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09800"/>
            <a:ext cx="7391400" cy="1143000"/>
          </a:xfrm>
          <a:noFill/>
        </p:spPr>
        <p:txBody>
          <a:bodyPr/>
          <a:lstStyle/>
          <a:p>
            <a:pPr eaLnBrk="1" hangingPunct="1"/>
            <a:r>
              <a:rPr lang="en-US" sz="2000" b="1" dirty="0" smtClean="0"/>
              <a:t>Dado f(x)= 5x-7 con Dominio = {1,2,3), </a:t>
            </a:r>
            <a:br>
              <a:rPr lang="en-US" sz="2000" b="1" dirty="0" smtClean="0"/>
            </a:br>
            <a:r>
              <a:rPr lang="en-US" sz="2000" b="1" dirty="0" smtClean="0"/>
              <a:t>determina el co-dominio. 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600200" y="3505200"/>
            <a:ext cx="3657600" cy="2819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1600200" y="3505200"/>
            <a:ext cx="3657600" cy="457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>
            <a:off x="2514600" y="3505200"/>
            <a:ext cx="0" cy="2819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5847" name="Line 10"/>
          <p:cNvSpPr>
            <a:spLocks noChangeShapeType="1"/>
          </p:cNvSpPr>
          <p:nvPr/>
        </p:nvSpPr>
        <p:spPr bwMode="auto">
          <a:xfrm>
            <a:off x="4495800" y="3505200"/>
            <a:ext cx="0" cy="2819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1828800" y="3581400"/>
            <a:ext cx="322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2819400" y="3581400"/>
            <a:ext cx="139858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f(x)= 5x-7</a:t>
            </a:r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4495800" y="3581400"/>
            <a:ext cx="7318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(x,y)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1828800" y="4114800"/>
            <a:ext cx="330200" cy="2014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2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3</a:t>
            </a:r>
          </a:p>
        </p:txBody>
      </p:sp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2743200" y="4114800"/>
            <a:ext cx="14922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5 </a:t>
            </a:r>
            <a:r>
              <a:rPr lang="en-US" baseline="30000"/>
              <a:t>. </a:t>
            </a:r>
            <a:r>
              <a:rPr lang="en-US"/>
              <a:t>1 – 7=-2</a:t>
            </a:r>
          </a:p>
        </p:txBody>
      </p:sp>
      <p:sp>
        <p:nvSpPr>
          <p:cNvPr id="35853" name="Text Box 16"/>
          <p:cNvSpPr txBox="1">
            <a:spLocks noChangeArrowheads="1"/>
          </p:cNvSpPr>
          <p:nvPr/>
        </p:nvSpPr>
        <p:spPr bwMode="auto">
          <a:xfrm>
            <a:off x="4419600" y="4114800"/>
            <a:ext cx="85248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(1,-2)</a:t>
            </a:r>
          </a:p>
        </p:txBody>
      </p:sp>
      <p:sp>
        <p:nvSpPr>
          <p:cNvPr id="35854" name="Text Box 17"/>
          <p:cNvSpPr txBox="1">
            <a:spLocks noChangeArrowheads="1"/>
          </p:cNvSpPr>
          <p:nvPr/>
        </p:nvSpPr>
        <p:spPr bwMode="auto">
          <a:xfrm>
            <a:off x="2743200" y="4953000"/>
            <a:ext cx="13938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5 </a:t>
            </a:r>
            <a:r>
              <a:rPr lang="en-US" baseline="30000"/>
              <a:t>. </a:t>
            </a:r>
            <a:r>
              <a:rPr lang="en-US"/>
              <a:t>2 – 7=3</a:t>
            </a:r>
          </a:p>
        </p:txBody>
      </p:sp>
      <p:sp>
        <p:nvSpPr>
          <p:cNvPr id="35855" name="Text Box 18"/>
          <p:cNvSpPr txBox="1">
            <a:spLocks noChangeArrowheads="1"/>
          </p:cNvSpPr>
          <p:nvPr/>
        </p:nvSpPr>
        <p:spPr bwMode="auto">
          <a:xfrm>
            <a:off x="2743200" y="5791200"/>
            <a:ext cx="13938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5 </a:t>
            </a:r>
            <a:r>
              <a:rPr lang="en-US" baseline="30000"/>
              <a:t>. </a:t>
            </a:r>
            <a:r>
              <a:rPr lang="en-US"/>
              <a:t>3 – 7=8</a:t>
            </a:r>
          </a:p>
        </p:txBody>
      </p:sp>
      <p:sp>
        <p:nvSpPr>
          <p:cNvPr id="35856" name="Text Box 19"/>
          <p:cNvSpPr txBox="1">
            <a:spLocks noChangeArrowheads="1"/>
          </p:cNvSpPr>
          <p:nvPr/>
        </p:nvSpPr>
        <p:spPr bwMode="auto">
          <a:xfrm>
            <a:off x="4495800" y="4953000"/>
            <a:ext cx="7540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(2,3)</a:t>
            </a:r>
          </a:p>
        </p:txBody>
      </p:sp>
      <p:sp>
        <p:nvSpPr>
          <p:cNvPr id="35857" name="Text Box 20"/>
          <p:cNvSpPr txBox="1">
            <a:spLocks noChangeArrowheads="1"/>
          </p:cNvSpPr>
          <p:nvPr/>
        </p:nvSpPr>
        <p:spPr bwMode="auto">
          <a:xfrm>
            <a:off x="4495800" y="5791200"/>
            <a:ext cx="7540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(3,8)</a:t>
            </a:r>
          </a:p>
        </p:txBody>
      </p:sp>
      <p:sp>
        <p:nvSpPr>
          <p:cNvPr id="35858" name="Text Box 21"/>
          <p:cNvSpPr txBox="1">
            <a:spLocks noChangeArrowheads="1"/>
          </p:cNvSpPr>
          <p:nvPr/>
        </p:nvSpPr>
        <p:spPr bwMode="auto">
          <a:xfrm>
            <a:off x="5699125" y="3886200"/>
            <a:ext cx="2855913" cy="366713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Co-dominio= {-2, 3, 8}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Práctica #5</a:t>
            </a:r>
          </a:p>
        </p:txBody>
      </p:sp>
      <p:graphicFrame>
        <p:nvGraphicFramePr>
          <p:cNvPr id="3075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2286000"/>
          <a:ext cx="8191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3" imgW="419040" imgH="393480" progId="Equation.3">
                  <p:embed/>
                </p:oleObj>
              </mc:Choice>
              <mc:Fallback>
                <p:oleObj name="Equation" r:id="rId3" imgW="4190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81915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72200" y="2514600"/>
          <a:ext cx="8699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5" imgW="520560" imgH="253800" progId="Equation.3">
                  <p:embed/>
                </p:oleObj>
              </mc:Choice>
              <mc:Fallback>
                <p:oleObj name="Equation" r:id="rId5" imgW="52056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14600"/>
                        <a:ext cx="86995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17525" y="2470150"/>
            <a:ext cx="36449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Dado g(x) =               con</a:t>
            </a:r>
          </a:p>
          <a:p>
            <a:endParaRPr lang="en-US" dirty="0"/>
          </a:p>
          <a:p>
            <a:r>
              <a:rPr lang="en-US" dirty="0"/>
              <a:t>Dominio= {0,1,2}, determina </a:t>
            </a:r>
          </a:p>
          <a:p>
            <a:r>
              <a:rPr lang="en-US" dirty="0"/>
              <a:t>el co-</a:t>
            </a:r>
            <a:r>
              <a:rPr lang="en-US" dirty="0" err="1"/>
              <a:t>dominio</a:t>
            </a:r>
            <a:r>
              <a:rPr lang="en-US" dirty="0"/>
              <a:t>.</a:t>
            </a:r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4419600" y="2438400"/>
            <a:ext cx="0" cy="41148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4648200" y="2514600"/>
            <a:ext cx="2700338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Dado h(x) =               </a:t>
            </a:r>
          </a:p>
          <a:p>
            <a:endParaRPr lang="en-US" dirty="0"/>
          </a:p>
          <a:p>
            <a:r>
              <a:rPr lang="en-US" dirty="0"/>
              <a:t>determina el dominio.</a:t>
            </a:r>
          </a:p>
        </p:txBody>
      </p:sp>
      <p:graphicFrame>
        <p:nvGraphicFramePr>
          <p:cNvPr id="3077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875338" y="4267200"/>
          <a:ext cx="104933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4267200"/>
                        <a:ext cx="1049337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contenido 1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3810000" cy="2667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Contestación Práctica #5</a:t>
            </a:r>
          </a:p>
        </p:txBody>
      </p:sp>
      <p:graphicFrame>
        <p:nvGraphicFramePr>
          <p:cNvPr id="409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2286000"/>
          <a:ext cx="8191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Equation" r:id="rId3" imgW="419040" imgH="393480" progId="Equation.3">
                  <p:embed/>
                </p:oleObj>
              </mc:Choice>
              <mc:Fallback>
                <p:oleObj name="Equation" r:id="rId3" imgW="4190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81915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72200" y="2514600"/>
          <a:ext cx="8699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tion" r:id="rId5" imgW="520560" imgH="253800" progId="Equation.3">
                  <p:embed/>
                </p:oleObj>
              </mc:Choice>
              <mc:Fallback>
                <p:oleObj name="Equation" r:id="rId5" imgW="5205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14600"/>
                        <a:ext cx="86995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6"/>
          <p:cNvSpPr txBox="1">
            <a:spLocks noChangeArrowheads="1"/>
          </p:cNvSpPr>
          <p:nvPr/>
        </p:nvSpPr>
        <p:spPr bwMode="auto">
          <a:xfrm>
            <a:off x="469900" y="2466975"/>
            <a:ext cx="36449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Dado g(x) =               con</a:t>
            </a:r>
          </a:p>
          <a:p>
            <a:endParaRPr lang="en-US" dirty="0"/>
          </a:p>
          <a:p>
            <a:r>
              <a:rPr lang="en-US" dirty="0"/>
              <a:t>Dominio= {0,1,2}, determina </a:t>
            </a:r>
          </a:p>
          <a:p>
            <a:r>
              <a:rPr lang="en-US" dirty="0"/>
              <a:t>el co-</a:t>
            </a:r>
            <a:r>
              <a:rPr lang="en-US" dirty="0" err="1"/>
              <a:t>dominio</a:t>
            </a:r>
            <a:r>
              <a:rPr lang="en-US" dirty="0"/>
              <a:t>.</a:t>
            </a:r>
          </a:p>
        </p:txBody>
      </p:sp>
      <p:sp>
        <p:nvSpPr>
          <p:cNvPr id="4112" name="Line 7"/>
          <p:cNvSpPr>
            <a:spLocks noChangeShapeType="1"/>
          </p:cNvSpPr>
          <p:nvPr/>
        </p:nvSpPr>
        <p:spPr bwMode="auto">
          <a:xfrm>
            <a:off x="4419600" y="2438400"/>
            <a:ext cx="0" cy="41148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4113" name="Text Box 8"/>
          <p:cNvSpPr txBox="1">
            <a:spLocks noChangeArrowheads="1"/>
          </p:cNvSpPr>
          <p:nvPr/>
        </p:nvSpPr>
        <p:spPr bwMode="auto">
          <a:xfrm>
            <a:off x="4648200" y="2514600"/>
            <a:ext cx="2700338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Dado h(x) =               </a:t>
            </a:r>
          </a:p>
          <a:p>
            <a:endParaRPr lang="en-US" dirty="0"/>
          </a:p>
          <a:p>
            <a:r>
              <a:rPr lang="en-US" dirty="0"/>
              <a:t>determina el dominio.</a:t>
            </a: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685800" y="3733800"/>
            <a:ext cx="2819400" cy="2514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685800" y="3733800"/>
            <a:ext cx="28194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16" name="Line 13"/>
          <p:cNvSpPr>
            <a:spLocks noChangeShapeType="1"/>
          </p:cNvSpPr>
          <p:nvPr/>
        </p:nvSpPr>
        <p:spPr bwMode="auto">
          <a:xfrm>
            <a:off x="1219200" y="3733800"/>
            <a:ext cx="0" cy="2514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4117" name="Line 14"/>
          <p:cNvSpPr>
            <a:spLocks noChangeShapeType="1"/>
          </p:cNvSpPr>
          <p:nvPr/>
        </p:nvSpPr>
        <p:spPr bwMode="auto">
          <a:xfrm>
            <a:off x="2743200" y="3733800"/>
            <a:ext cx="0" cy="2514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4118" name="Text Box 15"/>
          <p:cNvSpPr txBox="1">
            <a:spLocks noChangeArrowheads="1"/>
          </p:cNvSpPr>
          <p:nvPr/>
        </p:nvSpPr>
        <p:spPr bwMode="auto">
          <a:xfrm>
            <a:off x="838200" y="3810000"/>
            <a:ext cx="322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119" name="Text Box 16"/>
          <p:cNvSpPr txBox="1">
            <a:spLocks noChangeArrowheads="1"/>
          </p:cNvSpPr>
          <p:nvPr/>
        </p:nvSpPr>
        <p:spPr bwMode="auto">
          <a:xfrm>
            <a:off x="2743200" y="3810000"/>
            <a:ext cx="762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(x,y)</a:t>
            </a:r>
          </a:p>
        </p:txBody>
      </p:sp>
      <p:graphicFrame>
        <p:nvGraphicFramePr>
          <p:cNvPr id="4101" name="Object 17"/>
          <p:cNvGraphicFramePr>
            <a:graphicFrameLocks noChangeAspect="1"/>
          </p:cNvGraphicFramePr>
          <p:nvPr/>
        </p:nvGraphicFramePr>
        <p:xfrm>
          <a:off x="1752600" y="3711575"/>
          <a:ext cx="5334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" name="Equation" r:id="rId7" imgW="419040" imgH="393480" progId="Equation.3">
                  <p:embed/>
                </p:oleObj>
              </mc:Choice>
              <mc:Fallback>
                <p:oleObj name="Equation" r:id="rId7" imgW="4190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11575"/>
                        <a:ext cx="5334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Text Box 19"/>
          <p:cNvSpPr txBox="1">
            <a:spLocks noChangeArrowheads="1"/>
          </p:cNvSpPr>
          <p:nvPr/>
        </p:nvSpPr>
        <p:spPr bwMode="auto">
          <a:xfrm>
            <a:off x="762000" y="4191000"/>
            <a:ext cx="381000" cy="2017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1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graphicFrame>
        <p:nvGraphicFramePr>
          <p:cNvPr id="410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466850" y="4267200"/>
          <a:ext cx="9715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Equation" r:id="rId8" imgW="774360" imgH="393480" progId="Equation.3">
                  <p:embed/>
                </p:oleObj>
              </mc:Choice>
              <mc:Fallback>
                <p:oleObj name="Equation" r:id="rId8" imgW="77436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4267200"/>
                        <a:ext cx="9715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22"/>
          <p:cNvGraphicFramePr>
            <a:graphicFrameLocks noChangeAspect="1"/>
          </p:cNvGraphicFramePr>
          <p:nvPr/>
        </p:nvGraphicFramePr>
        <p:xfrm>
          <a:off x="1482725" y="4953000"/>
          <a:ext cx="9556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Equation" r:id="rId10" imgW="761760" imgH="393480" progId="Equation.3">
                  <p:embed/>
                </p:oleObj>
              </mc:Choice>
              <mc:Fallback>
                <p:oleObj name="Equation" r:id="rId10" imgW="76176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4953000"/>
                        <a:ext cx="95567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23"/>
          <p:cNvGraphicFramePr>
            <a:graphicFrameLocks noChangeAspect="1"/>
          </p:cNvGraphicFramePr>
          <p:nvPr/>
        </p:nvGraphicFramePr>
        <p:xfrm>
          <a:off x="1504950" y="5715000"/>
          <a:ext cx="7810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Equation" r:id="rId12" imgW="622080" imgH="393480" progId="Equation.3">
                  <p:embed/>
                </p:oleObj>
              </mc:Choice>
              <mc:Fallback>
                <p:oleObj name="Equation" r:id="rId12" imgW="62208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5715000"/>
                        <a:ext cx="7810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24"/>
          <p:cNvGraphicFramePr>
            <a:graphicFrameLocks noChangeAspect="1"/>
          </p:cNvGraphicFramePr>
          <p:nvPr/>
        </p:nvGraphicFramePr>
        <p:xfrm>
          <a:off x="2819400" y="4267200"/>
          <a:ext cx="6207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Equation" r:id="rId14" imgW="495000" imgH="431640" progId="Equation.3">
                  <p:embed/>
                </p:oleObj>
              </mc:Choice>
              <mc:Fallback>
                <p:oleObj name="Equation" r:id="rId14" imgW="495000" imgH="431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67200"/>
                        <a:ext cx="62071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25"/>
          <p:cNvGraphicFramePr>
            <a:graphicFrameLocks noChangeAspect="1"/>
          </p:cNvGraphicFramePr>
          <p:nvPr/>
        </p:nvGraphicFramePr>
        <p:xfrm>
          <a:off x="2819400" y="4953000"/>
          <a:ext cx="6048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Equation" r:id="rId16" imgW="482400" imgH="431640" progId="Equation.3">
                  <p:embed/>
                </p:oleObj>
              </mc:Choice>
              <mc:Fallback>
                <p:oleObj name="Equation" r:id="rId16" imgW="482400" imgH="431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60483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26"/>
          <p:cNvGraphicFramePr>
            <a:graphicFrameLocks noChangeAspect="1"/>
          </p:cNvGraphicFramePr>
          <p:nvPr/>
        </p:nvGraphicFramePr>
        <p:xfrm>
          <a:off x="2894013" y="5737225"/>
          <a:ext cx="4587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name="Equation" r:id="rId18" imgW="304560" imgH="215640" progId="Equation.3">
                  <p:embed/>
                </p:oleObj>
              </mc:Choice>
              <mc:Fallback>
                <p:oleObj name="Equation" r:id="rId18" imgW="304560" imgH="2156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5737225"/>
                        <a:ext cx="4587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Text Box 27"/>
          <p:cNvSpPr txBox="1">
            <a:spLocks noChangeArrowheads="1"/>
          </p:cNvSpPr>
          <p:nvPr/>
        </p:nvSpPr>
        <p:spPr bwMode="auto">
          <a:xfrm>
            <a:off x="4594225" y="3886200"/>
            <a:ext cx="3760966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Dado que dentro del radical no</a:t>
            </a:r>
          </a:p>
          <a:p>
            <a:r>
              <a:rPr lang="en-US" dirty="0" smtClean="0"/>
              <a:t>podemos </a:t>
            </a:r>
            <a:r>
              <a:rPr lang="en-US" dirty="0"/>
              <a:t>tener un negativo los</a:t>
            </a:r>
          </a:p>
          <a:p>
            <a:r>
              <a:rPr lang="en-US" dirty="0"/>
              <a:t>valores de x ≥ </a:t>
            </a:r>
            <a:r>
              <a:rPr lang="en-US" dirty="0" smtClean="0"/>
              <a:t>√5 </a:t>
            </a:r>
            <a:r>
              <a:rPr lang="en-US" dirty="0"/>
              <a:t>y x ≤ </a:t>
            </a:r>
            <a:r>
              <a:rPr lang="en-US" dirty="0" smtClean="0"/>
              <a:t>-√5</a:t>
            </a:r>
            <a:endParaRPr lang="en-US" dirty="0">
              <a:cs typeface="Tahoma" pitchFamily="34" charset="0"/>
            </a:endParaRPr>
          </a:p>
        </p:txBody>
      </p:sp>
      <p:sp>
        <p:nvSpPr>
          <p:cNvPr id="4122" name="Text Box 28"/>
          <p:cNvSpPr txBox="1">
            <a:spLocks noChangeArrowheads="1"/>
          </p:cNvSpPr>
          <p:nvPr/>
        </p:nvSpPr>
        <p:spPr bwMode="auto">
          <a:xfrm>
            <a:off x="4860925" y="5062538"/>
            <a:ext cx="4092787" cy="369332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Dominio= {x| x ≥ </a:t>
            </a:r>
            <a:r>
              <a:rPr lang="en-US" dirty="0" smtClean="0"/>
              <a:t>√5 </a:t>
            </a:r>
            <a:r>
              <a:rPr lang="en-US" dirty="0"/>
              <a:t>ó x ≤ </a:t>
            </a:r>
            <a:r>
              <a:rPr lang="en-US" dirty="0" smtClean="0"/>
              <a:t>- √5}</a:t>
            </a:r>
            <a:endParaRPr lang="en-US" dirty="0"/>
          </a:p>
        </p:txBody>
      </p:sp>
      <p:sp>
        <p:nvSpPr>
          <p:cNvPr id="4123" name="Text Box 29"/>
          <p:cNvSpPr txBox="1">
            <a:spLocks noChangeArrowheads="1"/>
          </p:cNvSpPr>
          <p:nvPr/>
        </p:nvSpPr>
        <p:spPr bwMode="auto">
          <a:xfrm>
            <a:off x="517525" y="6248400"/>
            <a:ext cx="3465513" cy="64135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Co-dominio = {       ,       ,  1}</a:t>
            </a:r>
          </a:p>
          <a:p>
            <a:endParaRPr lang="en-US"/>
          </a:p>
        </p:txBody>
      </p:sp>
      <p:graphicFrame>
        <p:nvGraphicFramePr>
          <p:cNvPr id="4108" name="Object 30"/>
          <p:cNvGraphicFramePr>
            <a:graphicFrameLocks noChangeAspect="1"/>
          </p:cNvGraphicFramePr>
          <p:nvPr/>
        </p:nvGraphicFramePr>
        <p:xfrm>
          <a:off x="2438400" y="6248400"/>
          <a:ext cx="3190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Equation" r:id="rId20" imgW="253800" imgH="393480" progId="Equation.3">
                  <p:embed/>
                </p:oleObj>
              </mc:Choice>
              <mc:Fallback>
                <p:oleObj name="Equation" r:id="rId20" imgW="253800" imgH="393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248400"/>
                        <a:ext cx="31908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31"/>
          <p:cNvGraphicFramePr>
            <a:graphicFrameLocks noChangeAspect="1"/>
          </p:cNvGraphicFramePr>
          <p:nvPr/>
        </p:nvGraphicFramePr>
        <p:xfrm>
          <a:off x="2971800" y="6249988"/>
          <a:ext cx="3349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" name="Equation" r:id="rId22" imgW="266400" imgH="393480" progId="Equation.3">
                  <p:embed/>
                </p:oleObj>
              </mc:Choice>
              <mc:Fallback>
                <p:oleObj name="Equation" r:id="rId22" imgW="266400" imgH="393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249988"/>
                        <a:ext cx="3349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28 CuadroTexto"/>
          <p:cNvSpPr txBox="1"/>
          <p:nvPr/>
        </p:nvSpPr>
        <p:spPr>
          <a:xfrm>
            <a:off x="4876800" y="5715000"/>
            <a:ext cx="403860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err="1" smtClean="0"/>
              <a:t>Codominio</a:t>
            </a:r>
            <a:r>
              <a:rPr lang="es-CO" dirty="0" smtClean="0"/>
              <a:t>= Todos los Reales</a:t>
            </a:r>
            <a:endParaRPr lang="es-CO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Prueba de </a:t>
            </a:r>
            <a:r>
              <a:rPr lang="en-US" dirty="0" err="1" smtClean="0"/>
              <a:t>autoevaluación</a:t>
            </a:r>
            <a:endParaRPr lang="en-US" dirty="0" smtClean="0"/>
          </a:p>
        </p:txBody>
      </p:sp>
      <p:sp>
        <p:nvSpPr>
          <p:cNvPr id="36868" name="AutoShape 5">
            <a:hlinkClick r:id="" action="ppaction://macro?name=GetStarted" highlightClick="1"/>
          </p:cNvPr>
          <p:cNvSpPr>
            <a:spLocks noChangeArrowheads="1"/>
          </p:cNvSpPr>
          <p:nvPr/>
        </p:nvSpPr>
        <p:spPr bwMode="auto">
          <a:xfrm>
            <a:off x="2743200" y="4191000"/>
            <a:ext cx="2971800" cy="762000"/>
          </a:xfrm>
          <a:prstGeom prst="actionButtonBlank">
            <a:avLst/>
          </a:prstGeom>
          <a:solidFill>
            <a:schemeClr val="folHlink"/>
          </a:solidFill>
          <a:ln w="12700" cap="sq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Comienza la prueba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Objetivos Instruccionales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3886200"/>
          </a:xfrm>
        </p:spPr>
        <p:txBody>
          <a:bodyPr/>
          <a:lstStyle/>
          <a:p>
            <a:pPr lvl="1" eaLnBrk="1" hangingPunct="1"/>
            <a:r>
              <a:rPr lang="en-US" sz="1800" dirty="0" smtClean="0"/>
              <a:t>Representar relaciones mediante pares ordenados, tablas, aplicaciones y diagramas cartesianos.</a:t>
            </a:r>
          </a:p>
          <a:p>
            <a:pPr lvl="1" eaLnBrk="1" hangingPunct="1"/>
            <a:r>
              <a:rPr lang="en-US" sz="1800" dirty="0" smtClean="0"/>
              <a:t>Determinar el dominio y codominio de una relacion y de la relacion inversa.</a:t>
            </a:r>
          </a:p>
          <a:p>
            <a:pPr lvl="1" eaLnBrk="1" hangingPunct="1"/>
            <a:r>
              <a:rPr lang="en-US" sz="1800" dirty="0" smtClean="0"/>
              <a:t>Utilizar el diagrama cartesiano en la representacion de una relacion directa e inversa. </a:t>
            </a:r>
          </a:p>
          <a:p>
            <a:pPr lvl="1" eaLnBrk="1" hangingPunct="1"/>
            <a:r>
              <a:rPr lang="en-US" sz="1800" dirty="0" smtClean="0"/>
              <a:t>Distinguir entre relaciones y funciones.</a:t>
            </a:r>
          </a:p>
          <a:p>
            <a:pPr lvl="1" eaLnBrk="1" hangingPunct="1"/>
            <a:r>
              <a:rPr lang="en-US" sz="1800" dirty="0" smtClean="0"/>
              <a:t>Hallar el dominio y el co-dominio de una función.</a:t>
            </a:r>
          </a:p>
          <a:p>
            <a:pPr lvl="1" eaLnBrk="1" hangingPunct="1"/>
            <a:r>
              <a:rPr lang="en-US" sz="1800" dirty="0" smtClean="0"/>
              <a:t>Aplicar la tecnica de la recta vertical para determinar cuando un grafico cartsiano corresponde a una función.</a:t>
            </a:r>
          </a:p>
          <a:p>
            <a:pPr lvl="1"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1. ¿</a:t>
            </a:r>
            <a:r>
              <a:rPr lang="en-US" sz="2800" dirty="0" err="1" smtClean="0"/>
              <a:t>Qué</a:t>
            </a:r>
            <a:r>
              <a:rPr lang="en-US" sz="2800" dirty="0" smtClean="0"/>
              <a:t> es una relación?</a:t>
            </a:r>
          </a:p>
        </p:txBody>
      </p:sp>
      <p:sp>
        <p:nvSpPr>
          <p:cNvPr id="37891" name="AutoShape 4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18288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Es el conjunto de las primeras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 coordenadas en un par ordenado</a:t>
            </a:r>
          </a:p>
        </p:txBody>
      </p:sp>
      <p:sp>
        <p:nvSpPr>
          <p:cNvPr id="37892" name="AutoShape 7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1828800" y="38100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Es el conjunto de pares ordenados</a:t>
            </a:r>
          </a:p>
        </p:txBody>
      </p:sp>
      <p:sp>
        <p:nvSpPr>
          <p:cNvPr id="37893" name="AutoShape 8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1828800" y="52578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Es el conjunto de las segundas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 coordenadas en un par ordenado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2. Selecciona la aseveración correcta.</a:t>
            </a:r>
          </a:p>
        </p:txBody>
      </p:sp>
      <p:sp>
        <p:nvSpPr>
          <p:cNvPr id="38915" name="AutoShape 4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18288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Toda función es una relación.</a:t>
            </a:r>
          </a:p>
        </p:txBody>
      </p:sp>
      <p:sp>
        <p:nvSpPr>
          <p:cNvPr id="38916" name="AutoShape 5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18288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En ocasiones una función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es una relación.</a:t>
            </a:r>
          </a:p>
        </p:txBody>
      </p:sp>
      <p:sp>
        <p:nvSpPr>
          <p:cNvPr id="38917" name="AutoShape 6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18288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Toda relación es un función.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3. Determina el co-dominio del siguiente conjunto de pares ordenados: {(1,8), (-3,8), (2,8),(-6,8)}</a:t>
            </a:r>
          </a:p>
        </p:txBody>
      </p:sp>
      <p:sp>
        <p:nvSpPr>
          <p:cNvPr id="39939" name="AutoShape 4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19050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Co-</a:t>
            </a:r>
            <a:r>
              <a:rPr lang="en-US" dirty="0" err="1" smtClean="0">
                <a:solidFill>
                  <a:schemeClr val="tx2"/>
                </a:solidFill>
              </a:rPr>
              <a:t>Dominio</a:t>
            </a:r>
            <a:r>
              <a:rPr lang="en-US" dirty="0">
                <a:solidFill>
                  <a:schemeClr val="tx2"/>
                </a:solidFill>
              </a:rPr>
              <a:t>: {1, -3, 2, 8}</a:t>
            </a:r>
          </a:p>
        </p:txBody>
      </p:sp>
      <p:sp>
        <p:nvSpPr>
          <p:cNvPr id="39940" name="AutoShape 5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19050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Co-</a:t>
            </a:r>
            <a:r>
              <a:rPr lang="en-US" dirty="0" err="1" smtClean="0">
                <a:solidFill>
                  <a:schemeClr val="tx2"/>
                </a:solidFill>
              </a:rPr>
              <a:t>Dominio</a:t>
            </a:r>
            <a:r>
              <a:rPr lang="en-US" dirty="0">
                <a:solidFill>
                  <a:schemeClr val="tx2"/>
                </a:solidFill>
              </a:rPr>
              <a:t>: {(8,1), (8,-3), (8,2), (8,-6)}</a:t>
            </a:r>
          </a:p>
        </p:txBody>
      </p:sp>
      <p:sp>
        <p:nvSpPr>
          <p:cNvPr id="39941" name="AutoShape 6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19050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Co-</a:t>
            </a:r>
            <a:r>
              <a:rPr lang="en-US" dirty="0" err="1" smtClean="0">
                <a:solidFill>
                  <a:schemeClr val="tx2"/>
                </a:solidFill>
              </a:rPr>
              <a:t>Dominio</a:t>
            </a:r>
            <a:r>
              <a:rPr lang="en-US" dirty="0">
                <a:solidFill>
                  <a:schemeClr val="tx2"/>
                </a:solidFill>
              </a:rPr>
              <a:t>: {8}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4. Determina el co-dominio de la siguiente relación representada en una aplicación.</a:t>
            </a:r>
          </a:p>
        </p:txBody>
      </p:sp>
      <p:sp>
        <p:nvSpPr>
          <p:cNvPr id="40963" name="AutoShape 4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Co-dominio: {0, 1, 2, 3, 4}</a:t>
            </a:r>
          </a:p>
        </p:txBody>
      </p:sp>
      <p:sp>
        <p:nvSpPr>
          <p:cNvPr id="40964" name="AutoShape 5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4572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Co-dominio: {4, 5, 6}</a:t>
            </a:r>
          </a:p>
        </p:txBody>
      </p:sp>
      <p:sp>
        <p:nvSpPr>
          <p:cNvPr id="40965" name="AutoShape 6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Co-dominio: {-4, -5, -6}</a:t>
            </a:r>
          </a:p>
        </p:txBody>
      </p:sp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6096000" y="2743200"/>
            <a:ext cx="1066800" cy="3124200"/>
          </a:xfrm>
          <a:prstGeom prst="ellips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7772400" y="2743200"/>
            <a:ext cx="1066800" cy="3124200"/>
          </a:xfrm>
          <a:prstGeom prst="ellips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400800" y="2286000"/>
            <a:ext cx="3984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x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8145463" y="2209800"/>
            <a:ext cx="388937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y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6480175" y="3340100"/>
            <a:ext cx="377825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  <a:p>
            <a:r>
              <a:rPr lang="en-US" sz="2400"/>
              <a:t>1</a:t>
            </a:r>
          </a:p>
          <a:p>
            <a:r>
              <a:rPr lang="en-US" sz="2400"/>
              <a:t>2</a:t>
            </a:r>
          </a:p>
          <a:p>
            <a:r>
              <a:rPr lang="en-US" sz="2400"/>
              <a:t>3</a:t>
            </a:r>
          </a:p>
          <a:p>
            <a:r>
              <a:rPr lang="en-US" sz="2400"/>
              <a:t>4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8153400" y="3552825"/>
            <a:ext cx="377825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/>
              <a:t>4</a:t>
            </a:r>
          </a:p>
          <a:p>
            <a:r>
              <a:rPr lang="en-US" sz="2400"/>
              <a:t>5</a:t>
            </a:r>
          </a:p>
          <a:p>
            <a:r>
              <a:rPr lang="en-US" sz="2400"/>
              <a:t>6</a:t>
            </a:r>
          </a:p>
          <a:p>
            <a:endParaRPr lang="en-US" sz="2400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6858000" y="3581400"/>
            <a:ext cx="1295400" cy="152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6858000" y="3962400"/>
            <a:ext cx="1371600" cy="152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6781800" y="4343400"/>
            <a:ext cx="1447800" cy="152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 flipV="1">
            <a:off x="6781800" y="4572000"/>
            <a:ext cx="1371600" cy="762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 flipV="1">
            <a:off x="6781800" y="3810000"/>
            <a:ext cx="1447800" cy="12954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5. ¿Cuál de las siguientes </a:t>
            </a:r>
            <a:r>
              <a:rPr lang="en-US" sz="2800" dirty="0" err="1" smtClean="0"/>
              <a:t>representaciones</a:t>
            </a:r>
            <a:r>
              <a:rPr lang="en-US" sz="2800" dirty="0" smtClean="0"/>
              <a:t> es una función?</a:t>
            </a:r>
          </a:p>
        </p:txBody>
      </p:sp>
      <p:sp>
        <p:nvSpPr>
          <p:cNvPr id="41987" name="AutoShape 4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Funciones: a </a:t>
            </a:r>
            <a:r>
              <a:rPr lang="en-US" b="0" dirty="0">
                <a:solidFill>
                  <a:schemeClr val="tx2"/>
                </a:solidFill>
              </a:rPr>
              <a:t>y</a:t>
            </a:r>
            <a:r>
              <a:rPr lang="en-US" dirty="0">
                <a:solidFill>
                  <a:schemeClr val="tx2"/>
                </a:solidFill>
              </a:rPr>
              <a:t> b</a:t>
            </a:r>
          </a:p>
        </p:txBody>
      </p:sp>
      <p:sp>
        <p:nvSpPr>
          <p:cNvPr id="41988" name="AutoShape 5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Funciones: a </a:t>
            </a:r>
            <a:r>
              <a:rPr lang="en-US" b="0" dirty="0">
                <a:solidFill>
                  <a:schemeClr val="tx2"/>
                </a:solidFill>
              </a:rPr>
              <a:t>y</a:t>
            </a:r>
            <a:r>
              <a:rPr lang="en-US" dirty="0">
                <a:solidFill>
                  <a:schemeClr val="tx2"/>
                </a:solidFill>
              </a:rPr>
              <a:t> c</a:t>
            </a:r>
          </a:p>
        </p:txBody>
      </p:sp>
      <p:sp>
        <p:nvSpPr>
          <p:cNvPr id="41989" name="AutoShape 6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4572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Funciones: b </a:t>
            </a:r>
            <a:r>
              <a:rPr lang="en-US" b="0" dirty="0">
                <a:solidFill>
                  <a:schemeClr val="tx2"/>
                </a:solidFill>
              </a:rPr>
              <a:t>y</a:t>
            </a:r>
            <a:r>
              <a:rPr lang="en-US" dirty="0">
                <a:solidFill>
                  <a:schemeClr val="tx2"/>
                </a:solidFill>
              </a:rPr>
              <a:t> c</a:t>
            </a:r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2"/>
          <a:srcRect l="31435" t="22653" r="29501" b="26559"/>
          <a:stretch>
            <a:fillRect/>
          </a:stretch>
        </p:blipFill>
        <p:spPr bwMode="auto">
          <a:xfrm>
            <a:off x="5943600" y="2057400"/>
            <a:ext cx="2209800" cy="2155825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6172200" y="4267200"/>
            <a:ext cx="1752600" cy="2057400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6629400" y="4724400"/>
            <a:ext cx="990600" cy="1447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6629400" y="4724400"/>
            <a:ext cx="990600" cy="3048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7162800" y="4724400"/>
            <a:ext cx="0" cy="1447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764338" y="4662488"/>
            <a:ext cx="32226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7227888" y="4648200"/>
            <a:ext cx="315912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6756400" y="4981575"/>
            <a:ext cx="3302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</p:txBody>
      </p:sp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7239000" y="4953000"/>
            <a:ext cx="3302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  <a:p>
            <a:r>
              <a:rPr lang="en-US"/>
              <a:t>6</a:t>
            </a:r>
          </a:p>
          <a:p>
            <a:r>
              <a:rPr lang="en-US"/>
              <a:t>7</a:t>
            </a:r>
          </a:p>
          <a:p>
            <a:r>
              <a:rPr lang="en-US"/>
              <a:t>7</a:t>
            </a: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5791200" y="6415088"/>
            <a:ext cx="2468563" cy="379412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{(1,4), (2,4), (3,4)}</a:t>
            </a: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5486400" y="2133600"/>
            <a:ext cx="39211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a.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5562600" y="4267200"/>
            <a:ext cx="400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b.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5338763" y="6415088"/>
            <a:ext cx="376237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6. Determina cúal de las siguientes relaciones es una función?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 l="31435" t="21352" r="30478" b="25258"/>
          <a:stretch>
            <a:fillRect/>
          </a:stretch>
        </p:blipFill>
        <p:spPr bwMode="auto">
          <a:xfrm>
            <a:off x="7315200" y="2133600"/>
            <a:ext cx="1666875" cy="1752600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43012" name="AutoShape 5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4572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Funciones: a, c y d</a:t>
            </a:r>
          </a:p>
        </p:txBody>
      </p:sp>
      <p:sp>
        <p:nvSpPr>
          <p:cNvPr id="43013" name="AutoShape 6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Funciones: b,  c </a:t>
            </a:r>
            <a:r>
              <a:rPr lang="en-US" b="0" dirty="0">
                <a:solidFill>
                  <a:schemeClr val="tx2"/>
                </a:solidFill>
              </a:rPr>
              <a:t>y</a:t>
            </a:r>
            <a:r>
              <a:rPr lang="en-US" dirty="0">
                <a:solidFill>
                  <a:schemeClr val="tx2"/>
                </a:solidFill>
              </a:rPr>
              <a:t> d</a:t>
            </a:r>
          </a:p>
        </p:txBody>
      </p:sp>
      <p:sp>
        <p:nvSpPr>
          <p:cNvPr id="43014" name="AutoShape 7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Funciones: a, b </a:t>
            </a:r>
            <a:r>
              <a:rPr lang="en-US" b="0" dirty="0">
                <a:solidFill>
                  <a:schemeClr val="tx2"/>
                </a:solidFill>
              </a:rPr>
              <a:t>y</a:t>
            </a:r>
            <a:r>
              <a:rPr lang="en-US" dirty="0">
                <a:solidFill>
                  <a:schemeClr val="tx2"/>
                </a:solidFill>
              </a:rPr>
              <a:t> c</a:t>
            </a:r>
          </a:p>
        </p:txBody>
      </p:sp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3"/>
          <a:srcRect l="30458" t="22653" r="29501" b="25258"/>
          <a:stretch>
            <a:fillRect/>
          </a:stretch>
        </p:blipFill>
        <p:spPr bwMode="auto">
          <a:xfrm>
            <a:off x="5334000" y="2133600"/>
            <a:ext cx="1828800" cy="1784350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4"/>
          <a:srcRect l="31435" t="22653" r="30478" b="26559"/>
          <a:stretch>
            <a:fillRect/>
          </a:stretch>
        </p:blipFill>
        <p:spPr bwMode="auto">
          <a:xfrm>
            <a:off x="5334000" y="4419600"/>
            <a:ext cx="1752600" cy="1752600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43017" name="Picture 11"/>
          <p:cNvPicPr>
            <a:picLocks noChangeAspect="1" noChangeArrowheads="1"/>
          </p:cNvPicPr>
          <p:nvPr/>
        </p:nvPicPr>
        <p:blipFill>
          <a:blip r:embed="rId5"/>
          <a:srcRect l="30458" t="22653" r="30478" b="26559"/>
          <a:stretch>
            <a:fillRect/>
          </a:stretch>
        </p:blipFill>
        <p:spPr bwMode="auto">
          <a:xfrm>
            <a:off x="7315200" y="4419600"/>
            <a:ext cx="1752600" cy="1709738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5334000" y="3582988"/>
            <a:ext cx="404813" cy="379412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a.</a:t>
            </a:r>
          </a:p>
        </p:txBody>
      </p:sp>
      <p:sp>
        <p:nvSpPr>
          <p:cNvPr id="43019" name="Text Box 14"/>
          <p:cNvSpPr txBox="1">
            <a:spLocks noChangeArrowheads="1"/>
          </p:cNvSpPr>
          <p:nvPr/>
        </p:nvSpPr>
        <p:spPr bwMode="auto">
          <a:xfrm>
            <a:off x="7315200" y="3505200"/>
            <a:ext cx="412750" cy="379413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b.</a:t>
            </a:r>
          </a:p>
        </p:txBody>
      </p:sp>
      <p:sp>
        <p:nvSpPr>
          <p:cNvPr id="43020" name="Text Box 15"/>
          <p:cNvSpPr txBox="1">
            <a:spLocks noChangeArrowheads="1"/>
          </p:cNvSpPr>
          <p:nvPr/>
        </p:nvSpPr>
        <p:spPr bwMode="auto">
          <a:xfrm>
            <a:off x="5334000" y="5791200"/>
            <a:ext cx="388938" cy="379413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c.</a:t>
            </a:r>
          </a:p>
        </p:txBody>
      </p:sp>
      <p:sp>
        <p:nvSpPr>
          <p:cNvPr id="43021" name="Text Box 16"/>
          <p:cNvSpPr txBox="1">
            <a:spLocks noChangeArrowheads="1"/>
          </p:cNvSpPr>
          <p:nvPr/>
        </p:nvSpPr>
        <p:spPr bwMode="auto">
          <a:xfrm>
            <a:off x="7315200" y="5791200"/>
            <a:ext cx="412750" cy="379413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7. Dado f(x)= 3x-x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con Dominio = {1,2,3), determina el co-dominio. </a:t>
            </a:r>
          </a:p>
        </p:txBody>
      </p:sp>
      <p:sp>
        <p:nvSpPr>
          <p:cNvPr id="44035" name="AutoShape 4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24384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Co-dominio= {1,  2,  3}</a:t>
            </a:r>
          </a:p>
        </p:txBody>
      </p:sp>
      <p:sp>
        <p:nvSpPr>
          <p:cNvPr id="44036" name="AutoShape 5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24384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Co-dominio={ 2, 4, 6}</a:t>
            </a:r>
          </a:p>
        </p:txBody>
      </p:sp>
      <p:sp>
        <p:nvSpPr>
          <p:cNvPr id="44037" name="AutoShape 6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24384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Co-dominio= {0, 2}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8. Determina el dominio de la siguiente función: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638800" y="2971800"/>
          <a:ext cx="28194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971800"/>
                        <a:ext cx="2819400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AutoShape 9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4572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{todos los números reales)</a:t>
            </a:r>
          </a:p>
        </p:txBody>
      </p:sp>
      <p:sp>
        <p:nvSpPr>
          <p:cNvPr id="5125" name="AutoShape 10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{todo número real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          excepto 0}</a:t>
            </a:r>
          </a:p>
        </p:txBody>
      </p:sp>
      <p:sp>
        <p:nvSpPr>
          <p:cNvPr id="5126" name="AutoShape 11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{todo número real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          excepto 2}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9. Determina el dominio de la siguiente función: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638800" y="2971800"/>
          <a:ext cx="28194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971800"/>
                        <a:ext cx="2819400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AutoShape 4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4572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{todos los números reales)</a:t>
            </a:r>
          </a:p>
        </p:txBody>
      </p:sp>
      <p:sp>
        <p:nvSpPr>
          <p:cNvPr id="6149" name="AutoShape 5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{todo número real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          excepto  x=-3}</a:t>
            </a:r>
          </a:p>
        </p:txBody>
      </p:sp>
      <p:sp>
        <p:nvSpPr>
          <p:cNvPr id="6150" name="AutoShape 6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{todo número real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          excepto x=3}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10. Determina el dominio de la siguiente función: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638800" y="3054350"/>
          <a:ext cx="28194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3" imgW="812520" imgH="419040" progId="Equation.3">
                  <p:embed/>
                </p:oleObj>
              </mc:Choice>
              <mc:Fallback>
                <p:oleObj name="Equation" r:id="rId3" imgW="8125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54350"/>
                        <a:ext cx="2819400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AutoShape 4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{todos los números reales)</a:t>
            </a:r>
          </a:p>
        </p:txBody>
      </p:sp>
      <p:sp>
        <p:nvSpPr>
          <p:cNvPr id="7173" name="AutoShape 5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{todo número real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          excepto  x=0 y x=9}</a:t>
            </a:r>
          </a:p>
        </p:txBody>
      </p:sp>
      <p:sp>
        <p:nvSpPr>
          <p:cNvPr id="7174" name="AutoShape 6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4572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{todo número real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          excepto x=0 y x=-9}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Índice</a:t>
            </a:r>
          </a:p>
        </p:txBody>
      </p:sp>
      <p:sp>
        <p:nvSpPr>
          <p:cNvPr id="1536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2133600"/>
            <a:ext cx="3124200" cy="7620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1. Repasemos</a:t>
            </a:r>
          </a:p>
        </p:txBody>
      </p:sp>
      <p:sp>
        <p:nvSpPr>
          <p:cNvPr id="1536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3352800"/>
            <a:ext cx="3124200" cy="7620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2. Relaciones</a:t>
            </a:r>
          </a:p>
        </p:txBody>
      </p:sp>
      <p:sp>
        <p:nvSpPr>
          <p:cNvPr id="15365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4572000"/>
            <a:ext cx="3124200" cy="7620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3. Relación Inversa</a:t>
            </a:r>
          </a:p>
        </p:txBody>
      </p:sp>
      <p:sp>
        <p:nvSpPr>
          <p:cNvPr id="15366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0600" y="2133600"/>
            <a:ext cx="3124200" cy="7620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4. Dominio y Co-dominio</a:t>
            </a:r>
          </a:p>
        </p:txBody>
      </p:sp>
      <p:sp>
        <p:nvSpPr>
          <p:cNvPr id="15367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0600" y="3352800"/>
            <a:ext cx="3124200" cy="7620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/>
              <a:t>5. Funciones</a:t>
            </a:r>
          </a:p>
        </p:txBody>
      </p:sp>
      <p:sp>
        <p:nvSpPr>
          <p:cNvPr id="15368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0600" y="4572000"/>
            <a:ext cx="3124200" cy="7620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6. Autoevaluación</a:t>
            </a:r>
          </a:p>
        </p:txBody>
      </p:sp>
      <p:sp>
        <p:nvSpPr>
          <p:cNvPr id="1537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5715000"/>
            <a:ext cx="3124200" cy="7620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Referencias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11. Determina el dominio de la siguiente función: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638800" y="3294063"/>
          <a:ext cx="28194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3" imgW="698400" imgH="241200" progId="Equation.3">
                  <p:embed/>
                </p:oleObj>
              </mc:Choice>
              <mc:Fallback>
                <p:oleObj name="Equation" r:id="rId3" imgW="6984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94063"/>
                        <a:ext cx="281940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AutoShape 4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{x: x= 3)</a:t>
            </a:r>
          </a:p>
        </p:txBody>
      </p:sp>
      <p:sp>
        <p:nvSpPr>
          <p:cNvPr id="8199" name="AutoShape 5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{x: x     3}</a:t>
            </a:r>
          </a:p>
        </p:txBody>
      </p:sp>
      <p:sp>
        <p:nvSpPr>
          <p:cNvPr id="8200" name="AutoShape 6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457200" y="2362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{x: x      3}</a:t>
            </a:r>
          </a:p>
        </p:txBody>
      </p:sp>
      <p:graphicFrame>
        <p:nvGraphicFramePr>
          <p:cNvPr id="819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424238" y="2819400"/>
          <a:ext cx="2333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5" imgW="126720" imgH="152280" progId="Equation.3">
                  <p:embed/>
                </p:oleObj>
              </mc:Choice>
              <mc:Fallback>
                <p:oleObj name="Equation" r:id="rId5" imgW="126720" imgH="152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2819400"/>
                        <a:ext cx="23336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3429000" y="5918200"/>
          <a:ext cx="381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7" imgW="126720" imgH="152280" progId="Equation.3">
                  <p:embed/>
                </p:oleObj>
              </mc:Choice>
              <mc:Fallback>
                <p:oleObj name="Equation" r:id="rId7" imgW="126720" imgH="152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918200"/>
                        <a:ext cx="381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12. Determina el dominio de la siguiente función: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638800" y="3257550"/>
          <a:ext cx="28194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" imgW="1130040" imgH="419040" progId="Equation.3">
                  <p:embed/>
                </p:oleObj>
              </mc:Choice>
              <mc:Fallback>
                <p:oleObj name="Equation" r:id="rId3" imgW="113004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57550"/>
                        <a:ext cx="281940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AutoShape 4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2438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</a:t>
            </a:r>
            <a:r>
              <a:rPr lang="en-US" dirty="0"/>
              <a:t>{</a:t>
            </a:r>
            <a:r>
              <a:rPr lang="en-US" dirty="0" err="1"/>
              <a:t>x|x</a:t>
            </a:r>
            <a:r>
              <a:rPr lang="en-US" dirty="0"/>
              <a:t> € R} </a:t>
            </a:r>
          </a:p>
        </p:txBody>
      </p:sp>
      <p:sp>
        <p:nvSpPr>
          <p:cNvPr id="9221" name="AutoShape 5">
            <a:hlinkClick r:id="" action="ppaction://macro?name=DoingWell" highlightClick="1"/>
          </p:cNvPr>
          <p:cNvSpPr>
            <a:spLocks noChangeArrowheads="1"/>
          </p:cNvSpPr>
          <p:nvPr/>
        </p:nvSpPr>
        <p:spPr bwMode="auto">
          <a:xfrm>
            <a:off x="457200" y="54102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</a:t>
            </a:r>
            <a:r>
              <a:rPr lang="en-US" dirty="0"/>
              <a:t>{x| x ≠ 2} y x ≠ -3}</a:t>
            </a:r>
          </a:p>
        </p:txBody>
      </p:sp>
      <p:sp>
        <p:nvSpPr>
          <p:cNvPr id="9222" name="AutoShape 6">
            <a:hlinkClick r:id="" action="ppaction://macro?name=DoingPoorly" highlightClick="1"/>
          </p:cNvPr>
          <p:cNvSpPr>
            <a:spLocks noChangeArrowheads="1"/>
          </p:cNvSpPr>
          <p:nvPr/>
        </p:nvSpPr>
        <p:spPr bwMode="auto">
          <a:xfrm>
            <a:off x="457200" y="3962400"/>
            <a:ext cx="4648200" cy="1219200"/>
          </a:xfrm>
          <a:prstGeom prst="actionButtonBlank">
            <a:avLst/>
          </a:prstGeom>
          <a:solidFill>
            <a:schemeClr val="accent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Dominio = </a:t>
            </a:r>
            <a:r>
              <a:rPr lang="en-US" dirty="0"/>
              <a:t>{x| x ≠ -2 y x ≠ 3}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Plano de Coordenadas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133600"/>
            <a:ext cx="54102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Partes del plano de Coordenadas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Ejes</a:t>
            </a:r>
            <a:r>
              <a:rPr lang="en-US" sz="2400" dirty="0" smtClean="0"/>
              <a:t> – son dos rectas numéricas perpendiculares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eje  </a:t>
            </a:r>
            <a:r>
              <a:rPr lang="en-US" sz="2400" b="1" i="1" dirty="0" smtClean="0"/>
              <a:t>x</a:t>
            </a:r>
            <a:r>
              <a:rPr lang="en-US" sz="2400" dirty="0" smtClean="0"/>
              <a:t> – Es la recta numérica horizontal (abscisa)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eje  </a:t>
            </a:r>
            <a:r>
              <a:rPr lang="en-US" sz="2400" b="1" i="1" dirty="0" smtClean="0"/>
              <a:t>y</a:t>
            </a:r>
            <a:r>
              <a:rPr lang="en-US" sz="2400" dirty="0" smtClean="0"/>
              <a:t> – Es la recta numérica vertical (ordenada)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Origen</a:t>
            </a:r>
            <a:r>
              <a:rPr lang="en-US" sz="2400" dirty="0" smtClean="0"/>
              <a:t> – la intersección de las dos rectas en su punto cero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Cuadrantes</a:t>
            </a:r>
            <a:r>
              <a:rPr lang="en-US" sz="2400" dirty="0" smtClean="0"/>
              <a:t> – cuatro regiones que se forman al intersecarse el eje de </a:t>
            </a:r>
            <a:r>
              <a:rPr lang="en-US" sz="2400" i="1" dirty="0" smtClean="0"/>
              <a:t>x</a:t>
            </a:r>
            <a:r>
              <a:rPr lang="en-US" sz="2400" dirty="0" smtClean="0"/>
              <a:t> con el eje de </a:t>
            </a:r>
            <a:r>
              <a:rPr lang="en-US" sz="2400" i="1" dirty="0" smtClean="0"/>
              <a:t>y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8738" t="22653" r="36339" b="29164"/>
          <a:stretch>
            <a:fillRect/>
          </a:stretch>
        </p:blipFill>
        <p:spPr bwMode="auto">
          <a:xfrm>
            <a:off x="5334000" y="2684463"/>
            <a:ext cx="3810000" cy="306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Puntos</a:t>
            </a:r>
            <a:r>
              <a:rPr lang="en-US" dirty="0" smtClean="0"/>
              <a:t> en el plano cartesiano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43148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/>
              <a:t>Coordenada </a:t>
            </a:r>
            <a:r>
              <a:rPr lang="en-US" sz="2800" b="1" i="1" dirty="0" smtClean="0"/>
              <a:t>x</a:t>
            </a:r>
            <a:r>
              <a:rPr lang="en-US" sz="2800" b="1" dirty="0" smtClean="0"/>
              <a:t> (abscisa)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corresponde a los números en el eje </a:t>
            </a:r>
            <a:r>
              <a:rPr lang="en-US" sz="2800" i="1" dirty="0" smtClean="0"/>
              <a:t>x</a:t>
            </a:r>
            <a:r>
              <a:rPr lang="en-US" sz="280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sz="2800" b="1" dirty="0" smtClean="0"/>
              <a:t>Coordenada </a:t>
            </a:r>
            <a:r>
              <a:rPr lang="en-US" sz="2800" b="1" i="1" dirty="0" smtClean="0"/>
              <a:t>y</a:t>
            </a:r>
            <a:r>
              <a:rPr lang="en-US" sz="2800" b="1" dirty="0" smtClean="0"/>
              <a:t> (ordenada)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	corresponde a los números en el eje </a:t>
            </a:r>
            <a:r>
              <a:rPr lang="en-US" sz="2800" i="1" dirty="0" smtClean="0"/>
              <a:t>y</a:t>
            </a:r>
            <a:r>
              <a:rPr lang="en-US" sz="2800" dirty="0" smtClean="0"/>
              <a:t>.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 l="18738" t="21352" r="42198" b="29164"/>
          <a:stretch>
            <a:fillRect/>
          </a:stretch>
        </p:blipFill>
        <p:spPr bwMode="auto">
          <a:xfrm>
            <a:off x="4495800" y="2343150"/>
            <a:ext cx="4191000" cy="3981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Relaciones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Una relación es un conjunto de pares ordenados.</a:t>
            </a:r>
          </a:p>
          <a:p>
            <a:pPr eaLnBrk="1" hangingPunct="1"/>
            <a:r>
              <a:rPr lang="en-US" dirty="0" smtClean="0"/>
              <a:t>Por ejemplo: { (1,2), (3,3), (-1,0)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Formas de representar una relación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57200" y="4086225"/>
            <a:ext cx="12192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(4,4)</a:t>
            </a:r>
          </a:p>
          <a:p>
            <a:pPr>
              <a:spcBef>
                <a:spcPct val="50000"/>
              </a:spcBef>
            </a:pPr>
            <a:r>
              <a:rPr lang="en-US" sz="2400"/>
              <a:t>(-1,3)</a:t>
            </a:r>
          </a:p>
          <a:p>
            <a:pPr>
              <a:spcBef>
                <a:spcPct val="50000"/>
              </a:spcBef>
            </a:pPr>
            <a:r>
              <a:rPr lang="en-US" sz="2400"/>
              <a:t>(0,-5)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52400" y="3200400"/>
            <a:ext cx="18288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 dirty="0">
                <a:solidFill>
                  <a:schemeClr val="accent2"/>
                </a:solidFill>
              </a:rPr>
              <a:t>Pares ordenados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143000" y="2057400"/>
            <a:ext cx="6922344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0" dirty="0"/>
              <a:t>Hay varias formas de representar una relación: </a:t>
            </a:r>
          </a:p>
          <a:p>
            <a:r>
              <a:rPr lang="en-US" sz="2400" b="0" dirty="0" smtClean="0"/>
              <a:t>como </a:t>
            </a:r>
            <a:r>
              <a:rPr lang="en-US" sz="2400" b="0" dirty="0"/>
              <a:t>pares ordenados, en </a:t>
            </a:r>
            <a:r>
              <a:rPr lang="en-US" sz="2400" b="0" dirty="0" smtClean="0"/>
              <a:t>tablas, </a:t>
            </a:r>
            <a:r>
              <a:rPr lang="en-US" sz="2400" b="0" dirty="0"/>
              <a:t>en una gráfica </a:t>
            </a:r>
          </a:p>
          <a:p>
            <a:r>
              <a:rPr lang="en-US" sz="2400" b="0" dirty="0"/>
              <a:t>o en una aplicación.</a:t>
            </a:r>
          </a:p>
        </p:txBody>
      </p:sp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2133600" y="3443288"/>
            <a:ext cx="1219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2"/>
                </a:solidFill>
              </a:rPr>
              <a:t>Tablas</a:t>
            </a:r>
          </a:p>
        </p:txBody>
      </p:sp>
      <p:sp>
        <p:nvSpPr>
          <p:cNvPr id="19463" name="Rectangle 19"/>
          <p:cNvSpPr>
            <a:spLocks noChangeArrowheads="1"/>
          </p:cNvSpPr>
          <p:nvPr/>
        </p:nvSpPr>
        <p:spPr bwMode="auto">
          <a:xfrm>
            <a:off x="2057400" y="4114800"/>
            <a:ext cx="1219200" cy="3810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grpSp>
        <p:nvGrpSpPr>
          <p:cNvPr id="19464" name="Group 18"/>
          <p:cNvGrpSpPr>
            <a:grpSpLocks/>
          </p:cNvGrpSpPr>
          <p:nvPr/>
        </p:nvGrpSpPr>
        <p:grpSpPr bwMode="auto">
          <a:xfrm>
            <a:off x="2057400" y="4114800"/>
            <a:ext cx="1219200" cy="1676400"/>
            <a:chOff x="2016" y="2544"/>
            <a:chExt cx="768" cy="1056"/>
          </a:xfrm>
        </p:grpSpPr>
        <p:sp>
          <p:nvSpPr>
            <p:cNvPr id="19479" name="Rectangle 9"/>
            <p:cNvSpPr>
              <a:spLocks noChangeArrowheads="1"/>
            </p:cNvSpPr>
            <p:nvPr/>
          </p:nvSpPr>
          <p:spPr bwMode="auto">
            <a:xfrm>
              <a:off x="2016" y="2544"/>
              <a:ext cx="768" cy="105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19480" name="Group 17"/>
            <p:cNvGrpSpPr>
              <a:grpSpLocks/>
            </p:cNvGrpSpPr>
            <p:nvPr/>
          </p:nvGrpSpPr>
          <p:grpSpPr bwMode="auto">
            <a:xfrm>
              <a:off x="2016" y="2544"/>
              <a:ext cx="768" cy="1001"/>
              <a:chOff x="2016" y="2534"/>
              <a:chExt cx="768" cy="1001"/>
            </a:xfrm>
          </p:grpSpPr>
          <p:sp>
            <p:nvSpPr>
              <p:cNvPr id="19481" name="Text Box 12"/>
              <p:cNvSpPr txBox="1">
                <a:spLocks noChangeArrowheads="1"/>
              </p:cNvSpPr>
              <p:nvPr/>
            </p:nvSpPr>
            <p:spPr bwMode="auto">
              <a:xfrm>
                <a:off x="2112" y="2534"/>
                <a:ext cx="288" cy="2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x</a:t>
                </a:r>
              </a:p>
            </p:txBody>
          </p:sp>
          <p:sp>
            <p:nvSpPr>
              <p:cNvPr id="19482" name="Text Box 13"/>
              <p:cNvSpPr txBox="1">
                <a:spLocks noChangeArrowheads="1"/>
              </p:cNvSpPr>
              <p:nvPr/>
            </p:nvSpPr>
            <p:spPr bwMode="auto">
              <a:xfrm>
                <a:off x="2496" y="2544"/>
                <a:ext cx="288" cy="2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y</a:t>
                </a:r>
              </a:p>
            </p:txBody>
          </p:sp>
          <p:sp>
            <p:nvSpPr>
              <p:cNvPr id="19483" name="Text Box 14"/>
              <p:cNvSpPr txBox="1">
                <a:spLocks noChangeArrowheads="1"/>
              </p:cNvSpPr>
              <p:nvPr/>
            </p:nvSpPr>
            <p:spPr bwMode="auto">
              <a:xfrm>
                <a:off x="2016" y="2784"/>
                <a:ext cx="336" cy="75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4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/>
                  <a:t>-1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19484" name="Text Box 15"/>
              <p:cNvSpPr txBox="1">
                <a:spLocks noChangeArrowheads="1"/>
              </p:cNvSpPr>
              <p:nvPr/>
            </p:nvSpPr>
            <p:spPr bwMode="auto">
              <a:xfrm>
                <a:off x="2400" y="2784"/>
                <a:ext cx="336" cy="75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4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/>
                  <a:t>-5</a:t>
                </a:r>
              </a:p>
            </p:txBody>
          </p:sp>
        </p:grpSp>
      </p:grpSp>
      <p:sp>
        <p:nvSpPr>
          <p:cNvPr id="19465" name="Line 21"/>
          <p:cNvSpPr>
            <a:spLocks noChangeShapeType="1"/>
          </p:cNvSpPr>
          <p:nvPr/>
        </p:nvSpPr>
        <p:spPr bwMode="auto">
          <a:xfrm>
            <a:off x="2667000" y="41148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O"/>
          </a:p>
        </p:txBody>
      </p:sp>
      <p:pic>
        <p:nvPicPr>
          <p:cNvPr id="19466" name="Picture 22"/>
          <p:cNvPicPr>
            <a:picLocks noChangeAspect="1" noChangeArrowheads="1"/>
          </p:cNvPicPr>
          <p:nvPr/>
        </p:nvPicPr>
        <p:blipFill>
          <a:blip r:embed="rId2"/>
          <a:srcRect l="18738" t="22653" r="43175" b="29164"/>
          <a:stretch>
            <a:fillRect/>
          </a:stretch>
        </p:blipFill>
        <p:spPr bwMode="auto">
          <a:xfrm>
            <a:off x="3657600" y="3962400"/>
            <a:ext cx="2438400" cy="2312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9467" name="Text Box 23"/>
          <p:cNvSpPr txBox="1">
            <a:spLocks noChangeArrowheads="1"/>
          </p:cNvSpPr>
          <p:nvPr/>
        </p:nvSpPr>
        <p:spPr bwMode="auto">
          <a:xfrm>
            <a:off x="4114800" y="3367088"/>
            <a:ext cx="14478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accent2"/>
                </a:solidFill>
              </a:rPr>
              <a:t>Gráficas</a:t>
            </a:r>
          </a:p>
        </p:txBody>
      </p:sp>
      <p:sp>
        <p:nvSpPr>
          <p:cNvPr id="19468" name="Oval 24"/>
          <p:cNvSpPr>
            <a:spLocks noChangeArrowheads="1"/>
          </p:cNvSpPr>
          <p:nvPr/>
        </p:nvSpPr>
        <p:spPr bwMode="auto">
          <a:xfrm>
            <a:off x="6477000" y="4114800"/>
            <a:ext cx="838200" cy="1752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9" name="Oval 25"/>
          <p:cNvSpPr>
            <a:spLocks noChangeArrowheads="1"/>
          </p:cNvSpPr>
          <p:nvPr/>
        </p:nvSpPr>
        <p:spPr bwMode="auto">
          <a:xfrm>
            <a:off x="8001000" y="4114800"/>
            <a:ext cx="838200" cy="1752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70" name="Text Box 26"/>
          <p:cNvSpPr txBox="1">
            <a:spLocks noChangeArrowheads="1"/>
          </p:cNvSpPr>
          <p:nvPr/>
        </p:nvSpPr>
        <p:spPr bwMode="auto">
          <a:xfrm>
            <a:off x="6748463" y="3733800"/>
            <a:ext cx="3381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</a:p>
        </p:txBody>
      </p:sp>
      <p:sp>
        <p:nvSpPr>
          <p:cNvPr id="19471" name="Text Box 27"/>
          <p:cNvSpPr txBox="1">
            <a:spLocks noChangeArrowheads="1"/>
          </p:cNvSpPr>
          <p:nvPr/>
        </p:nvSpPr>
        <p:spPr bwMode="auto">
          <a:xfrm>
            <a:off x="8229600" y="3733800"/>
            <a:ext cx="330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y</a:t>
            </a:r>
          </a:p>
        </p:txBody>
      </p:sp>
      <p:sp>
        <p:nvSpPr>
          <p:cNvPr id="19472" name="Text Box 28"/>
          <p:cNvSpPr txBox="1">
            <a:spLocks noChangeArrowheads="1"/>
          </p:cNvSpPr>
          <p:nvPr/>
        </p:nvSpPr>
        <p:spPr bwMode="auto">
          <a:xfrm>
            <a:off x="6629400" y="4419600"/>
            <a:ext cx="473075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/>
              <a:t>-1</a:t>
            </a:r>
          </a:p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9473" name="Text Box 29"/>
          <p:cNvSpPr txBox="1">
            <a:spLocks noChangeArrowheads="1"/>
          </p:cNvSpPr>
          <p:nvPr/>
        </p:nvSpPr>
        <p:spPr bwMode="auto">
          <a:xfrm>
            <a:off x="8153400" y="4419600"/>
            <a:ext cx="473075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  <a:p>
            <a:pPr algn="ctr">
              <a:spcBef>
                <a:spcPct val="50000"/>
              </a:spcBef>
            </a:pPr>
            <a:r>
              <a:rPr lang="en-US"/>
              <a:t>-5</a:t>
            </a:r>
          </a:p>
        </p:txBody>
      </p:sp>
      <p:sp>
        <p:nvSpPr>
          <p:cNvPr id="19474" name="Line 30"/>
          <p:cNvSpPr>
            <a:spLocks noChangeShapeType="1"/>
          </p:cNvSpPr>
          <p:nvPr/>
        </p:nvSpPr>
        <p:spPr bwMode="auto">
          <a:xfrm>
            <a:off x="7162800" y="4572000"/>
            <a:ext cx="10668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19475" name="Line 31"/>
          <p:cNvSpPr>
            <a:spLocks noChangeShapeType="1"/>
          </p:cNvSpPr>
          <p:nvPr/>
        </p:nvSpPr>
        <p:spPr bwMode="auto">
          <a:xfrm>
            <a:off x="7162800" y="5029200"/>
            <a:ext cx="10668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19476" name="Line 32"/>
          <p:cNvSpPr>
            <a:spLocks noChangeShapeType="1"/>
          </p:cNvSpPr>
          <p:nvPr/>
        </p:nvSpPr>
        <p:spPr bwMode="auto">
          <a:xfrm>
            <a:off x="7162800" y="5486400"/>
            <a:ext cx="1143000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O"/>
          </a:p>
        </p:txBody>
      </p:sp>
      <p:sp>
        <p:nvSpPr>
          <p:cNvPr id="19477" name="Text Box 33"/>
          <p:cNvSpPr txBox="1">
            <a:spLocks noChangeArrowheads="1"/>
          </p:cNvSpPr>
          <p:nvPr/>
        </p:nvSpPr>
        <p:spPr bwMode="auto">
          <a:xfrm>
            <a:off x="6705600" y="3290888"/>
            <a:ext cx="19050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 dirty="0">
                <a:solidFill>
                  <a:schemeClr val="accent2"/>
                </a:solidFill>
              </a:rPr>
              <a:t>Aplicación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Práctica #1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Representa la siguiente relación mostrada en la gráfica como: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un conjunto de pares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ordenados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una tabla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una aplicación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 l="18738" t="22653" r="44151" b="29164"/>
          <a:stretch>
            <a:fillRect/>
          </a:stretch>
        </p:blipFill>
        <p:spPr bwMode="auto">
          <a:xfrm>
            <a:off x="4800600" y="3352800"/>
            <a:ext cx="3581400" cy="34877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cítricos">
  <a:themeElements>
    <a:clrScheme name="Plantilla de diseño de cítricos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Plantilla de diseño de cítrico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Plantilla de diseño de cítricos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cítricos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cítricos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cítrico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cítricos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cítricos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cítricos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cítricos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Presentation5</Template>
  <TotalTime>960</TotalTime>
  <Words>2039</Words>
  <Application>Microsoft Office PowerPoint</Application>
  <PresentationFormat>Presentación en pantalla (4:3)</PresentationFormat>
  <Paragraphs>469</Paragraphs>
  <Slides>41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Tahoma</vt:lpstr>
      <vt:lpstr>Times New Roman</vt:lpstr>
      <vt:lpstr>Wingdings</vt:lpstr>
      <vt:lpstr>Plantilla de diseño de cítricos</vt:lpstr>
      <vt:lpstr>Equation</vt:lpstr>
      <vt:lpstr>Relaciones y Funciones</vt:lpstr>
      <vt:lpstr>Introducción</vt:lpstr>
      <vt:lpstr>Objetivos Instruccionales</vt:lpstr>
      <vt:lpstr>Índice</vt:lpstr>
      <vt:lpstr>Plano de Coordenadas</vt:lpstr>
      <vt:lpstr>Puntos en el plano cartesiano</vt:lpstr>
      <vt:lpstr>Relaciones</vt:lpstr>
      <vt:lpstr>Formas de representar una relación</vt:lpstr>
      <vt:lpstr>Práctica #1</vt:lpstr>
      <vt:lpstr>Contestación Práctica #1</vt:lpstr>
      <vt:lpstr>Relación inversa</vt:lpstr>
      <vt:lpstr>Práctica #2</vt:lpstr>
      <vt:lpstr>Contestación Práctica #2</vt:lpstr>
      <vt:lpstr>Dominio y Co-dominio</vt:lpstr>
      <vt:lpstr>Práctica #3</vt:lpstr>
      <vt:lpstr>Contestación Práctica #3</vt:lpstr>
      <vt:lpstr>Funciones</vt:lpstr>
      <vt:lpstr>Ejemplos de Funciones y  No Funciones</vt:lpstr>
      <vt:lpstr>Ejemplos de Funciones y No Funciones</vt:lpstr>
      <vt:lpstr>Funciones</vt:lpstr>
      <vt:lpstr>Funciones</vt:lpstr>
      <vt:lpstr>Práctica #4</vt:lpstr>
      <vt:lpstr>Contestación Práctica #4</vt:lpstr>
      <vt:lpstr>Presentación de PowerPoint</vt:lpstr>
      <vt:lpstr>Presentación de PowerPoint</vt:lpstr>
      <vt:lpstr>Dado f(x)= 5x-7 con Dominio = {1,2,3),  determina el co-dominio. </vt:lpstr>
      <vt:lpstr>Práctica #5</vt:lpstr>
      <vt:lpstr>Contestación Práctica #5</vt:lpstr>
      <vt:lpstr>Prueba de autoevaluación</vt:lpstr>
      <vt:lpstr>1. ¿Qué es una relación?</vt:lpstr>
      <vt:lpstr>2. Selecciona la aseveración correcta.</vt:lpstr>
      <vt:lpstr>3. Determina el co-dominio del siguiente conjunto de pares ordenados: {(1,8), (-3,8), (2,8),(-6,8)}</vt:lpstr>
      <vt:lpstr>4. Determina el co-dominio de la siguiente relación representada en una aplicación.</vt:lpstr>
      <vt:lpstr>5. ¿Cuál de las siguientes representaciones es una función?</vt:lpstr>
      <vt:lpstr>6. Determina cúal de las siguientes relaciones es una función?</vt:lpstr>
      <vt:lpstr>7. Dado f(x)= 3x-x2 con Dominio = {1,2,3), determina el co-dominio. </vt:lpstr>
      <vt:lpstr>8. Determina el dominio de la siguiente función:</vt:lpstr>
      <vt:lpstr>9. Determina el dominio de la siguiente función:</vt:lpstr>
      <vt:lpstr>10. Determina el dominio de la siguiente función:</vt:lpstr>
      <vt:lpstr>11. Determina el dominio de la siguiente función:</vt:lpstr>
      <vt:lpstr>12. Determina el dominio de la siguiente función:</vt:lpstr>
    </vt:vector>
  </TitlesOfParts>
  <Company>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Relaciones y Funciones</dc:title>
  <dc:creator>t45682</dc:creator>
  <cp:lastModifiedBy>ANIBAL</cp:lastModifiedBy>
  <cp:revision>119</cp:revision>
  <dcterms:created xsi:type="dcterms:W3CDTF">2008-09-25T14:16:14Z</dcterms:created>
  <dcterms:modified xsi:type="dcterms:W3CDTF">2021-02-01T23:01:03Z</dcterms:modified>
</cp:coreProperties>
</file>