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8" r:id="rId3"/>
    <p:sldId id="257"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1094A2-9A2A-4E6D-B5EC-E036046392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762EB-17CC-4F52-A42A-0EEE9B310EAF}"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9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1094A2-9A2A-4E6D-B5EC-E036046392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762EB-17CC-4F52-A42A-0EEE9B310EAF}" type="slidenum">
              <a:rPr lang="en-US" smtClean="0"/>
              <a:t>‹Nº›</a:t>
            </a:fld>
            <a:endParaRPr lang="en-US"/>
          </a:p>
        </p:txBody>
      </p:sp>
    </p:spTree>
    <p:extLst>
      <p:ext uri="{BB962C8B-B14F-4D97-AF65-F5344CB8AC3E}">
        <p14:creationId xmlns:p14="http://schemas.microsoft.com/office/powerpoint/2010/main" val="369275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1094A2-9A2A-4E6D-B5EC-E036046392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762EB-17CC-4F52-A42A-0EEE9B310EAF}" type="slidenum">
              <a:rPr lang="en-US" smtClean="0"/>
              <a:t>‹Nº›</a:t>
            </a:fld>
            <a:endParaRPr lang="en-US"/>
          </a:p>
        </p:txBody>
      </p:sp>
    </p:spTree>
    <p:extLst>
      <p:ext uri="{BB962C8B-B14F-4D97-AF65-F5344CB8AC3E}">
        <p14:creationId xmlns:p14="http://schemas.microsoft.com/office/powerpoint/2010/main" val="418139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1094A2-9A2A-4E6D-B5EC-E036046392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762EB-17CC-4F52-A42A-0EEE9B310EAF}" type="slidenum">
              <a:rPr lang="en-US" smtClean="0"/>
              <a:t>‹Nº›</a:t>
            </a:fld>
            <a:endParaRPr lang="en-US"/>
          </a:p>
        </p:txBody>
      </p:sp>
    </p:spTree>
    <p:extLst>
      <p:ext uri="{BB962C8B-B14F-4D97-AF65-F5344CB8AC3E}">
        <p14:creationId xmlns:p14="http://schemas.microsoft.com/office/powerpoint/2010/main" val="51896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1094A2-9A2A-4E6D-B5EC-E036046392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762EB-17CC-4F52-A42A-0EEE9B310EAF}"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29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1094A2-9A2A-4E6D-B5EC-E03604639227}"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762EB-17CC-4F52-A42A-0EEE9B310EAF}" type="slidenum">
              <a:rPr lang="en-US" smtClean="0"/>
              <a:t>‹Nº›</a:t>
            </a:fld>
            <a:endParaRPr lang="en-US"/>
          </a:p>
        </p:txBody>
      </p:sp>
    </p:spTree>
    <p:extLst>
      <p:ext uri="{BB962C8B-B14F-4D97-AF65-F5344CB8AC3E}">
        <p14:creationId xmlns:p14="http://schemas.microsoft.com/office/powerpoint/2010/main" val="330515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1094A2-9A2A-4E6D-B5EC-E03604639227}"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762EB-17CC-4F52-A42A-0EEE9B310EAF}" type="slidenum">
              <a:rPr lang="en-US" smtClean="0"/>
              <a:t>‹Nº›</a:t>
            </a:fld>
            <a:endParaRPr lang="en-US"/>
          </a:p>
        </p:txBody>
      </p:sp>
    </p:spTree>
    <p:extLst>
      <p:ext uri="{BB962C8B-B14F-4D97-AF65-F5344CB8AC3E}">
        <p14:creationId xmlns:p14="http://schemas.microsoft.com/office/powerpoint/2010/main" val="207425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1094A2-9A2A-4E6D-B5EC-E03604639227}"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762EB-17CC-4F52-A42A-0EEE9B310EAF}" type="slidenum">
              <a:rPr lang="en-US" smtClean="0"/>
              <a:t>‹Nº›</a:t>
            </a:fld>
            <a:endParaRPr lang="en-US"/>
          </a:p>
        </p:txBody>
      </p:sp>
    </p:spTree>
    <p:extLst>
      <p:ext uri="{BB962C8B-B14F-4D97-AF65-F5344CB8AC3E}">
        <p14:creationId xmlns:p14="http://schemas.microsoft.com/office/powerpoint/2010/main" val="165442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1094A2-9A2A-4E6D-B5EC-E03604639227}" type="datetimeFigureOut">
              <a:rPr lang="en-US" smtClean="0"/>
              <a:t>8/24/2021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39762EB-17CC-4F52-A42A-0EEE9B310EAF}" type="slidenum">
              <a:rPr lang="en-US" smtClean="0"/>
              <a:t>‹Nº›</a:t>
            </a:fld>
            <a:endParaRPr lang="en-US"/>
          </a:p>
        </p:txBody>
      </p:sp>
    </p:spTree>
    <p:extLst>
      <p:ext uri="{BB962C8B-B14F-4D97-AF65-F5344CB8AC3E}">
        <p14:creationId xmlns:p14="http://schemas.microsoft.com/office/powerpoint/2010/main" val="37025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1094A2-9A2A-4E6D-B5EC-E03604639227}" type="datetimeFigureOut">
              <a:rPr lang="en-US" smtClean="0"/>
              <a:t>8/24/2021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9762EB-17CC-4F52-A42A-0EEE9B310EAF}" type="slidenum">
              <a:rPr lang="en-US" smtClean="0"/>
              <a:t>‹Nº›</a:t>
            </a:fld>
            <a:endParaRPr lang="en-US"/>
          </a:p>
        </p:txBody>
      </p:sp>
    </p:spTree>
    <p:extLst>
      <p:ext uri="{BB962C8B-B14F-4D97-AF65-F5344CB8AC3E}">
        <p14:creationId xmlns:p14="http://schemas.microsoft.com/office/powerpoint/2010/main" val="115399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1094A2-9A2A-4E6D-B5EC-E03604639227}"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762EB-17CC-4F52-A42A-0EEE9B310EAF}" type="slidenum">
              <a:rPr lang="en-US" smtClean="0"/>
              <a:t>‹Nº›</a:t>
            </a:fld>
            <a:endParaRPr lang="en-US"/>
          </a:p>
        </p:txBody>
      </p:sp>
    </p:spTree>
    <p:extLst>
      <p:ext uri="{BB962C8B-B14F-4D97-AF65-F5344CB8AC3E}">
        <p14:creationId xmlns:p14="http://schemas.microsoft.com/office/powerpoint/2010/main" val="284710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1094A2-9A2A-4E6D-B5EC-E03604639227}" type="datetimeFigureOut">
              <a:rPr lang="en-US" smtClean="0"/>
              <a:t>8/24/2021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39762EB-17CC-4F52-A42A-0EEE9B310EAF}"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5465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ctrTitle"/>
          </p:nvPr>
        </p:nvSpPr>
        <p:spPr/>
        <p:txBody>
          <a:bodyPr>
            <a:noAutofit/>
          </a:bodyPr>
          <a:lstStyle/>
          <a:p>
            <a:endParaRPr lang="en-US" sz="2800" dirty="0">
              <a:solidFill>
                <a:schemeClr val="accent6">
                  <a:lumMod val="50000"/>
                </a:schemeClr>
              </a:solidFill>
            </a:endParaRPr>
          </a:p>
        </p:txBody>
      </p:sp>
      <p:sp>
        <p:nvSpPr>
          <p:cNvPr id="3" name="Subtítulo 2"/>
          <p:cNvSpPr>
            <a:spLocks noGrp="1"/>
          </p:cNvSpPr>
          <p:nvPr>
            <p:ph type="subTitle" idx="1"/>
          </p:nvPr>
        </p:nvSpPr>
        <p:spPr>
          <a:xfrm flipV="1">
            <a:off x="1524000" y="5165724"/>
            <a:ext cx="45719" cy="71293"/>
          </a:xfrm>
        </p:spPr>
        <p:txBody>
          <a:bodyPr>
            <a:normAutofit fontScale="25000" lnSpcReduction="20000"/>
          </a:bodyPr>
          <a:lstStyle/>
          <a:p>
            <a:endParaRPr lang="en-US" dirty="0"/>
          </a:p>
        </p:txBody>
      </p:sp>
    </p:spTree>
    <p:extLst>
      <p:ext uri="{BB962C8B-B14F-4D97-AF65-F5344CB8AC3E}">
        <p14:creationId xmlns:p14="http://schemas.microsoft.com/office/powerpoint/2010/main" val="357874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603"/>
            <a:ext cx="11991703" cy="5992413"/>
          </a:xfrm>
          <a:prstGeom prst="rect">
            <a:avLst/>
          </a:prstGeom>
        </p:spPr>
      </p:pic>
      <p:sp>
        <p:nvSpPr>
          <p:cNvPr id="2" name="Título 1"/>
          <p:cNvSpPr>
            <a:spLocks noGrp="1"/>
          </p:cNvSpPr>
          <p:nvPr>
            <p:ph type="title"/>
          </p:nvPr>
        </p:nvSpPr>
        <p:spPr/>
        <p:txBody>
          <a:bodyPr/>
          <a:lstStyle/>
          <a:p>
            <a:r>
              <a:rPr lang="es-MX" dirty="0" smtClean="0">
                <a:solidFill>
                  <a:srgbClr val="7030A0"/>
                </a:solidFill>
                <a:latin typeface="Algerian" panose="04020705040A02060702" pitchFamily="82" charset="0"/>
              </a:rPr>
              <a:t>                    LA </a:t>
            </a:r>
            <a:r>
              <a:rPr lang="es-MX" dirty="0">
                <a:solidFill>
                  <a:srgbClr val="7030A0"/>
                </a:solidFill>
                <a:latin typeface="Algerian" panose="04020705040A02060702" pitchFamily="82" charset="0"/>
              </a:rPr>
              <a:t>GRATITUD:</a:t>
            </a:r>
            <a:br>
              <a:rPr lang="es-MX" dirty="0">
                <a:solidFill>
                  <a:srgbClr val="7030A0"/>
                </a:solidFill>
                <a:latin typeface="Algerian" panose="04020705040A02060702" pitchFamily="82" charset="0"/>
              </a:rPr>
            </a:br>
            <a:endParaRPr lang="en-US" dirty="0"/>
          </a:p>
        </p:txBody>
      </p:sp>
      <p:sp>
        <p:nvSpPr>
          <p:cNvPr id="3" name="Marcador de contenido 2"/>
          <p:cNvSpPr>
            <a:spLocks noGrp="1"/>
          </p:cNvSpPr>
          <p:nvPr>
            <p:ph idx="1"/>
          </p:nvPr>
        </p:nvSpPr>
        <p:spPr/>
        <p:txBody>
          <a:bodyPr>
            <a:normAutofit/>
          </a:bodyPr>
          <a:lstStyle/>
          <a:p>
            <a:r>
              <a:rPr lang="es-MX" sz="2800" dirty="0" smtClean="0">
                <a:solidFill>
                  <a:schemeClr val="tx1"/>
                </a:solidFill>
                <a:latin typeface="Bahnschrift" panose="020B0502040204020203" pitchFamily="34" charset="0"/>
              </a:rPr>
              <a:t>Es </a:t>
            </a:r>
            <a:r>
              <a:rPr lang="es-MX" sz="2800" dirty="0">
                <a:solidFill>
                  <a:schemeClr val="tx1"/>
                </a:solidFill>
                <a:latin typeface="Bahnschrift" panose="020B0502040204020203" pitchFamily="34" charset="0"/>
              </a:rPr>
              <a:t>un valor por el cual una persona reconoce, interior y exteriormente, los regalos recibidos y trata de corresponder en algo por lo que recibió. Esencialmente, la gratitud consiste de una disposición interior, un corazón agradecido, pero cuando es genuino trata, de alguna forma, de expresarse en palabras y en obras</a:t>
            </a:r>
            <a:endParaRPr lang="en-US" sz="28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392143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26822" y="615143"/>
            <a:ext cx="6517178" cy="3231654"/>
          </a:xfrm>
          <a:prstGeom prst="rect">
            <a:avLst/>
          </a:prstGeom>
        </p:spPr>
        <p:txBody>
          <a:bodyPr wrap="square">
            <a:spAutoFit/>
          </a:bodyPr>
          <a:lstStyle/>
          <a:p>
            <a:r>
              <a:rPr lang="es-MX" sz="3600" dirty="0" smtClean="0">
                <a:solidFill>
                  <a:srgbClr val="FF0000"/>
                </a:solidFill>
              </a:rPr>
              <a:t>Elementos:</a:t>
            </a:r>
            <a:r>
              <a:rPr lang="es-MX" dirty="0" smtClean="0"/>
              <a:t> </a:t>
            </a:r>
          </a:p>
          <a:p>
            <a:pPr marL="285750" indent="-285750" algn="just">
              <a:buFont typeface="Arial" panose="020B0604020202020204" pitchFamily="34" charset="0"/>
              <a:buChar char="•"/>
            </a:pPr>
            <a:r>
              <a:rPr lang="es-MX" sz="2400" dirty="0" smtClean="0">
                <a:latin typeface="Bahnschrift" panose="020B0502040204020203" pitchFamily="34" charset="0"/>
              </a:rPr>
              <a:t>reconocimiento de que un regalo ha sido recibido</a:t>
            </a:r>
          </a:p>
          <a:p>
            <a:pPr marL="285750" indent="-285750" algn="just">
              <a:buFont typeface="Arial" panose="020B0604020202020204" pitchFamily="34" charset="0"/>
              <a:buChar char="•"/>
            </a:pPr>
            <a:r>
              <a:rPr lang="es-MX" sz="2400" dirty="0" smtClean="0">
                <a:latin typeface="Bahnschrift" panose="020B0502040204020203" pitchFamily="34" charset="0"/>
              </a:rPr>
              <a:t> apreciación expresado en agradecimiento.</a:t>
            </a:r>
          </a:p>
          <a:p>
            <a:pPr marL="285750" indent="-285750" algn="just">
              <a:buFont typeface="Arial" panose="020B0604020202020204" pitchFamily="34" charset="0"/>
              <a:buChar char="•"/>
            </a:pPr>
            <a:r>
              <a:rPr lang="es-MX" sz="2400" dirty="0" smtClean="0">
                <a:latin typeface="Bahnschrift" panose="020B0502040204020203" pitchFamily="34" charset="0"/>
              </a:rPr>
              <a:t> y en cuanto sea posible, regresar de alguna  manera lo que se le ha dado de forma gratuita sin ninguna obligación de parte del dador. </a:t>
            </a:r>
            <a:endParaRPr lang="en-US" sz="2400" dirty="0">
              <a:latin typeface="Bahnschrift" panose="020B0502040204020203" pitchFamily="34" charset="0"/>
            </a:endParaRPr>
          </a:p>
        </p:txBody>
      </p:sp>
      <p:pic>
        <p:nvPicPr>
          <p:cNvPr id="2050" name="Picture 2" descr="EL VALOR DE LA GRATITUD EN LOS NEGOCIOS | Coach Pepe Villac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244" y="3790603"/>
            <a:ext cx="5658194" cy="282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4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771" y="4167663"/>
            <a:ext cx="4198808" cy="2119925"/>
          </a:xfrm>
          <a:prstGeom prst="rect">
            <a:avLst/>
          </a:prstGeom>
        </p:spPr>
      </p:pic>
      <p:sp>
        <p:nvSpPr>
          <p:cNvPr id="2" name="Rectángulo 1"/>
          <p:cNvSpPr/>
          <p:nvPr/>
        </p:nvSpPr>
        <p:spPr>
          <a:xfrm>
            <a:off x="1375953" y="1582341"/>
            <a:ext cx="9892937" cy="2585323"/>
          </a:xfrm>
          <a:prstGeom prst="rect">
            <a:avLst/>
          </a:prstGeom>
        </p:spPr>
        <p:txBody>
          <a:bodyPr wrap="square">
            <a:spAutoFit/>
          </a:bodyPr>
          <a:lstStyle/>
          <a:p>
            <a:r>
              <a:rPr lang="es-MX" dirty="0">
                <a:latin typeface="Arial Rounded MT Bold" panose="020F0704030504030204" pitchFamily="34" charset="0"/>
              </a:rPr>
              <a:t>A lo largo de nuestra vida nos rodeamos de personas por quienes tenemos especial estima, preferencia o cariño por "todo" lo que nos han dado: padres, maestros, cónyuge, amigos, jefes... El motivo de nuestro agradecimiento se debe al "desinterés" que tuvieron a pesar del cansancio y la rutina. Nos dieron su tiempo, o su cuidado. </a:t>
            </a:r>
          </a:p>
          <a:p>
            <a:r>
              <a:rPr lang="es-MX" dirty="0">
                <a:latin typeface="Arial Rounded MT Bold" panose="020F0704030504030204" pitchFamily="34" charset="0"/>
              </a:rPr>
              <a:t> </a:t>
            </a:r>
          </a:p>
          <a:p>
            <a:r>
              <a:rPr lang="es-MX" dirty="0">
                <a:latin typeface="Arial Rounded MT Bold" panose="020F0704030504030204" pitchFamily="34" charset="0"/>
              </a:rPr>
              <a:t>No debemos olvidar que nuestro agradecimiento debe surgir de un corazón grande. </a:t>
            </a:r>
          </a:p>
          <a:p>
            <a:r>
              <a:rPr lang="es-MX" dirty="0">
                <a:latin typeface="Arial Rounded MT Bold" panose="020F0704030504030204" pitchFamily="34" charset="0"/>
              </a:rPr>
              <a:t> </a:t>
            </a:r>
          </a:p>
          <a:p>
            <a:r>
              <a:rPr lang="es-MX" dirty="0">
                <a:latin typeface="Arial Rounded MT Bold" panose="020F0704030504030204" pitchFamily="34" charset="0"/>
              </a:rPr>
              <a:t>No siempre contamos con la presencia de alguien conocido para salir de un apuro, resolver un percance o un pequeño accidente </a:t>
            </a:r>
            <a:endParaRPr lang="en-US" dirty="0">
              <a:latin typeface="Arial Rounded MT Bold" panose="020F0704030504030204" pitchFamily="34" charset="0"/>
            </a:endParaRPr>
          </a:p>
        </p:txBody>
      </p:sp>
    </p:spTree>
    <p:extLst>
      <p:ext uri="{BB962C8B-B14F-4D97-AF65-F5344CB8AC3E}">
        <p14:creationId xmlns:p14="http://schemas.microsoft.com/office/powerpoint/2010/main" val="54464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9565" y="409303"/>
            <a:ext cx="10816045" cy="4801314"/>
          </a:xfrm>
          <a:prstGeom prst="rect">
            <a:avLst/>
          </a:prstGeom>
        </p:spPr>
        <p:txBody>
          <a:bodyPr wrap="square">
            <a:spAutoFit/>
          </a:bodyPr>
          <a:lstStyle/>
          <a:p>
            <a:r>
              <a:rPr lang="es-MX" dirty="0">
                <a:solidFill>
                  <a:srgbClr val="0070C0"/>
                </a:solidFill>
              </a:rPr>
              <a:t>Viviendo el valor   El valor de la gratitud se ejerce cuando una persona experimenta aprecio y reconocimiento por otra que le prestó ayuda. No consiste, necesariamente, en “pagar” ese favor con otro igual, sino en mostrar afecto y guardar en la memoria ese acto de generosidad. Más que centrarse en la utilidad práctica del servicio recibido, pondera la actitud amable de quien lo hizo.   </a:t>
            </a:r>
          </a:p>
          <a:p>
            <a:endParaRPr lang="es-MX" dirty="0"/>
          </a:p>
          <a:p>
            <a:r>
              <a:rPr lang="es-MX" dirty="0"/>
              <a:t> </a:t>
            </a:r>
          </a:p>
          <a:p>
            <a:r>
              <a:rPr lang="es-MX" dirty="0">
                <a:solidFill>
                  <a:srgbClr val="00B0F0"/>
                </a:solidFill>
              </a:rPr>
              <a:t>Aprende a dar las gracias   Ya hemos visto qué es la responsabilidad: aplicarnos con dedicación a lo que nos corresponde; por ejemplo, que el señor barrendero limpie la calle sin dejar un solo papel. Ya vimos también qué es la generosidad: cuando damos más allá de lo que nos corresponde. Por ejemplo, el maestro que se preocupa por explicarnos de nuevo lo que todos ya entendieron</a:t>
            </a:r>
            <a:r>
              <a:rPr lang="es-MX" dirty="0" smtClean="0">
                <a:solidFill>
                  <a:srgbClr val="00B0F0"/>
                </a:solidFill>
              </a:rPr>
              <a:t>.</a:t>
            </a:r>
          </a:p>
          <a:p>
            <a:endParaRPr lang="es-MX" dirty="0" smtClean="0">
              <a:solidFill>
                <a:srgbClr val="00B0F0"/>
              </a:solidFill>
            </a:endParaRPr>
          </a:p>
          <a:p>
            <a:r>
              <a:rPr lang="es-MX" dirty="0" smtClean="0"/>
              <a:t> </a:t>
            </a:r>
            <a:r>
              <a:rPr lang="es-MX" dirty="0">
                <a:solidFill>
                  <a:srgbClr val="002060"/>
                </a:solidFill>
              </a:rPr>
              <a:t>La alegría que esos favores despiertan en nuestro corazón se llama gratitud. Se manifiesta hacia afuera cuando decimos “gracias” con una sonrisa, cuando le hacemos saber a la persona que nos ayudó lo importante que fue para nosotros ese detalle inesperado (no importa si fue un objeto, un consejo o un pañuelo desechable cuando nos vieron llorar). Pero la gratitud no se reduce a una palabra ni se queda en la superficie: enriquece y transforma nuestra vida cuando mantenemos presente ese acto de afecto para con nosotros. A través de ella nos sabemos queridos por los demás. A través de ella, sabemos querer a los demás</a:t>
            </a:r>
            <a:r>
              <a:rPr lang="es-MX" dirty="0"/>
              <a:t>. </a:t>
            </a:r>
            <a:endParaRPr lang="en-US" dirty="0"/>
          </a:p>
        </p:txBody>
      </p:sp>
    </p:spTree>
    <p:extLst>
      <p:ext uri="{BB962C8B-B14F-4D97-AF65-F5344CB8AC3E}">
        <p14:creationId xmlns:p14="http://schemas.microsoft.com/office/powerpoint/2010/main" val="386437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97874" y="304801"/>
            <a:ext cx="10546080" cy="3139321"/>
          </a:xfrm>
          <a:prstGeom prst="rect">
            <a:avLst/>
          </a:prstGeom>
        </p:spPr>
        <p:txBody>
          <a:bodyPr wrap="square">
            <a:spAutoFit/>
          </a:bodyPr>
          <a:lstStyle/>
          <a:p>
            <a:r>
              <a:rPr lang="es-MX" dirty="0">
                <a:solidFill>
                  <a:srgbClr val="FF0000"/>
                </a:solidFill>
                <a:latin typeface="Arial Rounded MT Bold" panose="020F0704030504030204" pitchFamily="34" charset="0"/>
              </a:rPr>
              <a:t>Para la vida </a:t>
            </a:r>
            <a:r>
              <a:rPr lang="es-MX" dirty="0" smtClean="0">
                <a:solidFill>
                  <a:srgbClr val="FF0000"/>
                </a:solidFill>
                <a:latin typeface="Arial Rounded MT Bold" panose="020F0704030504030204" pitchFamily="34" charset="0"/>
              </a:rPr>
              <a:t>diaria:</a:t>
            </a:r>
          </a:p>
          <a:p>
            <a:endParaRPr lang="es-MX" dirty="0" smtClean="0">
              <a:solidFill>
                <a:srgbClr val="FF0000"/>
              </a:solidFill>
              <a:latin typeface="Arial Rounded MT Bold" panose="020F0704030504030204" pitchFamily="34" charset="0"/>
            </a:endParaRPr>
          </a:p>
          <a:p>
            <a:pPr marL="285750" indent="-285750">
              <a:buFont typeface="Wingdings" panose="05000000000000000000" pitchFamily="2" charset="2"/>
              <a:buChar char="v"/>
            </a:pPr>
            <a:r>
              <a:rPr lang="es-MX" dirty="0" smtClean="0">
                <a:latin typeface="Bahnschrift Light" panose="020B0502040204020203" pitchFamily="34" charset="0"/>
              </a:rPr>
              <a:t>Aprende </a:t>
            </a:r>
            <a:r>
              <a:rPr lang="es-MX" dirty="0">
                <a:latin typeface="Bahnschrift Light" panose="020B0502040204020203" pitchFamily="34" charset="0"/>
              </a:rPr>
              <a:t>a usar la fórmula que no falla. “Por favor” indica que pedimos algo especial. “Gracias” indica que reconocemos la ayuda. </a:t>
            </a:r>
            <a:r>
              <a:rPr lang="es-MX" dirty="0" smtClean="0">
                <a:latin typeface="Bahnschrift Light" panose="020B0502040204020203" pitchFamily="34" charset="0"/>
              </a:rPr>
              <a:t> </a:t>
            </a:r>
          </a:p>
          <a:p>
            <a:pPr marL="285750" indent="-285750">
              <a:buFont typeface="Wingdings" panose="05000000000000000000" pitchFamily="2" charset="2"/>
              <a:buChar char="v"/>
            </a:pPr>
            <a:r>
              <a:rPr lang="es-MX" dirty="0" smtClean="0">
                <a:latin typeface="Bahnschrift Light" panose="020B0502040204020203" pitchFamily="34" charset="0"/>
              </a:rPr>
              <a:t>Piensa </a:t>
            </a:r>
            <a:r>
              <a:rPr lang="es-MX" dirty="0">
                <a:latin typeface="Bahnschrift Light" panose="020B0502040204020203" pitchFamily="34" charset="0"/>
              </a:rPr>
              <a:t>y reconoce todo aquello que recibes de los demás. Exprésalo a tu estilo: con palabras, con un abrazo, con una carta.  </a:t>
            </a:r>
            <a:endParaRPr lang="es-MX" dirty="0" smtClean="0">
              <a:latin typeface="Bahnschrift Light" panose="020B0502040204020203" pitchFamily="34" charset="0"/>
            </a:endParaRPr>
          </a:p>
          <a:p>
            <a:pPr marL="285750" indent="-285750">
              <a:buFont typeface="Wingdings" panose="05000000000000000000" pitchFamily="2" charset="2"/>
              <a:buChar char="v"/>
            </a:pPr>
            <a:r>
              <a:rPr lang="es-MX" dirty="0" smtClean="0">
                <a:latin typeface="Bahnschrift Light" panose="020B0502040204020203" pitchFamily="34" charset="0"/>
              </a:rPr>
              <a:t>Ve </a:t>
            </a:r>
            <a:r>
              <a:rPr lang="es-MX" dirty="0">
                <a:latin typeface="Bahnschrift Light" panose="020B0502040204020203" pitchFamily="34" charset="0"/>
              </a:rPr>
              <a:t>construyendo una cadena de favores: cuando tu recibas uno, haz otro, y pide a esa persona que siga extendiendo la red de ayuda y gratitud. </a:t>
            </a:r>
            <a:endParaRPr lang="es-MX" dirty="0" smtClean="0">
              <a:latin typeface="Bahnschrift Light" panose="020B0502040204020203" pitchFamily="34" charset="0"/>
            </a:endParaRPr>
          </a:p>
          <a:p>
            <a:pPr marL="285750" indent="-285750">
              <a:buFont typeface="Wingdings" panose="05000000000000000000" pitchFamily="2" charset="2"/>
              <a:buChar char="v"/>
            </a:pPr>
            <a:r>
              <a:rPr lang="es-MX" dirty="0" smtClean="0">
                <a:latin typeface="Bahnschrift Light" panose="020B0502040204020203" pitchFamily="34" charset="0"/>
              </a:rPr>
              <a:t>No </a:t>
            </a:r>
            <a:r>
              <a:rPr lang="es-MX" dirty="0">
                <a:latin typeface="Bahnschrift Light" panose="020B0502040204020203" pitchFamily="34" charset="0"/>
              </a:rPr>
              <a:t>agradezcas sólo los bienes materiales. La ayuda que va más allá de los objetos es tal vez la más valiosa. </a:t>
            </a:r>
            <a:endParaRPr lang="es-MX" dirty="0" smtClean="0">
              <a:latin typeface="Bahnschrift Light" panose="020B0502040204020203" pitchFamily="34" charset="0"/>
            </a:endParaRPr>
          </a:p>
          <a:p>
            <a:pPr marL="285750" indent="-285750">
              <a:buFont typeface="Wingdings" panose="05000000000000000000" pitchFamily="2" charset="2"/>
              <a:buChar char="v"/>
            </a:pPr>
            <a:endParaRPr lang="es-MX" dirty="0">
              <a:latin typeface="Bahnschrift Light" panose="020B05020402040202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175" y="3376204"/>
            <a:ext cx="6191250" cy="2857500"/>
          </a:xfrm>
          <a:prstGeom prst="rect">
            <a:avLst/>
          </a:prstGeom>
        </p:spPr>
      </p:pic>
    </p:spTree>
    <p:extLst>
      <p:ext uri="{BB962C8B-B14F-4D97-AF65-F5344CB8AC3E}">
        <p14:creationId xmlns:p14="http://schemas.microsoft.com/office/powerpoint/2010/main" val="506048368"/>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25</TotalTime>
  <Words>593</Words>
  <Application>Microsoft Office PowerPoint</Application>
  <PresentationFormat>Panorámica</PresentationFormat>
  <Paragraphs>23</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Algerian</vt:lpstr>
      <vt:lpstr>Arial</vt:lpstr>
      <vt:lpstr>Arial Rounded MT Bold</vt:lpstr>
      <vt:lpstr>Bahnschrift</vt:lpstr>
      <vt:lpstr>Bahnschrift Light</vt:lpstr>
      <vt:lpstr>Calibri</vt:lpstr>
      <vt:lpstr>Calibri Light</vt:lpstr>
      <vt:lpstr>Wingdings</vt:lpstr>
      <vt:lpstr>Retrospección</vt:lpstr>
      <vt:lpstr>Presentación de PowerPoint</vt:lpstr>
      <vt:lpstr>                    LA GRATITUD: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GRATITUD:  Es un valor por el cual una persona reconoce, interior y exteriormente, los regalos recibidos y trata de corresponder en algo por lo que recibió. Esencialmente, la gratitud consiste de una disposición interior, un corazón agradecido, pero cuando es genuino trata, de alguna forma, de expresarse en palabras y en obras</dc:title>
  <dc:creator>usuario</dc:creator>
  <cp:lastModifiedBy>usuario</cp:lastModifiedBy>
  <cp:revision>5</cp:revision>
  <dcterms:created xsi:type="dcterms:W3CDTF">2021-08-25T00:53:54Z</dcterms:created>
  <dcterms:modified xsi:type="dcterms:W3CDTF">2021-08-25T03:26:49Z</dcterms:modified>
</cp:coreProperties>
</file>