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6" r:id="rId2"/>
    <p:sldId id="268" r:id="rId3"/>
    <p:sldId id="270" r:id="rId4"/>
    <p:sldId id="257" r:id="rId5"/>
    <p:sldId id="258" r:id="rId6"/>
    <p:sldId id="271" r:id="rId7"/>
    <p:sldId id="259" r:id="rId8"/>
    <p:sldId id="273" r:id="rId9"/>
    <p:sldId id="274" r:id="rId10"/>
    <p:sldId id="275" r:id="rId11"/>
    <p:sldId id="27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E3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3" d="100"/>
          <a:sy n="93" d="100"/>
        </p:scale>
        <p:origin x="-274" y="-1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89124E-C7B4-478F-8332-39654103D6E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59CFB8-AB4F-4D04-8419-10E5F0B7B617}" type="slidenum">
              <a:rPr lang="en-US" smtClean="0"/>
              <a:t>‹Nº›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592135" y="2887530"/>
            <a:ext cx="9038813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788" y="1387737"/>
            <a:ext cx="9036424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6786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9124E-C7B4-478F-8332-39654103D6E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CFB8-AB4F-4D04-8419-10E5F0B7B617}" type="slidenum">
              <a:rPr lang="en-US" smtClean="0"/>
              <a:t>‹Nº›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1" y="559399"/>
            <a:ext cx="2237591" cy="556676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985" y="849855"/>
            <a:ext cx="7343889" cy="502382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9124E-C7B4-478F-8332-39654103D6E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CFB8-AB4F-4D04-8419-10E5F0B7B617}" type="slidenum">
              <a:rPr lang="en-US" smtClean="0"/>
              <a:t>‹Nº›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6125426" y="2880824"/>
            <a:ext cx="5480154" cy="923330"/>
            <a:chOff x="1815339" y="1496875"/>
            <a:chExt cx="5480154" cy="692497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496875"/>
              <a:ext cx="877163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9124E-C7B4-478F-8332-39654103D6E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CFB8-AB4F-4D04-8419-10E5F0B7B617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563446" y="2887579"/>
            <a:ext cx="9038813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54" y="1204857"/>
            <a:ext cx="10339617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1" y="3767317"/>
            <a:ext cx="10312996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9124E-C7B4-478F-8332-39654103D6E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CFB8-AB4F-4D04-8419-10E5F0B7B617}" type="slidenum">
              <a:rPr lang="en-US" smtClean="0"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9124E-C7B4-478F-8332-39654103D6E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CFB8-AB4F-4D04-8419-10E5F0B7B617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240280"/>
            <a:ext cx="5071872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193535" y="2240280"/>
            <a:ext cx="5071872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2080" y="2240280"/>
            <a:ext cx="458992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7984" y="2947595"/>
            <a:ext cx="5071872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9741" y="2240280"/>
            <a:ext cx="4596384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944368"/>
            <a:ext cx="50663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9124E-C7B4-478F-8332-39654103D6E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CFB8-AB4F-4D04-8419-10E5F0B7B617}" type="slidenum">
              <a:rPr lang="en-US" smtClean="0"/>
              <a:t>‹Nº›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9124E-C7B4-478F-8332-39654103D6E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CFB8-AB4F-4D04-8419-10E5F0B7B617}" type="slidenum">
              <a:rPr lang="en-US" smtClean="0"/>
              <a:t>‹Nº›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9124E-C7B4-478F-8332-39654103D6E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CFB8-AB4F-4D04-8419-10E5F0B7B61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2773" y="1678196"/>
            <a:ext cx="4563311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669" y="559399"/>
            <a:ext cx="5488889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2773" y="3603813"/>
            <a:ext cx="4548967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9124E-C7B4-478F-8332-39654103D6E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CFB8-AB4F-4D04-8419-10E5F0B7B61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642" y="4668819"/>
            <a:ext cx="10356028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911723" y="666965"/>
            <a:ext cx="6362875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986" y="5324306"/>
            <a:ext cx="10341685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9124E-C7B4-478F-8332-39654103D6E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CFB8-AB4F-4D04-8419-10E5F0B7B61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7987" y="570156"/>
            <a:ext cx="10341684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0" y="2248348"/>
            <a:ext cx="10327340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504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889124E-C7B4-478F-8332-39654103D6E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6144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2352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359CFB8-AB4F-4D04-8419-10E5F0B7B617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64483" y="809595"/>
            <a:ext cx="9653452" cy="2262781"/>
          </a:xfrm>
        </p:spPr>
        <p:txBody>
          <a:bodyPr>
            <a:normAutofit/>
          </a:bodyPr>
          <a:lstStyle/>
          <a:p>
            <a:pPr algn="ctr"/>
            <a:r>
              <a:rPr lang="es-CO" b="1" dirty="0" smtClean="0"/>
              <a:t>La caricatura </a:t>
            </a:r>
            <a:br>
              <a:rPr lang="es-CO" b="1" dirty="0" smtClean="0"/>
            </a:br>
            <a:r>
              <a:rPr lang="es-CO" sz="3600" dirty="0" smtClean="0"/>
              <a:t>como herramienta para producir texto argumentativo</a:t>
            </a:r>
            <a:endParaRPr lang="en-US" sz="3600" dirty="0"/>
          </a:p>
        </p:txBody>
      </p:sp>
      <p:sp>
        <p:nvSpPr>
          <p:cNvPr id="4" name="CuadroTexto 3"/>
          <p:cNvSpPr txBox="1"/>
          <p:nvPr/>
        </p:nvSpPr>
        <p:spPr>
          <a:xfrm>
            <a:off x="3409408" y="3519332"/>
            <a:ext cx="600564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BEATRIZ ELENA ROJAS TOVAR</a:t>
            </a:r>
          </a:p>
          <a:p>
            <a:pPr algn="ctr"/>
            <a:r>
              <a:rPr lang="es-CO" b="1" dirty="0" smtClean="0"/>
              <a:t>JACKELINE PACHÓN OROZCO</a:t>
            </a:r>
            <a:endParaRPr lang="es-CO" b="1" dirty="0"/>
          </a:p>
          <a:p>
            <a:pPr algn="ctr"/>
            <a:endParaRPr lang="en-US" b="1" dirty="0" smtClean="0"/>
          </a:p>
          <a:p>
            <a:pPr algn="ctr"/>
            <a:r>
              <a:rPr lang="es-CO" b="1" dirty="0" smtClean="0"/>
              <a:t>INSTITUCIÓN EDUCATIVA TECNICA LA SAGRADA FAMILIA</a:t>
            </a:r>
          </a:p>
          <a:p>
            <a:pPr algn="ctr"/>
            <a:r>
              <a:rPr lang="es-CO" b="1" dirty="0" smtClean="0"/>
              <a:t>LENGUA </a:t>
            </a:r>
            <a:r>
              <a:rPr lang="es-CO" b="1" dirty="0"/>
              <a:t>CASTELLANA</a:t>
            </a:r>
          </a:p>
          <a:p>
            <a:pPr algn="ctr"/>
            <a:r>
              <a:rPr lang="es-CO" b="1" dirty="0" smtClean="0"/>
              <a:t>GRADO NOVENO</a:t>
            </a:r>
          </a:p>
          <a:p>
            <a:pPr algn="ctr"/>
            <a:r>
              <a:rPr lang="es-CO" b="1" dirty="0" smtClean="0"/>
              <a:t>IBAGUÉ</a:t>
            </a:r>
          </a:p>
          <a:p>
            <a:pPr algn="ctr"/>
            <a:r>
              <a:rPr lang="es-CO" b="1" dirty="0" smtClean="0"/>
              <a:t>2020</a:t>
            </a:r>
          </a:p>
        </p:txBody>
      </p:sp>
      <p:pic>
        <p:nvPicPr>
          <p:cNvPr id="8" name="Imagen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07" y="3519332"/>
            <a:ext cx="2359477" cy="2449285"/>
          </a:xfrm>
          <a:prstGeom prst="rect">
            <a:avLst/>
          </a:prstGeom>
          <a:noFill/>
        </p:spPr>
      </p:pic>
      <p:pic>
        <p:nvPicPr>
          <p:cNvPr id="9" name="Imagen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617" y="362633"/>
            <a:ext cx="1220743" cy="102291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159" y="4743974"/>
            <a:ext cx="30480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090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619502" y="347962"/>
            <a:ext cx="6460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prstClr val="black"/>
                </a:solidFill>
              </a:rPr>
              <a:t>Mi análisis sobre el tema de la caricatura a partir de un texto argumentativo tipo cometario de texto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5248275" y="1263372"/>
            <a:ext cx="3657600" cy="2667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2914649" y="1930539"/>
            <a:ext cx="8629651" cy="65508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solidFill>
                  <a:prstClr val="black"/>
                </a:solidFill>
              </a:rPr>
              <a:t>Interpretación</a:t>
            </a:r>
            <a:r>
              <a:rPr lang="es-MX" sz="1400" dirty="0">
                <a:solidFill>
                  <a:prstClr val="black"/>
                </a:solidFill>
              </a:rPr>
              <a:t>: </a:t>
            </a:r>
            <a:r>
              <a:rPr lang="es-MX" sz="1400" dirty="0" smtClean="0">
                <a:solidFill>
                  <a:prstClr val="black"/>
                </a:solidFill>
              </a:rPr>
              <a:t>¿Quién lo  dice?, ¿qué dice?, ¿por </a:t>
            </a:r>
            <a:r>
              <a:rPr lang="es-MX" sz="1400" dirty="0">
                <a:solidFill>
                  <a:prstClr val="black"/>
                </a:solidFill>
              </a:rPr>
              <a:t>qué lo </a:t>
            </a:r>
            <a:r>
              <a:rPr lang="es-MX" sz="1400" dirty="0" smtClean="0">
                <a:solidFill>
                  <a:prstClr val="black"/>
                </a:solidFill>
              </a:rPr>
              <a:t>dice?. 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2914649" y="2857501"/>
            <a:ext cx="8629651" cy="135469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prstClr val="black"/>
                </a:solidFill>
              </a:rPr>
              <a:t>Argumentación:</a:t>
            </a:r>
            <a:r>
              <a:rPr lang="es-MX" sz="1400" dirty="0">
                <a:solidFill>
                  <a:prstClr val="black"/>
                </a:solidFill>
              </a:rPr>
              <a:t> </a:t>
            </a:r>
            <a:r>
              <a:rPr lang="es-MX" sz="1400" dirty="0" smtClean="0">
                <a:solidFill>
                  <a:prstClr val="black"/>
                </a:solidFill>
              </a:rPr>
              <a:t>¿Qué </a:t>
            </a:r>
            <a:r>
              <a:rPr lang="es-MX" sz="1400" dirty="0">
                <a:solidFill>
                  <a:prstClr val="black"/>
                </a:solidFill>
              </a:rPr>
              <a:t>dice </a:t>
            </a:r>
            <a:r>
              <a:rPr lang="es-MX" sz="1400" dirty="0" smtClean="0">
                <a:solidFill>
                  <a:prstClr val="black"/>
                </a:solidFill>
              </a:rPr>
              <a:t>usted?, </a:t>
            </a:r>
            <a:r>
              <a:rPr lang="es-MX" sz="1400" dirty="0">
                <a:solidFill>
                  <a:prstClr val="black"/>
                </a:solidFill>
              </a:rPr>
              <a:t>en </a:t>
            </a:r>
            <a:r>
              <a:rPr lang="es-MX" sz="1400" dirty="0" smtClean="0">
                <a:solidFill>
                  <a:prstClr val="black"/>
                </a:solidFill>
              </a:rPr>
              <a:t>qué </a:t>
            </a:r>
            <a:r>
              <a:rPr lang="es-MX" sz="1400" dirty="0">
                <a:solidFill>
                  <a:prstClr val="black"/>
                </a:solidFill>
              </a:rPr>
              <a:t>está de acuerdo </a:t>
            </a:r>
            <a:r>
              <a:rPr lang="es-MX" sz="1400" dirty="0" smtClean="0">
                <a:solidFill>
                  <a:prstClr val="black"/>
                </a:solidFill>
              </a:rPr>
              <a:t>y en qué no con el autor?. </a:t>
            </a:r>
            <a:endParaRPr lang="es-MX" sz="1400" dirty="0">
              <a:solidFill>
                <a:prstClr val="black"/>
              </a:solidFill>
            </a:endParaRPr>
          </a:p>
          <a:p>
            <a:pPr algn="ctr"/>
            <a:r>
              <a:rPr lang="es-MX" sz="1400" dirty="0" smtClean="0">
                <a:solidFill>
                  <a:prstClr val="black"/>
                </a:solidFill>
              </a:rPr>
              <a:t>Sustente, si es posible,  </a:t>
            </a:r>
            <a:r>
              <a:rPr lang="es-MX" sz="1400" dirty="0">
                <a:solidFill>
                  <a:prstClr val="black"/>
                </a:solidFill>
              </a:rPr>
              <a:t>con citas de otros textos que hablen sobre el tema.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2914649" y="4700112"/>
            <a:ext cx="8629651" cy="8572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s-MX" sz="1400" b="1" dirty="0" smtClean="0">
                <a:solidFill>
                  <a:prstClr val="black"/>
                </a:solidFill>
              </a:rPr>
              <a:t>Proposición:</a:t>
            </a:r>
            <a:r>
              <a:rPr lang="es-MX" sz="1400" dirty="0" smtClean="0">
                <a:solidFill>
                  <a:prstClr val="black"/>
                </a:solidFill>
              </a:rPr>
              <a:t>  Así no sea posible solucionar por sus medios esta problemática que se evidencia en la caricatura, </a:t>
            </a:r>
            <a:r>
              <a:rPr lang="es-MX" sz="1400" b="1" dirty="0" smtClean="0">
                <a:solidFill>
                  <a:prstClr val="black"/>
                </a:solidFill>
              </a:rPr>
              <a:t>proponga</a:t>
            </a:r>
            <a:r>
              <a:rPr lang="es-MX" sz="1400" dirty="0" smtClean="0">
                <a:solidFill>
                  <a:prstClr val="black"/>
                </a:solidFill>
              </a:rPr>
              <a:t> soluciones como </a:t>
            </a:r>
            <a:r>
              <a:rPr lang="es-MX" sz="1400" dirty="0">
                <a:solidFill>
                  <a:prstClr val="black"/>
                </a:solidFill>
              </a:rPr>
              <a:t>sujeto político que actúa en contextos determinados.</a:t>
            </a:r>
            <a:endParaRPr lang="en-US" sz="1400" dirty="0">
              <a:solidFill>
                <a:prstClr val="black"/>
              </a:solidFill>
            </a:endParaRPr>
          </a:p>
          <a:p>
            <a:pPr algn="ctr"/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0" name="Abrir llave 9"/>
          <p:cNvSpPr/>
          <p:nvPr/>
        </p:nvSpPr>
        <p:spPr>
          <a:xfrm>
            <a:off x="2314578" y="1409700"/>
            <a:ext cx="283844" cy="447675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398035" y="1225034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prstClr val="black"/>
                </a:solidFill>
              </a:rPr>
              <a:t>Título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 rot="16200000">
            <a:off x="812766" y="3438626"/>
            <a:ext cx="2371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>
                <a:solidFill>
                  <a:prstClr val="black"/>
                </a:solidFill>
              </a:rPr>
              <a:t>Texto argumentativo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21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619502" y="347962"/>
            <a:ext cx="6460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CO" b="1" dirty="0" smtClean="0">
                <a:solidFill>
                  <a:prstClr val="black"/>
                </a:solidFill>
                <a:latin typeface="Century Gothic" panose="020B0502020202020204"/>
              </a:rPr>
              <a:t>Mi análisis sobre el tema de la caricatura a partir de un texto argumentativo tipo cometario de texto</a:t>
            </a:r>
            <a:endParaRPr lang="en-US" b="1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5248275" y="1263372"/>
            <a:ext cx="3657600" cy="2667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2882889" y="1844367"/>
            <a:ext cx="8629651" cy="1129343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defRPr/>
            </a:pPr>
            <a:r>
              <a:rPr lang="es-MX" sz="1100" b="1" dirty="0" smtClean="0">
                <a:solidFill>
                  <a:prstClr val="black"/>
                </a:solidFill>
                <a:latin typeface="Century Gothic" panose="020B0502020202020204"/>
              </a:rPr>
              <a:t>Interpretación</a:t>
            </a:r>
            <a:r>
              <a:rPr lang="es-MX" sz="1100" dirty="0" smtClean="0">
                <a:solidFill>
                  <a:prstClr val="black"/>
                </a:solidFill>
                <a:latin typeface="Century Gothic" panose="020B0502020202020204"/>
              </a:rPr>
              <a:t>:  En la caricatura de </a:t>
            </a:r>
            <a:r>
              <a:rPr lang="es-MX" sz="1100" b="1" dirty="0" smtClean="0">
                <a:solidFill>
                  <a:prstClr val="black"/>
                </a:solidFill>
                <a:latin typeface="Century Gothic" panose="020B0502020202020204"/>
              </a:rPr>
              <a:t>Alex ro </a:t>
            </a:r>
            <a:r>
              <a:rPr lang="es-MX" sz="1100" dirty="0" smtClean="0">
                <a:solidFill>
                  <a:prstClr val="black"/>
                </a:solidFill>
                <a:latin typeface="Century Gothic" panose="020B0502020202020204"/>
              </a:rPr>
              <a:t>publicada en el periódico virtual las dos orillas </a:t>
            </a:r>
            <a:r>
              <a:rPr lang="es-MX" sz="1100" b="1" dirty="0" smtClean="0">
                <a:solidFill>
                  <a:prstClr val="black"/>
                </a:solidFill>
                <a:latin typeface="Century Gothic" panose="020B0502020202020204"/>
              </a:rPr>
              <a:t>se puede ver  lo saturada que está la gente en general de todo lo que los medios dicen acerca del virus </a:t>
            </a:r>
            <a:r>
              <a:rPr lang="es-MX" sz="1100" dirty="0" smtClean="0">
                <a:solidFill>
                  <a:prstClr val="black"/>
                </a:solidFill>
                <a:latin typeface="Century Gothic" panose="020B0502020202020204"/>
              </a:rPr>
              <a:t>que azota al mundo. La caricatura muestra de forma metafórica la </a:t>
            </a:r>
            <a:r>
              <a:rPr lang="es-MX" sz="1100" b="1" dirty="0" smtClean="0">
                <a:solidFill>
                  <a:prstClr val="black"/>
                </a:solidFill>
                <a:latin typeface="Century Gothic" panose="020B0502020202020204"/>
              </a:rPr>
              <a:t>sobresaturación de información  que hace que la gente ya no quiere saber más sobre el virus que azota el mundo.</a:t>
            </a:r>
            <a:endParaRPr lang="en-US" sz="1100" b="1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2976972" y="3288303"/>
            <a:ext cx="8629651" cy="106200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MX" sz="1100" b="1" dirty="0">
                <a:solidFill>
                  <a:prstClr val="black"/>
                </a:solidFill>
                <a:latin typeface="Century Gothic" panose="020B0502020202020204"/>
              </a:rPr>
              <a:t>Argumentación</a:t>
            </a:r>
            <a:r>
              <a:rPr lang="es-MX" sz="1100" b="1" dirty="0" smtClean="0">
                <a:solidFill>
                  <a:prstClr val="black"/>
                </a:solidFill>
                <a:latin typeface="Century Gothic" panose="020B0502020202020204"/>
              </a:rPr>
              <a:t>: </a:t>
            </a:r>
            <a:r>
              <a:rPr lang="es-MX" sz="1100" dirty="0" smtClean="0">
                <a:solidFill>
                  <a:prstClr val="black"/>
                </a:solidFill>
                <a:latin typeface="Century Gothic" panose="020B0502020202020204"/>
              </a:rPr>
              <a:t>Ya se ha hecho referencia en medios serios como el periódico el Espectador  sobre la falta de escrúpulos de informativos por querer  ”la chiva”, dan noticias falsas e incompletas sobre el virus,  que tiene pendiendo de un hilo la salud emocional de la gente debido a  la sobrecarga informativa que sufren los televidentes y usuarios de redes sociales. Lo más contradictorio es que a pesar de saber que son noticias mentirosas (</a:t>
            </a:r>
            <a:r>
              <a:rPr lang="es-MX" sz="1100" dirty="0" err="1" smtClean="0">
                <a:solidFill>
                  <a:prstClr val="black"/>
                </a:solidFill>
                <a:latin typeface="Century Gothic" panose="020B0502020202020204"/>
              </a:rPr>
              <a:t>fake</a:t>
            </a:r>
            <a:r>
              <a:rPr lang="es-MX" sz="1100" dirty="0" smtClean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es-MX" sz="1100" dirty="0" err="1" smtClean="0">
                <a:solidFill>
                  <a:prstClr val="black"/>
                </a:solidFill>
                <a:latin typeface="Century Gothic" panose="020B0502020202020204"/>
              </a:rPr>
              <a:t>news</a:t>
            </a:r>
            <a:r>
              <a:rPr lang="es-MX" sz="1100" dirty="0" smtClean="0">
                <a:solidFill>
                  <a:prstClr val="black"/>
                </a:solidFill>
                <a:latin typeface="Century Gothic" panose="020B0502020202020204"/>
              </a:rPr>
              <a:t>) la gente las reproduce en las redes sociales, viajan y se dispersan </a:t>
            </a:r>
            <a:r>
              <a:rPr lang="es-MX" sz="1100" dirty="0" smtClean="0">
                <a:solidFill>
                  <a:prstClr val="black"/>
                </a:solidFill>
              </a:rPr>
              <a:t>más </a:t>
            </a:r>
            <a:r>
              <a:rPr lang="es-MX" sz="1100" dirty="0">
                <a:solidFill>
                  <a:prstClr val="black"/>
                </a:solidFill>
              </a:rPr>
              <a:t>rápido </a:t>
            </a:r>
            <a:r>
              <a:rPr lang="es-MX" sz="1100" dirty="0" smtClean="0">
                <a:solidFill>
                  <a:prstClr val="black"/>
                </a:solidFill>
                <a:latin typeface="Century Gothic" panose="020B0502020202020204"/>
              </a:rPr>
              <a:t>que el mismo virus.</a:t>
            </a:r>
            <a:endParaRPr lang="es-MX" sz="1100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2976972" y="4762534"/>
            <a:ext cx="8629651" cy="6477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defRPr/>
            </a:pPr>
            <a:r>
              <a:rPr lang="es-MX" sz="1400" b="1" dirty="0">
                <a:solidFill>
                  <a:prstClr val="black"/>
                </a:solidFill>
                <a:latin typeface="Century Gothic" panose="020B0502020202020204"/>
              </a:rPr>
              <a:t>Proposición</a:t>
            </a:r>
            <a:r>
              <a:rPr lang="es-MX" sz="1100" b="1" dirty="0" smtClean="0">
                <a:solidFill>
                  <a:prstClr val="black"/>
                </a:solidFill>
                <a:latin typeface="Century Gothic" panose="020B0502020202020204"/>
              </a:rPr>
              <a:t>: </a:t>
            </a:r>
            <a:r>
              <a:rPr lang="es-MX" sz="1100" dirty="0" smtClean="0">
                <a:solidFill>
                  <a:prstClr val="black"/>
                </a:solidFill>
                <a:latin typeface="Century Gothic" panose="020B0502020202020204"/>
              </a:rPr>
              <a:t>Es urgente una legislación más seria sobre lo que publican los medios de comunicación, el coronavirus cambió totalmente las formas de ser y de hacer del mundo. Es hora de hacer periodismo de una forma responsable.</a:t>
            </a:r>
            <a:endParaRPr lang="en-US" sz="1100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10" name="Abrir llave 9"/>
          <p:cNvSpPr/>
          <p:nvPr/>
        </p:nvSpPr>
        <p:spPr>
          <a:xfrm>
            <a:off x="2314578" y="1409704"/>
            <a:ext cx="283844" cy="31337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489555" y="1199079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CO" dirty="0" smtClean="0">
                <a:solidFill>
                  <a:prstClr val="black"/>
                </a:solidFill>
                <a:latin typeface="Century Gothic" panose="020B0502020202020204"/>
              </a:rPr>
              <a:t>Un virus llamado información</a:t>
            </a:r>
            <a:endParaRPr lang="en-US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12" name="CuadroTexto 11"/>
          <p:cNvSpPr txBox="1"/>
          <p:nvPr/>
        </p:nvSpPr>
        <p:spPr>
          <a:xfrm rot="16200000">
            <a:off x="758264" y="2773820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CO" b="1" dirty="0" smtClean="0">
                <a:solidFill>
                  <a:prstClr val="black"/>
                </a:solidFill>
                <a:latin typeface="Century Gothic" panose="020B0502020202020204"/>
              </a:rPr>
              <a:t>Texto argumentativo</a:t>
            </a:r>
            <a:endParaRPr lang="en-US" b="1" dirty="0">
              <a:solidFill>
                <a:prstClr val="black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86719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5135" t="37054" r="28783" b="12232"/>
          <a:stretch/>
        </p:blipFill>
        <p:spPr>
          <a:xfrm rot="1187491">
            <a:off x="7621795" y="1517466"/>
            <a:ext cx="3771732" cy="4532811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56353" y="1604558"/>
            <a:ext cx="6215155" cy="4665617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b="1" dirty="0" smtClean="0"/>
              <a:t>     </a:t>
            </a:r>
            <a:r>
              <a:rPr lang="es-MX" sz="2000" b="1" dirty="0" smtClean="0">
                <a:solidFill>
                  <a:srgbClr val="0070C0"/>
                </a:solidFill>
              </a:rPr>
              <a:t>Buscamos </a:t>
            </a:r>
            <a:r>
              <a:rPr lang="es-MX" sz="2000" b="1" dirty="0">
                <a:solidFill>
                  <a:srgbClr val="0070C0"/>
                </a:solidFill>
              </a:rPr>
              <a:t>que </a:t>
            </a:r>
            <a:r>
              <a:rPr lang="es-MX" sz="2000" b="1" dirty="0" smtClean="0">
                <a:solidFill>
                  <a:srgbClr val="0070C0"/>
                </a:solidFill>
              </a:rPr>
              <a:t>Usted como estudiante</a:t>
            </a:r>
          </a:p>
          <a:p>
            <a:pPr algn="just"/>
            <a:r>
              <a:rPr lang="es-MX" sz="2000" b="1" dirty="0" smtClean="0">
                <a:latin typeface="Bahnschrift SemiBold" panose="020B0502040204020203" pitchFamily="34" charset="0"/>
              </a:rPr>
              <a:t>Comprenda </a:t>
            </a:r>
            <a:r>
              <a:rPr lang="es-MX" sz="2000" b="1" dirty="0">
                <a:latin typeface="Bahnschrift SemiBold" panose="020B0502040204020203" pitchFamily="34" charset="0"/>
              </a:rPr>
              <a:t>los factores sociales y culturales que </a:t>
            </a:r>
            <a:r>
              <a:rPr lang="es-MX" sz="2000" b="1" dirty="0" smtClean="0">
                <a:latin typeface="Bahnschrift SemiBold" panose="020B0502040204020203" pitchFamily="34" charset="0"/>
              </a:rPr>
              <a:t>determinan </a:t>
            </a:r>
            <a:r>
              <a:rPr lang="es-MX" sz="2000" b="1" dirty="0">
                <a:latin typeface="Bahnschrift SemiBold" panose="020B0502040204020203" pitchFamily="34" charset="0"/>
              </a:rPr>
              <a:t>algunas manifestaciones del lenguaje no </a:t>
            </a:r>
            <a:r>
              <a:rPr lang="es-MX" sz="2000" b="1" dirty="0" smtClean="0">
                <a:latin typeface="Bahnschrift SemiBold" panose="020B0502040204020203" pitchFamily="34" charset="0"/>
              </a:rPr>
              <a:t>verbal (caricatura) </a:t>
            </a:r>
          </a:p>
          <a:p>
            <a:pPr algn="just"/>
            <a:r>
              <a:rPr lang="es-MX" sz="2000" b="1" dirty="0" smtClean="0">
                <a:latin typeface="Bahnschrift SemiBold" panose="020B0502040204020203" pitchFamily="34" charset="0"/>
              </a:rPr>
              <a:t>Exprese </a:t>
            </a:r>
            <a:r>
              <a:rPr lang="es-MX" sz="2000" b="1" dirty="0">
                <a:latin typeface="Bahnschrift SemiBold" panose="020B0502040204020203" pitchFamily="34" charset="0"/>
              </a:rPr>
              <a:t>a través de una caricatura su opinión frente a un tema de su interés donde deje ver su intención </a:t>
            </a:r>
            <a:r>
              <a:rPr lang="es-MX" sz="2000" b="1" dirty="0" smtClean="0">
                <a:latin typeface="Bahnschrift SemiBold" panose="020B0502040204020203" pitchFamily="34" charset="0"/>
              </a:rPr>
              <a:t>comunicativa(satirizar</a:t>
            </a:r>
            <a:r>
              <a:rPr lang="es-MX" sz="2000" b="1" dirty="0">
                <a:latin typeface="Bahnschrift SemiBold" panose="020B0502040204020203" pitchFamily="34" charset="0"/>
              </a:rPr>
              <a:t>, ironizar, denunciar, felicitar, </a:t>
            </a:r>
            <a:r>
              <a:rPr lang="es-MX" sz="2000" b="1" dirty="0" err="1">
                <a:latin typeface="Bahnschrift SemiBold" panose="020B0502040204020203" pitchFamily="34" charset="0"/>
              </a:rPr>
              <a:t>etc</a:t>
            </a:r>
            <a:r>
              <a:rPr lang="es-MX" sz="2000" b="1" dirty="0">
                <a:latin typeface="Bahnschrift SemiBold" panose="020B0502040204020203" pitchFamily="34" charset="0"/>
              </a:rPr>
              <a:t>).</a:t>
            </a:r>
          </a:p>
          <a:p>
            <a:pPr algn="just"/>
            <a:r>
              <a:rPr lang="es-MX" sz="2000" b="1" dirty="0" smtClean="0">
                <a:latin typeface="Bahnschrift SemiBold" panose="020B0502040204020203" pitchFamily="34" charset="0"/>
              </a:rPr>
              <a:t>Produzca </a:t>
            </a:r>
            <a:r>
              <a:rPr lang="es-MX" sz="2000" b="1" dirty="0">
                <a:latin typeface="Bahnschrift SemiBold" panose="020B0502040204020203" pitchFamily="34" charset="0"/>
              </a:rPr>
              <a:t>textos verbales de tipo argumentativo, a partir del análisis de los temas que tratan las caricaturas, siguiendo procedimientos sistemáticos de corrección lingüística.</a:t>
            </a:r>
          </a:p>
          <a:p>
            <a:endParaRPr lang="en-US" b="1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9316" y="584922"/>
            <a:ext cx="8911687" cy="773615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PROPÓSITOS</a:t>
            </a:r>
            <a:r>
              <a:rPr lang="es-MX" dirty="0"/>
              <a:t/>
            </a:r>
            <a:br>
              <a:rPr lang="es-MX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¿Cómo trabajamos mejor?</a:t>
            </a:r>
            <a:br>
              <a:rPr lang="es-CO" dirty="0"/>
            </a:br>
            <a:endParaRPr lang="es-CO" dirty="0"/>
          </a:p>
        </p:txBody>
      </p:sp>
      <p:sp>
        <p:nvSpPr>
          <p:cNvPr id="8" name="Google Shape;128;p16"/>
          <p:cNvSpPr/>
          <p:nvPr/>
        </p:nvSpPr>
        <p:spPr>
          <a:xfrm>
            <a:off x="8316225" y="1982562"/>
            <a:ext cx="2342970" cy="1436818"/>
          </a:xfrm>
          <a:prstGeom prst="wedgeRoundRectCallout">
            <a:avLst>
              <a:gd name="adj1" fmla="val 12911"/>
              <a:gd name="adj2" fmla="val 73913"/>
              <a:gd name="adj3" fmla="val 16667"/>
            </a:avLst>
          </a:prstGeom>
          <a:solidFill>
            <a:srgbClr val="FBE4D4"/>
          </a:solidFill>
          <a:ln w="9525" cap="flat" cmpd="sng">
            <a:solidFill>
              <a:srgbClr val="EB79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100" b="0" i="1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¡Escuchémonos </a:t>
            </a:r>
            <a:br>
              <a:rPr lang="es-CO" sz="2100" b="0" i="1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CO" sz="2100" b="0" i="1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y demos apoyo </a:t>
            </a:r>
            <a:br>
              <a:rPr lang="es-CO" sz="2100" b="0" i="1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CO" sz="2100" b="0" i="1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a nuestros compañeros!</a:t>
            </a:r>
            <a:endParaRPr dirty="0"/>
          </a:p>
        </p:txBody>
      </p:sp>
      <p:pic>
        <p:nvPicPr>
          <p:cNvPr id="9" name="Google Shape;134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04798" y="3882090"/>
            <a:ext cx="1127125" cy="1652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27;p16" descr="Captura de pantalla 2016-03-11 a las 12.30.03 p.m.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56229" y="4708384"/>
            <a:ext cx="2618614" cy="182969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29;p16"/>
          <p:cNvSpPr/>
          <p:nvPr/>
        </p:nvSpPr>
        <p:spPr>
          <a:xfrm>
            <a:off x="5527128" y="3262250"/>
            <a:ext cx="2205148" cy="936104"/>
          </a:xfrm>
          <a:prstGeom prst="wedgeRoundRectCallout">
            <a:avLst>
              <a:gd name="adj1" fmla="val -32749"/>
              <a:gd name="adj2" fmla="val 92694"/>
              <a:gd name="adj3" fmla="val 16667"/>
            </a:avLst>
          </a:prstGeom>
          <a:solidFill>
            <a:srgbClr val="DBDBDB"/>
          </a:solidFill>
          <a:ln w="9525" cap="flat" cmpd="sng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100" b="0" i="1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¡Aprovechemos</a:t>
            </a:r>
            <a:br>
              <a:rPr lang="es-CO" sz="2100" b="0" i="1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CO" sz="2100" b="0" i="1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el tiempo!</a:t>
            </a:r>
            <a:endParaRPr dirty="0"/>
          </a:p>
        </p:txBody>
      </p:sp>
      <p:pic>
        <p:nvPicPr>
          <p:cNvPr id="12" name="Google Shape;136;p16" descr="Imagen relacionad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94913" y="2187825"/>
            <a:ext cx="2060940" cy="175338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7;p16"/>
          <p:cNvSpPr/>
          <p:nvPr/>
        </p:nvSpPr>
        <p:spPr>
          <a:xfrm>
            <a:off x="3591477" y="1547987"/>
            <a:ext cx="2274059" cy="932507"/>
          </a:xfrm>
          <a:prstGeom prst="wedgeRoundRectCallout">
            <a:avLst>
              <a:gd name="adj1" fmla="val -56752"/>
              <a:gd name="adj2" fmla="val 49764"/>
              <a:gd name="adj3" fmla="val 16667"/>
            </a:avLst>
          </a:prstGeom>
          <a:solidFill>
            <a:srgbClr val="FAF9F9"/>
          </a:solidFill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100" b="0" i="1" u="none" strike="noStrike" cap="none" dirty="0" smtClean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Silenciemos los micrófonos.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100" b="0" i="1" u="none" strike="noStrike" cap="none" dirty="0" smtClean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¡Tomemos </a:t>
            </a:r>
            <a:r>
              <a:rPr lang="es-CO" sz="2100" b="0" i="1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nota!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505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87534" y="754739"/>
            <a:ext cx="8911687" cy="1280890"/>
          </a:xfrm>
        </p:spPr>
        <p:txBody>
          <a:bodyPr/>
          <a:lstStyle/>
          <a:p>
            <a:r>
              <a:rPr lang="es-CO" dirty="0"/>
              <a:t>¿</a:t>
            </a:r>
            <a:r>
              <a:rPr lang="es-CO" dirty="0" smtClean="0"/>
              <a:t>Qué es una caricatura?</a:t>
            </a:r>
            <a:endParaRPr lang="en-US" dirty="0"/>
          </a:p>
        </p:txBody>
      </p:sp>
      <p:sp>
        <p:nvSpPr>
          <p:cNvPr id="5" name="CuadroTexto 4"/>
          <p:cNvSpPr txBox="1"/>
          <p:nvPr/>
        </p:nvSpPr>
        <p:spPr>
          <a:xfrm>
            <a:off x="1005841" y="2374843"/>
            <a:ext cx="72237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 smtClean="0"/>
              <a:t>Aclaramos algo: Ningún concepto abarca de manera completa el objeto que pretende definir. </a:t>
            </a:r>
          </a:p>
          <a:p>
            <a:pPr algn="just"/>
            <a:endParaRPr lang="es-MX" sz="2400" dirty="0"/>
          </a:p>
          <a:p>
            <a:pPr algn="just"/>
            <a:r>
              <a:rPr lang="es-MX" sz="2400" dirty="0" smtClean="0"/>
              <a:t>No obstante, podemos afirmar que la caricatura periodística </a:t>
            </a:r>
            <a:r>
              <a:rPr lang="es-MX" sz="2400" b="1" dirty="0" smtClean="0"/>
              <a:t>es un género iconográfico de opinión</a:t>
            </a:r>
            <a:r>
              <a:rPr lang="es-MX" sz="2400" dirty="0" smtClean="0"/>
              <a:t>, a través del cual el autor presenta la interpretación de algo gracias al auxilio de recursos psicológicos, retóricos y/o plásticos, potenciados muchas veces por un texto breve. Además, tiene un propósito crítico.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943044"/>
            <a:ext cx="3962399" cy="396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46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74987" y="1967593"/>
            <a:ext cx="10084527" cy="3943351"/>
          </a:xfr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endParaRPr lang="es-MX" sz="20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MX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caricatura que vamos a trabajar es la caricatura periodística</a:t>
            </a:r>
          </a:p>
          <a:p>
            <a:pPr algn="just"/>
            <a:endParaRPr lang="es-MX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MX" sz="2000" b="1" dirty="0" smtClean="0">
                <a:solidFill>
                  <a:srgbClr val="00B050"/>
                </a:solidFill>
              </a:rPr>
              <a:t>Género </a:t>
            </a:r>
            <a:r>
              <a:rPr lang="es-MX" sz="2000" b="1" dirty="0">
                <a:solidFill>
                  <a:srgbClr val="00B050"/>
                </a:solidFill>
              </a:rPr>
              <a:t>iconográfico de opinión </a:t>
            </a:r>
            <a:r>
              <a:rPr lang="es-MX" sz="2000" dirty="0"/>
              <a:t>es iconográfico ya que la imagen juega un papel fundamental. </a:t>
            </a:r>
            <a:r>
              <a:rPr lang="es-MX" sz="2000" dirty="0" smtClean="0"/>
              <a:t>También presenta </a:t>
            </a:r>
            <a:r>
              <a:rPr lang="es-MX" sz="2000" b="1" dirty="0" smtClean="0"/>
              <a:t>globos, </a:t>
            </a:r>
            <a:r>
              <a:rPr lang="es-MX" sz="2000" b="1" dirty="0" err="1" smtClean="0"/>
              <a:t>fumetos</a:t>
            </a:r>
            <a:r>
              <a:rPr lang="es-MX" sz="2000" b="1" dirty="0" smtClean="0"/>
              <a:t>, </a:t>
            </a:r>
            <a:r>
              <a:rPr lang="es-MX" sz="2000" b="1" dirty="0"/>
              <a:t>inscripciones o leyendas </a:t>
            </a:r>
            <a:r>
              <a:rPr lang="es-MX" sz="2000" dirty="0"/>
              <a:t>que lo acompañan, aunque estos no son </a:t>
            </a:r>
            <a:r>
              <a:rPr lang="es-MX" sz="2000" dirty="0" smtClean="0"/>
              <a:t>indispensables. </a:t>
            </a:r>
          </a:p>
          <a:p>
            <a:pPr algn="just"/>
            <a:endParaRPr lang="es-MX" sz="2000" b="1" dirty="0" smtClean="0"/>
          </a:p>
          <a:p>
            <a:pPr algn="just"/>
            <a:r>
              <a:rPr lang="es-MX" sz="2000" b="1" dirty="0" smtClean="0">
                <a:solidFill>
                  <a:schemeClr val="accent1">
                    <a:lumMod val="75000"/>
                  </a:schemeClr>
                </a:solidFill>
              </a:rPr>
              <a:t>En su estructura</a:t>
            </a:r>
            <a:r>
              <a:rPr lang="es-MX" sz="2000" b="1" dirty="0">
                <a:solidFill>
                  <a:schemeClr val="accent1">
                    <a:lumMod val="75000"/>
                  </a:schemeClr>
                </a:solidFill>
              </a:rPr>
              <a:t>, generalmente </a:t>
            </a:r>
            <a:r>
              <a:rPr lang="es-MX" sz="2000" b="1" dirty="0" smtClean="0">
                <a:solidFill>
                  <a:schemeClr val="accent1">
                    <a:lumMod val="75000"/>
                  </a:schemeClr>
                </a:solidFill>
              </a:rPr>
              <a:t>hay un  </a:t>
            </a:r>
            <a:r>
              <a:rPr lang="es-MX" sz="2000" b="1" dirty="0">
                <a:solidFill>
                  <a:schemeClr val="accent1">
                    <a:lumMod val="75000"/>
                  </a:schemeClr>
                </a:solidFill>
              </a:rPr>
              <a:t>"cartón" o "viñeta", </a:t>
            </a:r>
            <a:r>
              <a:rPr lang="es-MX" sz="2000" dirty="0"/>
              <a:t>que encuadra el motivo objeto de la caricatura. Igualmente, </a:t>
            </a:r>
            <a:r>
              <a:rPr lang="es-MX" sz="2000" b="1" dirty="0"/>
              <a:t>persigue una finalidad o función: emitir un juicio</a:t>
            </a:r>
            <a:r>
              <a:rPr lang="es-MX" sz="2000" dirty="0"/>
              <a:t> </a:t>
            </a:r>
            <a:r>
              <a:rPr lang="es-MX" sz="2000" dirty="0" smtClean="0"/>
              <a:t>o parecer</a:t>
            </a:r>
            <a:r>
              <a:rPr lang="es-MX" sz="2000" dirty="0"/>
              <a:t>, vale decir, una </a:t>
            </a:r>
            <a:r>
              <a:rPr lang="es-MX" sz="2000" dirty="0" smtClean="0"/>
              <a:t>opinión</a:t>
            </a:r>
            <a:r>
              <a:rPr lang="es-MX" sz="2000" dirty="0"/>
              <a:t> </a:t>
            </a:r>
            <a:r>
              <a:rPr lang="es-MX" sz="2000" dirty="0" smtClean="0"/>
              <a:t>de un tema de actualidad a nivel local, nacional o mundial.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61407" y="532670"/>
            <a:ext cx="8911687" cy="1165501"/>
          </a:xfrm>
        </p:spPr>
        <p:txBody>
          <a:bodyPr/>
          <a:lstStyle/>
          <a:p>
            <a:r>
              <a:rPr lang="es-CO" dirty="0" smtClean="0"/>
              <a:t>Estructura y propósito de la caricatura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12"/>
            <a:ext cx="12204313" cy="685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7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57150" y="332656"/>
            <a:ext cx="3861707" cy="61206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4000" dirty="0" smtClean="0">
                <a:solidFill>
                  <a:srgbClr val="895D1D"/>
                </a:solidFill>
                <a:ea typeface="+mj-ea"/>
                <a:cs typeface="+mj-cs"/>
              </a:rPr>
              <a:t>Características </a:t>
            </a:r>
            <a:r>
              <a:rPr lang="es-CO" sz="4000" dirty="0">
                <a:solidFill>
                  <a:srgbClr val="895D1D"/>
                </a:solidFill>
                <a:ea typeface="+mj-ea"/>
                <a:cs typeface="+mj-cs"/>
              </a:rPr>
              <a:t>de la </a:t>
            </a:r>
            <a:r>
              <a:rPr lang="es-CO" sz="4000" dirty="0" smtClean="0">
                <a:solidFill>
                  <a:srgbClr val="895D1D"/>
                </a:solidFill>
                <a:ea typeface="+mj-ea"/>
                <a:cs typeface="+mj-cs"/>
              </a:rPr>
              <a:t>caricatura</a:t>
            </a:r>
          </a:p>
          <a:p>
            <a:pPr algn="ctr"/>
            <a:endParaRPr lang="es-CO" sz="4000" dirty="0">
              <a:solidFill>
                <a:srgbClr val="895D1D"/>
              </a:solidFill>
              <a:ea typeface="+mj-ea"/>
              <a:cs typeface="+mj-cs"/>
            </a:endParaRPr>
          </a:p>
          <a:p>
            <a:pPr algn="ctr"/>
            <a:endParaRPr lang="es-CO" sz="4000" dirty="0" smtClean="0">
              <a:solidFill>
                <a:srgbClr val="895D1D"/>
              </a:solidFill>
              <a:ea typeface="+mj-ea"/>
              <a:cs typeface="+mj-cs"/>
            </a:endParaRPr>
          </a:p>
          <a:p>
            <a:pPr algn="ctr"/>
            <a:endParaRPr lang="es-CO" sz="4000" dirty="0">
              <a:solidFill>
                <a:srgbClr val="895D1D"/>
              </a:solidFill>
              <a:ea typeface="+mj-ea"/>
              <a:cs typeface="+mj-cs"/>
            </a:endParaRPr>
          </a:p>
          <a:p>
            <a:pPr algn="ctr"/>
            <a:endParaRPr lang="es-CO" sz="4000" dirty="0" smtClean="0">
              <a:solidFill>
                <a:srgbClr val="895D1D"/>
              </a:solidFill>
              <a:ea typeface="+mj-ea"/>
              <a:cs typeface="+mj-cs"/>
            </a:endParaRPr>
          </a:p>
          <a:p>
            <a:pPr algn="ctr"/>
            <a:endParaRPr lang="pt-BR" sz="4000" dirty="0"/>
          </a:p>
        </p:txBody>
      </p:sp>
      <p:sp>
        <p:nvSpPr>
          <p:cNvPr id="19" name="18 Rectángulo"/>
          <p:cNvSpPr/>
          <p:nvPr/>
        </p:nvSpPr>
        <p:spPr>
          <a:xfrm>
            <a:off x="4914596" y="424745"/>
            <a:ext cx="5976664" cy="11521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Se acepta que el humor es un modo de enjuiciar y comentar las situaciones.</a:t>
            </a:r>
          </a:p>
          <a:p>
            <a:pPr algn="ctr"/>
            <a:r>
              <a:rPr lang="es-CO" dirty="0"/>
              <a:t> </a:t>
            </a:r>
            <a:endParaRPr lang="pt-BR" dirty="0"/>
          </a:p>
        </p:txBody>
      </p:sp>
      <p:sp>
        <p:nvSpPr>
          <p:cNvPr id="21" name="20 Rectángulo"/>
          <p:cNvSpPr/>
          <p:nvPr/>
        </p:nvSpPr>
        <p:spPr>
          <a:xfrm>
            <a:off x="4950600" y="1988840"/>
            <a:ext cx="5904656" cy="115212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Se caracteriza por el enfoque burlón, cómico, mordaz, e irónico. 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4927358" y="3647492"/>
            <a:ext cx="5927898" cy="11521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dirty="0"/>
              <a:t>La caricatura es humor gráfico, aunque no todo humor gráfico es caricatura".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4958054" y="5119007"/>
            <a:ext cx="5933206" cy="1334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dirty="0"/>
              <a:t>En fin, el humor -en cualquiera de sus manifestaciones- no es lo mismo que ironía, sátira, sarcasmo, chiste, comicidad o burla, pero estos pueden estar presentes dentro de él y, en consecuencia, también en la caricatura.</a:t>
            </a:r>
            <a:endParaRPr lang="en-US" dirty="0"/>
          </a:p>
        </p:txBody>
      </p:sp>
      <p:sp>
        <p:nvSpPr>
          <p:cNvPr id="26" name="25 Flecha derecha"/>
          <p:cNvSpPr/>
          <p:nvPr/>
        </p:nvSpPr>
        <p:spPr>
          <a:xfrm>
            <a:off x="3918858" y="784785"/>
            <a:ext cx="68579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7" name="26 Flecha derecha"/>
          <p:cNvSpPr/>
          <p:nvPr/>
        </p:nvSpPr>
        <p:spPr>
          <a:xfrm>
            <a:off x="3918858" y="2366527"/>
            <a:ext cx="57149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9" name="28 Flecha derecha"/>
          <p:cNvSpPr/>
          <p:nvPr/>
        </p:nvSpPr>
        <p:spPr>
          <a:xfrm>
            <a:off x="3918858" y="3913972"/>
            <a:ext cx="57149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0" name="29 Flecha derecha"/>
          <p:cNvSpPr/>
          <p:nvPr/>
        </p:nvSpPr>
        <p:spPr>
          <a:xfrm>
            <a:off x="3918857" y="5629264"/>
            <a:ext cx="819471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1" y="2778694"/>
            <a:ext cx="3708960" cy="355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48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9044" y="2973161"/>
            <a:ext cx="7432765" cy="361287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68384" y="481693"/>
            <a:ext cx="8911687" cy="1336367"/>
          </a:xfrm>
        </p:spPr>
        <p:txBody>
          <a:bodyPr/>
          <a:lstStyle/>
          <a:p>
            <a:r>
              <a:rPr lang="es-CO" dirty="0" smtClean="0"/>
              <a:t>Análisis de una caricatura</a:t>
            </a:r>
            <a:endParaRPr lang="en-US" dirty="0"/>
          </a:p>
        </p:txBody>
      </p:sp>
      <p:sp>
        <p:nvSpPr>
          <p:cNvPr id="6" name="CuadroTexto 5"/>
          <p:cNvSpPr txBox="1"/>
          <p:nvPr/>
        </p:nvSpPr>
        <p:spPr>
          <a:xfrm>
            <a:off x="1384644" y="2103810"/>
            <a:ext cx="941956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s-CO" sz="1500" dirty="0" smtClean="0">
                <a:solidFill>
                  <a:prstClr val="black"/>
                </a:solidFill>
              </a:rPr>
              <a:t>Observar detenidamente la viñeta que contiene la imagen para que no se nos escapa ningún detalle.</a:t>
            </a:r>
          </a:p>
          <a:p>
            <a:pPr marL="342900" indent="-342900">
              <a:buFontTx/>
              <a:buAutoNum type="arabicPeriod"/>
            </a:pPr>
            <a:r>
              <a:rPr lang="es-CO" sz="1500" dirty="0" smtClean="0">
                <a:solidFill>
                  <a:prstClr val="black"/>
                </a:solidFill>
              </a:rPr>
              <a:t>Hacer relaciones de por qué estarán esos elementos allí (Texto, expresiones, exageraciones, descripciones</a:t>
            </a:r>
          </a:p>
          <a:p>
            <a:pPr marL="342900" indent="-342900">
              <a:buFontTx/>
              <a:buAutoNum type="arabicPeriod" startAt="2"/>
            </a:pPr>
            <a:endParaRPr lang="en-US" sz="15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26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769327" y="1528354"/>
            <a:ext cx="8869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842611"/>
              </p:ext>
            </p:extLst>
          </p:nvPr>
        </p:nvGraphicFramePr>
        <p:xfrm>
          <a:off x="1008234" y="1830858"/>
          <a:ext cx="9547862" cy="4793996"/>
        </p:xfrm>
        <a:graphic>
          <a:graphicData uri="http://schemas.openxmlformats.org/drawingml/2006/table">
            <a:tbl>
              <a:tblPr firstRow="1" firstCol="1" bandRow="1"/>
              <a:tblGrid>
                <a:gridCol w="1050200">
                  <a:extLst>
                    <a:ext uri="{9D8B030D-6E8A-4147-A177-3AD203B41FA5}">
                      <a16:colId xmlns="" xmlns:a16="http://schemas.microsoft.com/office/drawing/2014/main" val="8549164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38041495"/>
                    </a:ext>
                  </a:extLst>
                </a:gridCol>
                <a:gridCol w="1123951">
                  <a:extLst>
                    <a:ext uri="{9D8B030D-6E8A-4147-A177-3AD203B41FA5}">
                      <a16:colId xmlns="" xmlns:a16="http://schemas.microsoft.com/office/drawing/2014/main" val="1370920021"/>
                    </a:ext>
                  </a:extLst>
                </a:gridCol>
                <a:gridCol w="1200151">
                  <a:extLst>
                    <a:ext uri="{9D8B030D-6E8A-4147-A177-3AD203B41FA5}">
                      <a16:colId xmlns="" xmlns:a16="http://schemas.microsoft.com/office/drawing/2014/main" val="516576020"/>
                    </a:ext>
                  </a:extLst>
                </a:gridCol>
                <a:gridCol w="1314451">
                  <a:extLst>
                    <a:ext uri="{9D8B030D-6E8A-4147-A177-3AD203B41FA5}">
                      <a16:colId xmlns="" xmlns:a16="http://schemas.microsoft.com/office/drawing/2014/main" val="290414270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717417544"/>
                    </a:ext>
                  </a:extLst>
                </a:gridCol>
                <a:gridCol w="1028700">
                  <a:extLst>
                    <a:ext uri="{9D8B030D-6E8A-4147-A177-3AD203B41FA5}">
                      <a16:colId xmlns="" xmlns:a16="http://schemas.microsoft.com/office/drawing/2014/main" val="2914795062"/>
                    </a:ext>
                  </a:extLst>
                </a:gridCol>
                <a:gridCol w="1696809">
                  <a:extLst>
                    <a:ext uri="{9D8B030D-6E8A-4147-A177-3AD203B41FA5}">
                      <a16:colId xmlns="" xmlns:a16="http://schemas.microsoft.com/office/drawing/2014/main" val="2069529966"/>
                    </a:ext>
                  </a:extLst>
                </a:gridCol>
              </a:tblGrid>
              <a:tr h="5408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Datos </a:t>
                      </a:r>
                      <a:r>
                        <a:rPr lang="es-E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 caricaturista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Título </a:t>
                      </a:r>
                      <a:r>
                        <a:rPr lang="es-E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la </a:t>
                      </a:r>
                      <a:r>
                        <a:rPr lang="es-ES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caricatura (si lo tiene)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Texto (Si lo hay en la caricatura)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Palabras </a:t>
                      </a:r>
                      <a:r>
                        <a:rPr lang="es-E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claves de ese texto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Qué </a:t>
                      </a:r>
                      <a:r>
                        <a:rPr lang="es-E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lee literalmente en la imagen (</a:t>
                      </a:r>
                      <a:r>
                        <a:rPr lang="es-ES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iconografía/Texto discontinuo)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Qué </a:t>
                      </a:r>
                      <a:r>
                        <a:rPr lang="es-E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infiere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Todo el texto discontinuo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 Cuál </a:t>
                      </a:r>
                      <a:r>
                        <a:rPr lang="es-E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 la intención del autor  aquí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 Cuál </a:t>
                      </a:r>
                      <a:r>
                        <a:rPr lang="es-E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 su opinión frente al tema abordado por el caricaturista?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32718795"/>
                  </a:ext>
                </a:extLst>
              </a:tr>
              <a:tr h="25669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ES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Alex ro es un caricaturista  argentino que hace mucha crítica al consumismo capitalista.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ES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Que no cunda el pánico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9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Hay un globo y en el dice  “Me enfermas”      En la pantalla de un  TV dice “coronavirus”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ES" sz="9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Enfermás</a:t>
                      </a:r>
                      <a:r>
                        <a:rPr lang="es-ES" sz="9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s-MX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Que tiene o padece una enfermedad.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Noto que en la caricatura tiene tilde en la a, me imagino</a:t>
                      </a:r>
                      <a:r>
                        <a:rPr lang="es-ES" sz="9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que es porque el caricaturista es argentino.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9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Coronavirus</a:t>
                      </a:r>
                      <a:r>
                        <a:rPr lang="es-ES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s-MX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Los coronavirus (</a:t>
                      </a:r>
                      <a:r>
                        <a:rPr lang="es-MX" sz="9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CoV</a:t>
                      </a:r>
                      <a:r>
                        <a:rPr lang="es-MX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son virus que surgen periódicamente en diferentes áreas del mundo y que causan Infección Respiratoria Aguda (IRA), es decir gripa, que pueden llegar a ser leve, moderada o grave.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https://www.minsalud.gov.co/salud/publica/PET/Paginas/Covid-19_copia.aspx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ES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 señor con tapabocas, asomado por</a:t>
                      </a:r>
                      <a:r>
                        <a:rPr lang="es-ES" sz="9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 ventana de un edificio alto, porque se ven nubes, El señor tira un televisor por la ventana, En la pantalla del televisor hay una palabra Coronavirus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ES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 que entiendo</a:t>
                      </a:r>
                      <a:r>
                        <a:rPr lang="es-ES" sz="9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es que el señor está cansado de tantas noticias sobre el coronavirus y tanta información,  lo enferma. Por eso, tira el televisor por la ventana como queriendo decir que mejor no ver, ni oír nada sobre el tema,  lo tiene cansado, agotado, confundido y lo puede llegar a enfermar de verdad.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ES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Hacer</a:t>
                      </a:r>
                      <a:r>
                        <a:rPr lang="es-ES" sz="9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una crítica a los medios de comunicación y redes sociales porque lo que les interesa es informar sin investigar a fondo. Hay mucha noticia falsa frente a este virus que tiene al mundo paralizado como nunca.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ES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Veo que por las redes circula mucha información)  (videos, memes, noticias, entrevistas,</a:t>
                      </a:r>
                      <a:r>
                        <a:rPr lang="es-ES" sz="9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gente que cree tener la cura contra el virus, etc.) y ya las personas no saben  qué creer. Qué es verdad y qué es mentira. Las famosas </a:t>
                      </a:r>
                      <a:r>
                        <a:rPr lang="es-ES" sz="9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Fake</a:t>
                      </a:r>
                      <a:r>
                        <a:rPr lang="es-ES" sz="9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9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news</a:t>
                      </a:r>
                      <a:r>
                        <a:rPr lang="es-ES" sz="9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 noticias falsas copan la atención y la gente como no lee mucho, no tiene una actitud crítica sobre los hechos, cree todo y se puede enfermar de miedo, pánico e incertidumbre frente a esta situación.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854766010"/>
                  </a:ext>
                </a:extLst>
              </a:tr>
            </a:tbl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1883501" y="815195"/>
            <a:ext cx="69733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>
                <a:solidFill>
                  <a:prstClr val="black"/>
                </a:solidFill>
              </a:rPr>
              <a:t>Análisis de una caricatura</a:t>
            </a:r>
          </a:p>
          <a:p>
            <a:endParaRPr lang="es-CO" sz="1400" dirty="0">
              <a:solidFill>
                <a:prstClr val="black"/>
              </a:solidFill>
            </a:endParaRPr>
          </a:p>
          <a:p>
            <a:r>
              <a:rPr lang="es-CO" sz="1400" dirty="0" smtClean="0">
                <a:solidFill>
                  <a:prstClr val="black"/>
                </a:solidFill>
              </a:rPr>
              <a:t>3. Una vez que hayas detenido tu mirada en la caricatura y hayas hecho las relaciones</a:t>
            </a:r>
          </a:p>
          <a:p>
            <a:r>
              <a:rPr lang="es-CO" sz="1400" dirty="0">
                <a:solidFill>
                  <a:prstClr val="black"/>
                </a:solidFill>
              </a:rPr>
              <a:t> </a:t>
            </a:r>
            <a:r>
              <a:rPr lang="es-CO" sz="1400" dirty="0" smtClean="0">
                <a:solidFill>
                  <a:prstClr val="black"/>
                </a:solidFill>
              </a:rPr>
              <a:t>    de contexto, procedemos a llenar un cuadro como este.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93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oné">
  <a:themeElements>
    <a:clrScheme name="Cartoné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rtoné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oné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1343</TotalTime>
  <Words>879</Words>
  <Application>Microsoft Office PowerPoint</Application>
  <PresentationFormat>Personalizado</PresentationFormat>
  <Paragraphs>81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Cartoné</vt:lpstr>
      <vt:lpstr>La caricatura  como herramienta para producir texto argumentativo</vt:lpstr>
      <vt:lpstr>PROPÓSITOS </vt:lpstr>
      <vt:lpstr>¿Cómo trabajamos mejor? </vt:lpstr>
      <vt:lpstr>¿Qué es una caricatura?</vt:lpstr>
      <vt:lpstr>Estructura y propósito de la caricatura</vt:lpstr>
      <vt:lpstr>Presentación de PowerPoint</vt:lpstr>
      <vt:lpstr>Presentación de PowerPoint</vt:lpstr>
      <vt:lpstr>Análisis de una caricatura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caricatura como texto argumentativo/Icónico-Verbal</dc:title>
  <dc:creator>Yolanda</dc:creator>
  <cp:lastModifiedBy>beatriz elena rojas tovar</cp:lastModifiedBy>
  <cp:revision>50</cp:revision>
  <dcterms:created xsi:type="dcterms:W3CDTF">2020-04-26T22:36:32Z</dcterms:created>
  <dcterms:modified xsi:type="dcterms:W3CDTF">2020-05-02T00:21:41Z</dcterms:modified>
</cp:coreProperties>
</file>