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6/23/2020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‹Nº›</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167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6/23/2020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3058837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6/23/2020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21180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6/23/2020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586526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6/23/2020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3030527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6/23/2020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705501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6/23/2020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247913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6/23/2020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436325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6/23/2020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521751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6/23/2020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87087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6/23/2020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‹Nº›</a:t>
            </a:fld>
            <a:endParaRPr lang="en-US"/>
          </a:p>
        </p:txBody>
      </p:sp>
    </p:spTree>
    <p:extLst>
      <p:ext uri="{BB962C8B-B14F-4D97-AF65-F5344CB8AC3E}">
        <p14:creationId xmlns:p14="http://schemas.microsoft.com/office/powerpoint/2010/main" val="12836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6/23/2020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‹Nº›</a:t>
            </a:fld>
            <a:endParaRPr lang="en-US"/>
          </a:p>
        </p:txBody>
      </p:sp>
    </p:spTree>
    <p:extLst>
      <p:ext uri="{BB962C8B-B14F-4D97-AF65-F5344CB8AC3E}">
        <p14:creationId xmlns:p14="http://schemas.microsoft.com/office/powerpoint/2010/main" val="3648574077"/>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197C7A4-58DA-4249-9227-8D32DABD65A9}"/>
              </a:ext>
            </a:extLst>
          </p:cNvPr>
          <p:cNvPicPr>
            <a:picLocks noChangeAspect="1"/>
          </p:cNvPicPr>
          <p:nvPr/>
        </p:nvPicPr>
        <p:blipFill rotWithShape="1">
          <a:blip r:embed="rId2"/>
          <a:srcRect r="15627"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ítulo 1">
            <a:extLst>
              <a:ext uri="{FF2B5EF4-FFF2-40B4-BE49-F238E27FC236}">
                <a16:creationId xmlns:a16="http://schemas.microsoft.com/office/drawing/2014/main" id="{3F97C75F-E51D-49B5-B70C-DD5DD287AB47}"/>
              </a:ext>
            </a:extLst>
          </p:cNvPr>
          <p:cNvSpPr>
            <a:spLocks noGrp="1"/>
          </p:cNvSpPr>
          <p:nvPr>
            <p:ph type="ctrTitle"/>
          </p:nvPr>
        </p:nvSpPr>
        <p:spPr>
          <a:xfrm>
            <a:off x="2250841" y="674339"/>
            <a:ext cx="8411566" cy="872791"/>
          </a:xfrm>
        </p:spPr>
        <p:txBody>
          <a:bodyPr anchor="b">
            <a:normAutofit/>
          </a:bodyPr>
          <a:lstStyle/>
          <a:p>
            <a:r>
              <a:rPr lang="es-ES" sz="2800" dirty="0">
                <a:solidFill>
                  <a:schemeClr val="accent6"/>
                </a:solidFill>
              </a:rPr>
              <a:t>EL RESPETO A LA LIBERTAD COMO PRINCIPIO </a:t>
            </a:r>
            <a:endParaRPr lang="es-CO" sz="2800" dirty="0">
              <a:solidFill>
                <a:schemeClr val="accent6"/>
              </a:solidFill>
            </a:endParaRPr>
          </a:p>
        </p:txBody>
      </p:sp>
      <p:sp>
        <p:nvSpPr>
          <p:cNvPr id="3" name="Subtítulo 2">
            <a:extLst>
              <a:ext uri="{FF2B5EF4-FFF2-40B4-BE49-F238E27FC236}">
                <a16:creationId xmlns:a16="http://schemas.microsoft.com/office/drawing/2014/main" id="{90B49C68-C6EA-4560-BC2D-D492D6CFA69A}"/>
              </a:ext>
            </a:extLst>
          </p:cNvPr>
          <p:cNvSpPr>
            <a:spLocks noGrp="1"/>
          </p:cNvSpPr>
          <p:nvPr>
            <p:ph type="subTitle" idx="1"/>
          </p:nvPr>
        </p:nvSpPr>
        <p:spPr>
          <a:xfrm>
            <a:off x="481029" y="2354488"/>
            <a:ext cx="10612266" cy="4260652"/>
          </a:xfrm>
        </p:spPr>
        <p:txBody>
          <a:bodyPr>
            <a:normAutofit fontScale="92500" lnSpcReduction="10000"/>
          </a:bodyPr>
          <a:lstStyle/>
          <a:p>
            <a:r>
              <a:rPr lang="es-ES" sz="2000" dirty="0"/>
              <a:t>El auténtico creyente considera la libertad como un don precioso de Dios. Por eso afirma su fe con el testimonio de su vida y, si puede servir para alguien, no dudará en dar razón de su esperanza.</a:t>
            </a:r>
          </a:p>
          <a:p>
            <a:r>
              <a:rPr lang="es-ES" sz="2000" dirty="0"/>
              <a:t>“¿Quién les hará mal si buscan con entusiasmo el bien? Dichosos si tienen que padecer por hacer el bien. No teman las amenazas ni se dejen amedrentar. Den gloria a Cristo, el Señor, y estén siempre dispuestos a dar razón de su esperanza a todo el que les pida explicaciones. Háganlo sin embargo con dulzura y respeto, como quien tiene limpia la conciencia. Así quienes hablan mal de su buen comportamiento como cristianos, se avergonzarán de sus calumnias. Pues es preferible sufrir por hacer el bien, si así lo quiere Dios que por hacer el mal” (Pe 3, 13-17)</a:t>
            </a:r>
          </a:p>
          <a:p>
            <a:r>
              <a:rPr lang="es-ES" sz="2000" dirty="0"/>
              <a:t>Quien cree en Dios debe actuar respetando las formas de actuar de Dios. Y Dios no interfiere en la libertad de conciencia de las personas. Nadie debe ser obligado a creer. Cada persona es libre para elegir sus propias creencias y vivir de acuerdo con su decisión de conciencia.</a:t>
            </a:r>
            <a:endParaRPr lang="es-CO" sz="2000"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4936176"/>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412425"/>
      </a:dk2>
      <a:lt2>
        <a:srgbClr val="E6E2E8"/>
      </a:lt2>
      <a:accent1>
        <a:srgbClr val="6CB246"/>
      </a:accent1>
      <a:accent2>
        <a:srgbClr val="92AB39"/>
      </a:accent2>
      <a:accent3>
        <a:srgbClr val="B5A047"/>
      </a:accent3>
      <a:accent4>
        <a:srgbClr val="B1693B"/>
      </a:accent4>
      <a:accent5>
        <a:srgbClr val="C34D50"/>
      </a:accent5>
      <a:accent6>
        <a:srgbClr val="B13B6F"/>
      </a:accent6>
      <a:hlink>
        <a:srgbClr val="C05543"/>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2</TotalTime>
  <Words>216</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Avenir Next LT Pro</vt:lpstr>
      <vt:lpstr>Calibri</vt:lpstr>
      <vt:lpstr>AccentBoxVTI</vt:lpstr>
      <vt:lpstr>EL RESPETO A LA LIBERTAD COMO PRINCIPIO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RESPETO A LA LIBERTAD COMO PRINCIPIO </dc:title>
  <dc:creator>beatriz elena rojas tovar</dc:creator>
  <cp:lastModifiedBy>beatriz elena rojas tovar</cp:lastModifiedBy>
  <cp:revision>1</cp:revision>
  <dcterms:created xsi:type="dcterms:W3CDTF">2020-06-23T16:00:34Z</dcterms:created>
  <dcterms:modified xsi:type="dcterms:W3CDTF">2020-06-23T16:03:24Z</dcterms:modified>
</cp:coreProperties>
</file>