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233914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186594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160163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125669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245093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164737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17044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247936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380393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277684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AB694A9-0706-46FA-B9F2-408BC44E77E3}" type="datetimeFigureOut">
              <a:rPr lang="es-CO" smtClean="0"/>
              <a:t>16/06/2020</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4AB654F2-2D13-4003-A581-E44173CAA9B4}" type="slidenum">
              <a:rPr lang="es-CO" smtClean="0"/>
              <a:t>‹Nº›</a:t>
            </a:fld>
            <a:endParaRPr lang="es-CO"/>
          </a:p>
        </p:txBody>
      </p:sp>
    </p:spTree>
    <p:extLst>
      <p:ext uri="{BB962C8B-B14F-4D97-AF65-F5344CB8AC3E}">
        <p14:creationId xmlns:p14="http://schemas.microsoft.com/office/powerpoint/2010/main" val="217646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694A9-0706-46FA-B9F2-408BC44E77E3}" type="datetimeFigureOut">
              <a:rPr lang="es-CO" smtClean="0"/>
              <a:t>16/06/2020</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654F2-2D13-4003-A581-E44173CAA9B4}" type="slidenum">
              <a:rPr lang="es-CO" smtClean="0"/>
              <a:t>‹Nº›</a:t>
            </a:fld>
            <a:endParaRPr lang="es-CO"/>
          </a:p>
        </p:txBody>
      </p:sp>
    </p:spTree>
    <p:extLst>
      <p:ext uri="{BB962C8B-B14F-4D97-AF65-F5344CB8AC3E}">
        <p14:creationId xmlns:p14="http://schemas.microsoft.com/office/powerpoint/2010/main" val="1347314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32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solidFill>
                  <a:srgbClr val="FFFF00"/>
                </a:solidFill>
              </a:rPr>
              <a:t>Introducción al siglo de oro </a:t>
            </a:r>
            <a:endParaRPr lang="es-CO" dirty="0">
              <a:solidFill>
                <a:srgbClr val="FFFF00"/>
              </a:solidFill>
            </a:endParaRPr>
          </a:p>
        </p:txBody>
      </p:sp>
      <p:sp>
        <p:nvSpPr>
          <p:cNvPr id="3" name="2 Marcador de contenido"/>
          <p:cNvSpPr>
            <a:spLocks noGrp="1"/>
          </p:cNvSpPr>
          <p:nvPr>
            <p:ph idx="1"/>
          </p:nvPr>
        </p:nvSpPr>
        <p:spPr>
          <a:xfrm>
            <a:off x="457200" y="1600200"/>
            <a:ext cx="8435280" cy="5069160"/>
          </a:xfrm>
        </p:spPr>
        <p:txBody>
          <a:bodyPr>
            <a:normAutofit fontScale="85000" lnSpcReduction="20000"/>
          </a:bodyPr>
          <a:lstStyle/>
          <a:p>
            <a:pPr marL="0" indent="0">
              <a:buNone/>
            </a:pPr>
            <a:r>
              <a:rPr lang="es-CO" b="1" dirty="0" smtClean="0"/>
              <a:t>Contexto </a:t>
            </a:r>
            <a:r>
              <a:rPr lang="es-CO" b="1" dirty="0"/>
              <a:t>histórico-social, cultural y religioso</a:t>
            </a:r>
          </a:p>
          <a:p>
            <a:r>
              <a:rPr lang="es-CO" b="1" dirty="0"/>
              <a:t>La época que denominamos Siglos de Oro abarca aproximadamente desde finales del reinado de los Reyes Católicos hasta la muerte del último de los Austrias, Carlos II (1700). En estos dos siglos España alcanza su máximo esplendor político y territorial.</a:t>
            </a:r>
          </a:p>
          <a:p>
            <a:r>
              <a:rPr lang="es-CO" b="1" dirty="0"/>
              <a:t>En este periodo tienen gran importancia en todos los aspectos (desde el económico hasta el literario y, por supuesto, el social) los problemas religiosos.</a:t>
            </a:r>
          </a:p>
          <a:p>
            <a:r>
              <a:rPr lang="es-CO" b="1" dirty="0"/>
              <a:t>En 1492, los Reyes Católicos decretan la expulsión de los judíos que no aceptaran convertirse al cristianismo. Los que sí se convirtieron recibieron el nombre de conversos y sus descendientes, cristianos nuevos.</a:t>
            </a:r>
          </a:p>
          <a:p>
            <a:endParaRPr lang="es-CO" b="1" dirty="0"/>
          </a:p>
        </p:txBody>
      </p:sp>
    </p:spTree>
    <p:extLst>
      <p:ext uri="{BB962C8B-B14F-4D97-AF65-F5344CB8AC3E}">
        <p14:creationId xmlns:p14="http://schemas.microsoft.com/office/powerpoint/2010/main" val="338941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O" dirty="0" smtClean="0"/>
              <a:t>El libro y el escritor</a:t>
            </a:r>
            <a:endParaRPr lang="es-C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400"/>
            <a:ext cx="4190200" cy="171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p:txBody>
          <a:bodyPr>
            <a:noAutofit/>
          </a:bodyPr>
          <a:lstStyle/>
          <a:p>
            <a:pPr algn="just">
              <a:lnSpc>
                <a:spcPct val="115000"/>
              </a:lnSpc>
              <a:spcAft>
                <a:spcPts val="1000"/>
              </a:spcAft>
            </a:pPr>
            <a:r>
              <a:rPr lang="es-CO" sz="2400" dirty="0" smtClean="0">
                <a:solidFill>
                  <a:schemeClr val="bg2">
                    <a:lumMod val="25000"/>
                  </a:schemeClr>
                </a:solidFill>
                <a:effectLst/>
                <a:latin typeface="Arial Unicode MS"/>
                <a:ea typeface="Calibri"/>
                <a:cs typeface="Times New Roman"/>
              </a:rPr>
              <a:t>La invención de la </a:t>
            </a:r>
            <a:r>
              <a:rPr lang="es-CO" sz="2400" b="1" dirty="0" smtClean="0">
                <a:solidFill>
                  <a:schemeClr val="bg2">
                    <a:lumMod val="25000"/>
                  </a:schemeClr>
                </a:solidFill>
                <a:effectLst/>
                <a:latin typeface="Arial Unicode MS"/>
                <a:ea typeface="Calibri"/>
                <a:cs typeface="Times New Roman"/>
              </a:rPr>
              <a:t>imprenta</a:t>
            </a:r>
            <a:r>
              <a:rPr lang="es-CO" sz="2400" dirty="0" smtClean="0">
                <a:solidFill>
                  <a:schemeClr val="bg2">
                    <a:lumMod val="25000"/>
                  </a:schemeClr>
                </a:solidFill>
                <a:effectLst/>
                <a:latin typeface="Arial Unicode MS"/>
                <a:ea typeface="Calibri"/>
                <a:cs typeface="Times New Roman"/>
              </a:rPr>
              <a:t> supuso una revolución intelectual de consecuencias extraordinarias. Aunque la transmisión manuscrita siguió existiendo, en particular en la lírica, con la difusión del texto impreso se llegó a un número muy elevado de lectores de distinta condición social.</a:t>
            </a:r>
            <a:endParaRPr lang="es-CO" sz="2400" dirty="0">
              <a:solidFill>
                <a:schemeClr val="bg2">
                  <a:lumMod val="25000"/>
                </a:schemeClr>
              </a:solidFill>
              <a:ea typeface="Calibri"/>
              <a:cs typeface="Times New Roman"/>
            </a:endParaRPr>
          </a:p>
          <a:p>
            <a:pPr algn="just">
              <a:lnSpc>
                <a:spcPct val="115000"/>
              </a:lnSpc>
              <a:spcAft>
                <a:spcPts val="1000"/>
              </a:spcAft>
            </a:pPr>
            <a:r>
              <a:rPr lang="es-CO" sz="2400" dirty="0" smtClean="0">
                <a:solidFill>
                  <a:schemeClr val="bg2">
                    <a:lumMod val="25000"/>
                  </a:schemeClr>
                </a:solidFill>
                <a:effectLst/>
                <a:latin typeface="Arial Unicode MS"/>
                <a:ea typeface="Calibri"/>
                <a:cs typeface="Times New Roman"/>
              </a:rPr>
              <a:t>La preocupación renacentista por la </a:t>
            </a:r>
            <a:r>
              <a:rPr lang="es-CO" sz="2400" b="1" dirty="0" smtClean="0">
                <a:solidFill>
                  <a:schemeClr val="bg2">
                    <a:lumMod val="25000"/>
                  </a:schemeClr>
                </a:solidFill>
                <a:effectLst/>
                <a:latin typeface="Arial Unicode MS"/>
                <a:ea typeface="Calibri"/>
                <a:cs typeface="Times New Roman"/>
              </a:rPr>
              <a:t>enseñanza</a:t>
            </a:r>
            <a:r>
              <a:rPr lang="es-CO" sz="2400" dirty="0" smtClean="0">
                <a:solidFill>
                  <a:schemeClr val="bg2">
                    <a:lumMod val="25000"/>
                  </a:schemeClr>
                </a:solidFill>
                <a:effectLst/>
                <a:latin typeface="Arial Unicode MS"/>
                <a:ea typeface="Calibri"/>
                <a:cs typeface="Times New Roman"/>
              </a:rPr>
              <a:t> hizo que en el siglo XVI se forjara un verdadero plan de estudios que facilitaba el acceso de los futuros escritores a los </a:t>
            </a:r>
            <a:r>
              <a:rPr lang="es-CO" sz="2400" b="1" dirty="0" smtClean="0">
                <a:solidFill>
                  <a:schemeClr val="bg2">
                    <a:lumMod val="25000"/>
                  </a:schemeClr>
                </a:solidFill>
                <a:effectLst/>
                <a:latin typeface="Arial Unicode MS"/>
                <a:ea typeface="Calibri"/>
                <a:cs typeface="Times New Roman"/>
              </a:rPr>
              <a:t>modelos</a:t>
            </a:r>
            <a:r>
              <a:rPr lang="es-CO" sz="2400" dirty="0" smtClean="0">
                <a:solidFill>
                  <a:schemeClr val="bg2">
                    <a:lumMod val="25000"/>
                  </a:schemeClr>
                </a:solidFill>
                <a:effectLst/>
                <a:latin typeface="Arial Unicode MS"/>
                <a:ea typeface="Calibri"/>
                <a:cs typeface="Times New Roman"/>
              </a:rPr>
              <a:t> clásicos y modernos.</a:t>
            </a:r>
            <a:endParaRPr lang="es-CO" sz="2400" dirty="0">
              <a:solidFill>
                <a:schemeClr val="bg2">
                  <a:lumMod val="25000"/>
                </a:schemeClr>
              </a:solidFill>
              <a:ea typeface="Calibri"/>
              <a:cs typeface="Times New Roman"/>
            </a:endParaRPr>
          </a:p>
          <a:p>
            <a:pPr marL="0" indent="0" algn="just">
              <a:lnSpc>
                <a:spcPct val="115000"/>
              </a:lnSpc>
              <a:spcAft>
                <a:spcPts val="1000"/>
              </a:spcAft>
              <a:buNone/>
            </a:pPr>
            <a:endParaRPr lang="es-CO" sz="2400" dirty="0">
              <a:ea typeface="Calibri"/>
              <a:cs typeface="Times New Roman"/>
            </a:endParaRPr>
          </a:p>
          <a:p>
            <a:endParaRPr lang="es-CO" dirty="0"/>
          </a:p>
        </p:txBody>
      </p:sp>
    </p:spTree>
    <p:extLst>
      <p:ext uri="{BB962C8B-B14F-4D97-AF65-F5344CB8AC3E}">
        <p14:creationId xmlns:p14="http://schemas.microsoft.com/office/powerpoint/2010/main" val="375895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636912"/>
            <a:ext cx="5596833" cy="4083868"/>
          </a:xfr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8640"/>
            <a:ext cx="840489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9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endParaRPr lang="es-CO" dirty="0"/>
          </a:p>
        </p:txBody>
      </p:sp>
    </p:spTree>
    <p:extLst>
      <p:ext uri="{BB962C8B-B14F-4D97-AF65-F5344CB8AC3E}">
        <p14:creationId xmlns:p14="http://schemas.microsoft.com/office/powerpoint/2010/main" val="329013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RENACIMIENTO</a:t>
            </a:r>
          </a:p>
        </p:txBody>
      </p:sp>
      <p:sp>
        <p:nvSpPr>
          <p:cNvPr id="3" name="2 Marcador de contenido"/>
          <p:cNvSpPr>
            <a:spLocks noGrp="1"/>
          </p:cNvSpPr>
          <p:nvPr>
            <p:ph idx="1"/>
          </p:nvPr>
        </p:nvSpPr>
        <p:spPr/>
        <p:txBody>
          <a:bodyPr>
            <a:normAutofit fontScale="85000" lnSpcReduction="10000"/>
          </a:bodyPr>
          <a:lstStyle/>
          <a:p>
            <a:pPr marL="0" indent="0">
              <a:buNone/>
            </a:pPr>
            <a:r>
              <a:rPr lang="es-CO" dirty="0" smtClean="0">
                <a:solidFill>
                  <a:schemeClr val="accent1"/>
                </a:solidFill>
              </a:rPr>
              <a:t>Es un periodo que abarcó desde el siglo XIV hasta finales del XVI, en el que conviven corrientes muy diversas y aun </a:t>
            </a:r>
            <a:r>
              <a:rPr lang="es-CO" dirty="0" smtClean="0">
                <a:solidFill>
                  <a:schemeClr val="accent1"/>
                </a:solidFill>
              </a:rPr>
              <a:t>contradictorias.</a:t>
            </a:r>
            <a:endParaRPr lang="es-CO" dirty="0" smtClean="0">
              <a:solidFill>
                <a:schemeClr val="accent1"/>
              </a:solidFill>
            </a:endParaRPr>
          </a:p>
          <a:p>
            <a:pPr marL="0" indent="0">
              <a:buNone/>
            </a:pPr>
            <a:r>
              <a:rPr lang="es-CO" dirty="0" smtClean="0">
                <a:solidFill>
                  <a:schemeClr val="accent2">
                    <a:lumMod val="75000"/>
                  </a:schemeClr>
                </a:solidFill>
              </a:rPr>
              <a:t>El movimiento nace en las ciudades-estado italianas, que quisieron reconstruir el esplendor grecolatino. De ahí el nombre de Renacimiento (¿volver a nacer¿) para el cual fueron fundamentales los humanistas verdaderos conocedores de la Antigüedad</a:t>
            </a:r>
            <a:r>
              <a:rPr lang="es-CO" dirty="0" smtClean="0"/>
              <a:t>.</a:t>
            </a:r>
          </a:p>
          <a:p>
            <a:pPr marL="0" indent="0">
              <a:buNone/>
            </a:pPr>
            <a:r>
              <a:rPr lang="es-CO" dirty="0" smtClean="0">
                <a:solidFill>
                  <a:srgbClr val="002060"/>
                </a:solidFill>
              </a:rPr>
              <a:t>Elio Antonio de Nebrija (1442- 1522) fue uno de los más importantes humanistas españoles. Su Gramática (1492) es la primera que se elaboró de una lengua romance.</a:t>
            </a:r>
          </a:p>
          <a:p>
            <a:endParaRPr lang="es-CO" dirty="0" smtClean="0">
              <a:solidFill>
                <a:srgbClr val="002060"/>
              </a:solidFill>
            </a:endParaRPr>
          </a:p>
          <a:p>
            <a:endParaRPr lang="es-CO" dirty="0"/>
          </a:p>
        </p:txBody>
      </p:sp>
    </p:spTree>
    <p:extLst>
      <p:ext uri="{BB962C8B-B14F-4D97-AF65-F5344CB8AC3E}">
        <p14:creationId xmlns:p14="http://schemas.microsoft.com/office/powerpoint/2010/main" val="381033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BARROCO</a:t>
            </a:r>
            <a:endParaRPr lang="es-CO" dirty="0"/>
          </a:p>
        </p:txBody>
      </p:sp>
      <p:sp>
        <p:nvSpPr>
          <p:cNvPr id="3" name="2 Marcador de contenido"/>
          <p:cNvSpPr>
            <a:spLocks noGrp="1"/>
          </p:cNvSpPr>
          <p:nvPr>
            <p:ph idx="1"/>
          </p:nvPr>
        </p:nvSpPr>
        <p:spPr/>
        <p:txBody>
          <a:bodyPr>
            <a:noAutofit/>
          </a:bodyPr>
          <a:lstStyle/>
          <a:p>
            <a:r>
              <a:rPr lang="es-CO" sz="2600" dirty="0" smtClean="0">
                <a:solidFill>
                  <a:srgbClr val="002060"/>
                </a:solidFill>
              </a:rPr>
              <a:t>Este periodo, que comprende todo el siglo XVII y los primeros años del XVIII, coincide en muchos aspectos con el Renacimiento y exagera otros:</a:t>
            </a:r>
          </a:p>
          <a:p>
            <a:r>
              <a:rPr lang="es-CO" sz="2600" dirty="0" smtClean="0">
                <a:solidFill>
                  <a:schemeClr val="accent3">
                    <a:lumMod val="50000"/>
                  </a:schemeClr>
                </a:solidFill>
              </a:rPr>
              <a:t>Se desarrolla en una sociedad que desconfía de sí misma, muy preocupada por sus normas, esto es, por el deseo y el miedo a subir o bajar socialmente</a:t>
            </a:r>
            <a:r>
              <a:rPr lang="es-CO" sz="2600" dirty="0" smtClean="0"/>
              <a:t>.</a:t>
            </a:r>
          </a:p>
          <a:p>
            <a:r>
              <a:rPr lang="es-CO" sz="2600" dirty="0" smtClean="0">
                <a:solidFill>
                  <a:srgbClr val="0070C0"/>
                </a:solidFill>
              </a:rPr>
              <a:t>Los temas principales serán el desengaño, la vida como sueño, el estoicismo, el lujo... El tema del honor es un claro reflejo de una escisión entre lo privado y lo público</a:t>
            </a:r>
            <a:r>
              <a:rPr lang="es-CO" sz="2600" dirty="0" smtClean="0"/>
              <a:t>.</a:t>
            </a:r>
          </a:p>
          <a:p>
            <a:r>
              <a:rPr lang="es-CO" sz="2600" dirty="0" smtClean="0">
                <a:solidFill>
                  <a:schemeClr val="bg2">
                    <a:lumMod val="25000"/>
                  </a:schemeClr>
                </a:solidFill>
              </a:rPr>
              <a:t>A diferencia del Renacimiento, el rasgo barroco esencial es el artificio, la afectación, la sorpresa, el engaño. </a:t>
            </a:r>
          </a:p>
          <a:p>
            <a:endParaRPr lang="es-CO" sz="2600" dirty="0">
              <a:solidFill>
                <a:schemeClr val="bg2">
                  <a:lumMod val="25000"/>
                </a:schemeClr>
              </a:solidFill>
            </a:endParaRPr>
          </a:p>
        </p:txBody>
      </p:sp>
    </p:spTree>
    <p:extLst>
      <p:ext uri="{BB962C8B-B14F-4D97-AF65-F5344CB8AC3E}">
        <p14:creationId xmlns:p14="http://schemas.microsoft.com/office/powerpoint/2010/main" val="358142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LITERATURA </a:t>
            </a:r>
            <a:endParaRPr lang="es-CO"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40768"/>
            <a:ext cx="8229600" cy="5112567"/>
          </a:xfrm>
        </p:spPr>
      </p:pic>
    </p:spTree>
    <p:extLst>
      <p:ext uri="{BB962C8B-B14F-4D97-AF65-F5344CB8AC3E}">
        <p14:creationId xmlns:p14="http://schemas.microsoft.com/office/powerpoint/2010/main" val="22944983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346</Words>
  <Application>Microsoft Office PowerPoint</Application>
  <PresentationFormat>Presentación en pantalla (4:3)</PresentationFormat>
  <Paragraphs>18</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Introducción al siglo de oro </vt:lpstr>
      <vt:lpstr>El libro y el escritor</vt:lpstr>
      <vt:lpstr>Presentación de PowerPoint</vt:lpstr>
      <vt:lpstr>Presentación de PowerPoint</vt:lpstr>
      <vt:lpstr>RENACIMIENTO</vt:lpstr>
      <vt:lpstr>BARROCO</vt:lpstr>
      <vt:lpstr>LITERATURA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beatriz elena rojas tovar</dc:creator>
  <cp:lastModifiedBy>beatriz elena rojas tovar</cp:lastModifiedBy>
  <cp:revision>5</cp:revision>
  <dcterms:created xsi:type="dcterms:W3CDTF">2020-06-16T21:32:17Z</dcterms:created>
  <dcterms:modified xsi:type="dcterms:W3CDTF">2020-06-16T22:04:59Z</dcterms:modified>
</cp:coreProperties>
</file>