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2" d="100"/>
          <a:sy n="92" d="100"/>
        </p:scale>
        <p:origin x="-1186" y="-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6C673-AA24-41A4-87AD-E836FB641955}" type="datetimeFigureOut">
              <a:rPr lang="es-CO" smtClean="0"/>
              <a:t>3/05/2020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EE3B6-7B2C-417E-99E9-1DEB2A27808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151829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6C673-AA24-41A4-87AD-E836FB641955}" type="datetimeFigureOut">
              <a:rPr lang="es-CO" smtClean="0"/>
              <a:t>3/05/2020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EE3B6-7B2C-417E-99E9-1DEB2A27808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998519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6C673-AA24-41A4-87AD-E836FB641955}" type="datetimeFigureOut">
              <a:rPr lang="es-CO" smtClean="0"/>
              <a:t>3/05/2020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EE3B6-7B2C-417E-99E9-1DEB2A27808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1925595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6C673-AA24-41A4-87AD-E836FB641955}" type="datetimeFigureOut">
              <a:rPr lang="es-CO" smtClean="0"/>
              <a:t>3/05/2020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EE3B6-7B2C-417E-99E9-1DEB2A27808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455395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6C673-AA24-41A4-87AD-E836FB641955}" type="datetimeFigureOut">
              <a:rPr lang="es-CO" smtClean="0"/>
              <a:t>3/05/2020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EE3B6-7B2C-417E-99E9-1DEB2A27808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775239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6C673-AA24-41A4-87AD-E836FB641955}" type="datetimeFigureOut">
              <a:rPr lang="es-CO" smtClean="0"/>
              <a:t>3/05/2020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EE3B6-7B2C-417E-99E9-1DEB2A27808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107850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6C673-AA24-41A4-87AD-E836FB641955}" type="datetimeFigureOut">
              <a:rPr lang="es-CO" smtClean="0"/>
              <a:t>3/05/2020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EE3B6-7B2C-417E-99E9-1DEB2A27808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7199089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6C673-AA24-41A4-87AD-E836FB641955}" type="datetimeFigureOut">
              <a:rPr lang="es-CO" smtClean="0"/>
              <a:t>3/05/2020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EE3B6-7B2C-417E-99E9-1DEB2A27808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867975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6C673-AA24-41A4-87AD-E836FB641955}" type="datetimeFigureOut">
              <a:rPr lang="es-CO" smtClean="0"/>
              <a:t>3/05/2020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EE3B6-7B2C-417E-99E9-1DEB2A27808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5300959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6C673-AA24-41A4-87AD-E836FB641955}" type="datetimeFigureOut">
              <a:rPr lang="es-CO" smtClean="0"/>
              <a:t>3/05/2020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EE3B6-7B2C-417E-99E9-1DEB2A27808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867692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6C673-AA24-41A4-87AD-E836FB641955}" type="datetimeFigureOut">
              <a:rPr lang="es-CO" smtClean="0"/>
              <a:t>3/05/2020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EE3B6-7B2C-417E-99E9-1DEB2A27808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1239408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36C673-AA24-41A4-87AD-E836FB641955}" type="datetimeFigureOut">
              <a:rPr lang="es-CO" smtClean="0"/>
              <a:t>3/05/2020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4EE3B6-7B2C-417E-99E9-1DEB2A27808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6699335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899592" y="476672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s-CO" dirty="0" smtClean="0">
                <a:solidFill>
                  <a:srgbClr val="C00000"/>
                </a:solidFill>
              </a:rPr>
              <a:t>Comprensión de la literatura de la Independencia y la Colonia en Colombia</a:t>
            </a:r>
            <a:endParaRPr lang="es-CO" dirty="0">
              <a:solidFill>
                <a:srgbClr val="C00000"/>
              </a:solidFill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Rectángulo"/>
          <p:cNvSpPr/>
          <p:nvPr/>
        </p:nvSpPr>
        <p:spPr>
          <a:xfrm>
            <a:off x="683568" y="2708920"/>
            <a:ext cx="4572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CO" dirty="0" smtClean="0">
                <a:solidFill>
                  <a:schemeClr val="accent1"/>
                </a:solidFill>
              </a:rPr>
              <a:t>PROPOSITO DE APRENDIZAJE</a:t>
            </a:r>
            <a:r>
              <a:rPr lang="es-CO" dirty="0" smtClean="0"/>
              <a:t>:</a:t>
            </a:r>
          </a:p>
          <a:p>
            <a:r>
              <a:rPr lang="es-CO" dirty="0" smtClean="0"/>
              <a:t>Determinar la influencia de los factores sociales en la literatura de la independencia y de la colonia</a:t>
            </a:r>
          </a:p>
          <a:p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245325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¿Cómo trabajamos mejor?</a:t>
            </a:r>
            <a:endParaRPr lang="es-CO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CO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2294" y="1700808"/>
            <a:ext cx="8493125" cy="5091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15416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	CONCEPTUALIZACIÓN</a:t>
            </a:r>
            <a:endParaRPr lang="es-CO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683568" y="1506026"/>
            <a:ext cx="8229600" cy="4525963"/>
          </a:xfrm>
        </p:spPr>
        <p:txBody>
          <a:bodyPr/>
          <a:lstStyle/>
          <a:p>
            <a:endParaRPr lang="es-CO" dirty="0"/>
          </a:p>
        </p:txBody>
      </p:sp>
      <p:sp>
        <p:nvSpPr>
          <p:cNvPr id="4" name="3 Rectángulo"/>
          <p:cNvSpPr/>
          <p:nvPr/>
        </p:nvSpPr>
        <p:spPr>
          <a:xfrm>
            <a:off x="683568" y="2060848"/>
            <a:ext cx="7128792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s-CO" dirty="0" smtClean="0"/>
          </a:p>
          <a:p>
            <a:endParaRPr lang="es-CO" dirty="0" smtClean="0"/>
          </a:p>
          <a:p>
            <a:r>
              <a:rPr lang="es-CO" dirty="0" smtClean="0">
                <a:solidFill>
                  <a:srgbClr val="00B050"/>
                </a:solidFill>
              </a:rPr>
              <a:t>LA LITERATURA</a:t>
            </a:r>
          </a:p>
          <a:p>
            <a:r>
              <a:rPr lang="es-CO" dirty="0" smtClean="0"/>
              <a:t>La literatura  de inicios de la Colonia (siglo XVI) tendrá sus características,  y la de la independencia (siglo XVIII) las propias.</a:t>
            </a:r>
          </a:p>
          <a:p>
            <a:r>
              <a:rPr lang="es-CO" dirty="0" smtClean="0"/>
              <a:t>Podemos ubicar la literatura de la colonia y de la independencia entre los años 1600 y 1830.</a:t>
            </a:r>
          </a:p>
          <a:p>
            <a:r>
              <a:rPr lang="es-CO" dirty="0" smtClean="0"/>
              <a:t> Características de la literatura colonial</a:t>
            </a:r>
          </a:p>
          <a:p>
            <a:r>
              <a:rPr lang="es-CO" dirty="0" smtClean="0"/>
              <a:t>•	Se glorifica el papel de los conquistadores, los gobernadores y     los reyes a través de la literatura de carácter histórico.</a:t>
            </a:r>
          </a:p>
          <a:p>
            <a:r>
              <a:rPr lang="es-CO" dirty="0" smtClean="0"/>
              <a:t>•	la estructura de la crónica se fusiona con el lenguaje de la novela</a:t>
            </a:r>
          </a:p>
          <a:p>
            <a:r>
              <a:rPr lang="es-CO" dirty="0" smtClean="0"/>
              <a:t>•	la poesía imita a los poetas españoles   del  barroco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437390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O" dirty="0" smtClean="0">
                <a:solidFill>
                  <a:srgbClr val="00B050"/>
                </a:solidFill>
              </a:rPr>
              <a:t>temas de la literatura colonial</a:t>
            </a:r>
            <a:endParaRPr lang="es-CO" dirty="0">
              <a:solidFill>
                <a:srgbClr val="00B050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1844824"/>
            <a:ext cx="8229600" cy="4525963"/>
          </a:xfrm>
        </p:spPr>
        <p:txBody>
          <a:bodyPr>
            <a:normAutofit fontScale="77500" lnSpcReduction="20000"/>
          </a:bodyPr>
          <a:lstStyle/>
          <a:p>
            <a:r>
              <a:rPr lang="es-CO" dirty="0" smtClean="0"/>
              <a:t>La literatura reflejó las acciones protagonizadas por personajes heroicos o tradicionales. Otros temas son:</a:t>
            </a:r>
          </a:p>
          <a:p>
            <a:r>
              <a:rPr lang="es-CO" dirty="0" smtClean="0"/>
              <a:t>•	 </a:t>
            </a:r>
            <a:r>
              <a:rPr lang="es-CO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la vida de las ciudades</a:t>
            </a:r>
            <a:r>
              <a:rPr lang="es-CO" dirty="0" smtClean="0"/>
              <a:t>: Aparece una crónica urbana que relata la vida en las nuevas ciudades, especialmente en Santafé de Bogotá.  Ejemplo: El Carnero de Juan </a:t>
            </a:r>
            <a:r>
              <a:rPr lang="es-CO" dirty="0" err="1" smtClean="0"/>
              <a:t>Rodriguez</a:t>
            </a:r>
            <a:r>
              <a:rPr lang="es-CO" dirty="0" smtClean="0"/>
              <a:t> </a:t>
            </a:r>
            <a:r>
              <a:rPr lang="es-CO" dirty="0" err="1" smtClean="0"/>
              <a:t>Freyle</a:t>
            </a:r>
            <a:r>
              <a:rPr lang="es-CO" dirty="0" smtClean="0"/>
              <a:t> obra que narra los escándalos sociales del momento en Bogotá.</a:t>
            </a:r>
          </a:p>
          <a:p>
            <a:r>
              <a:rPr lang="es-CO" dirty="0" smtClean="0"/>
              <a:t>•	</a:t>
            </a:r>
            <a:r>
              <a:rPr lang="es-CO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La  religión</a:t>
            </a:r>
            <a:r>
              <a:rPr lang="es-CO" dirty="0" smtClean="0"/>
              <a:t>: Aparece la crónica eclesiástica que se caracteriza por tratar temas como la relación hombre-Dios y las injusticias cometidas contra los indígenas al querer convertirlos al catolicismo a la fuerza.  Ejemplo: La poesía mística de la madre Francisca Josefa del Castillo</a:t>
            </a:r>
          </a:p>
          <a:p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801236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5" name="4 Rectángulo"/>
          <p:cNvSpPr/>
          <p:nvPr/>
        </p:nvSpPr>
        <p:spPr>
          <a:xfrm>
            <a:off x="562110" y="1124744"/>
            <a:ext cx="8163873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O" dirty="0" smtClean="0">
                <a:solidFill>
                  <a:srgbClr val="FF0000"/>
                </a:solidFill>
              </a:rPr>
              <a:t> Géneros de la literatura colonial</a:t>
            </a:r>
          </a:p>
          <a:p>
            <a:r>
              <a:rPr lang="es-CO" dirty="0" smtClean="0"/>
              <a:t>Durante la época colonial sobresalieron las crónicas y  los poemas</a:t>
            </a:r>
          </a:p>
          <a:p>
            <a:r>
              <a:rPr lang="es-CO" dirty="0" smtClean="0"/>
              <a:t> </a:t>
            </a:r>
          </a:p>
          <a:p>
            <a:r>
              <a:rPr lang="es-CO" dirty="0" smtClean="0">
                <a:solidFill>
                  <a:srgbClr val="FF0000"/>
                </a:solidFill>
              </a:rPr>
              <a:t>Características de la literatura de la independencia</a:t>
            </a:r>
          </a:p>
          <a:p>
            <a:r>
              <a:rPr lang="es-CO" dirty="0" smtClean="0"/>
              <a:t>•	 Predomina el pensamiento político  social sobre la actividad literaria.</a:t>
            </a:r>
          </a:p>
          <a:p>
            <a:r>
              <a:rPr lang="es-CO" dirty="0" smtClean="0"/>
              <a:t>•	 Se exalta el valor del individuo y la  libertad de las personas</a:t>
            </a:r>
          </a:p>
          <a:p>
            <a:r>
              <a:rPr lang="es-CO" dirty="0" smtClean="0">
                <a:solidFill>
                  <a:srgbClr val="FF0000"/>
                </a:solidFill>
              </a:rPr>
              <a:t>Temas de la literatura de la Independencia</a:t>
            </a:r>
          </a:p>
          <a:p>
            <a:r>
              <a:rPr lang="es-CO" dirty="0" smtClean="0"/>
              <a:t>La literatura está puesta al servicio de la causa libertadora. Entre los temas que se destacan están:</a:t>
            </a:r>
          </a:p>
          <a:p>
            <a:r>
              <a:rPr lang="es-CO" dirty="0" smtClean="0"/>
              <a:t>        *  </a:t>
            </a:r>
            <a:r>
              <a:rPr lang="es-CO" dirty="0" smtClean="0">
                <a:solidFill>
                  <a:srgbClr val="00B0F0"/>
                </a:solidFill>
              </a:rPr>
              <a:t>La ciencia: </a:t>
            </a:r>
            <a:r>
              <a:rPr lang="es-CO" dirty="0" smtClean="0"/>
              <a:t>varios autores dedican sus escritos a la ciencia. José Celestino Mutis, publica Los documentos de la expedición botánica la variedad de flora y fauna de la Nueva Granada.</a:t>
            </a:r>
          </a:p>
          <a:p>
            <a:r>
              <a:rPr lang="es-CO" dirty="0" smtClean="0"/>
              <a:t>•	</a:t>
            </a:r>
            <a:r>
              <a:rPr lang="es-CO" dirty="0" smtClean="0">
                <a:solidFill>
                  <a:srgbClr val="00B0F0"/>
                </a:solidFill>
              </a:rPr>
              <a:t>El nacionalismo</a:t>
            </a:r>
            <a:r>
              <a:rPr lang="es-CO" dirty="0" smtClean="0"/>
              <a:t>: A través de los textos se configura una idea de nación. Aparece un lenguaje propiamente americano que habla de la libertad de criollos, mestizos y negros.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121996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3 Rectángulo"/>
          <p:cNvSpPr/>
          <p:nvPr/>
        </p:nvSpPr>
        <p:spPr>
          <a:xfrm>
            <a:off x="899592" y="889844"/>
            <a:ext cx="7128792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O" dirty="0" smtClean="0">
                <a:solidFill>
                  <a:srgbClr val="FF0000"/>
                </a:solidFill>
              </a:rPr>
              <a:t>Géneros de la literatura de la Independencia:</a:t>
            </a:r>
          </a:p>
          <a:p>
            <a:r>
              <a:rPr lang="es-CO" dirty="0" smtClean="0"/>
              <a:t>•	</a:t>
            </a:r>
            <a:r>
              <a:rPr lang="es-CO" dirty="0" smtClean="0">
                <a:solidFill>
                  <a:srgbClr val="00B0F0"/>
                </a:solidFill>
              </a:rPr>
              <a:t>La oratoria</a:t>
            </a:r>
            <a:r>
              <a:rPr lang="es-CO" dirty="0" smtClean="0"/>
              <a:t>: discursos para  exponer doctrinas políticas, algunos autores son: Francisco de Paula Santander, Camilo Torres, Antonio Nariño.</a:t>
            </a:r>
          </a:p>
          <a:p>
            <a:r>
              <a:rPr lang="es-CO" dirty="0" smtClean="0"/>
              <a:t>•	El ensayo: textos argumentativos  que defendían la libertad de los pueblos americanos.</a:t>
            </a:r>
          </a:p>
          <a:p>
            <a:r>
              <a:rPr lang="es-CO" dirty="0" smtClean="0"/>
              <a:t>•	</a:t>
            </a:r>
            <a:r>
              <a:rPr lang="es-CO" dirty="0" smtClean="0">
                <a:solidFill>
                  <a:srgbClr val="00B0F0"/>
                </a:solidFill>
              </a:rPr>
              <a:t>El tratado: </a:t>
            </a:r>
            <a:r>
              <a:rPr lang="es-CO" dirty="0" smtClean="0"/>
              <a:t>Los resultados de la expedición Botánica y de diversos trabajos científicos se registraron haciendo uso de éste género.</a:t>
            </a:r>
          </a:p>
          <a:p>
            <a:r>
              <a:rPr lang="es-CO" dirty="0" smtClean="0"/>
              <a:t> </a:t>
            </a:r>
          </a:p>
          <a:p>
            <a:r>
              <a:rPr lang="es-CO" dirty="0" smtClean="0"/>
              <a:t>•	</a:t>
            </a:r>
            <a:r>
              <a:rPr lang="es-CO" dirty="0" smtClean="0">
                <a:solidFill>
                  <a:srgbClr val="00B0F0"/>
                </a:solidFill>
              </a:rPr>
              <a:t>El periodismo: </a:t>
            </a:r>
            <a:r>
              <a:rPr lang="es-CO" dirty="0" smtClean="0"/>
              <a:t>se desarrolló un periodismo encargado de difundir las ideas que llegaban de Europa y de publicar los textos de varios autores intelectuales de la época.</a:t>
            </a:r>
          </a:p>
          <a:p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639155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148</Words>
  <Application>Microsoft Office PowerPoint</Application>
  <PresentationFormat>Presentación en pantalla (4:3)</PresentationFormat>
  <Paragraphs>34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7" baseType="lpstr">
      <vt:lpstr>Tema de Office</vt:lpstr>
      <vt:lpstr>Comprensión de la literatura de la Independencia y la Colonia en Colombia</vt:lpstr>
      <vt:lpstr>¿Cómo trabajamos mejor?</vt:lpstr>
      <vt:lpstr> CONCEPTUALIZACIÓN</vt:lpstr>
      <vt:lpstr>temas de la literatura colonial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beatriz elena rojas tovar</dc:creator>
  <cp:lastModifiedBy>beatriz elena rojas tovar</cp:lastModifiedBy>
  <cp:revision>3</cp:revision>
  <dcterms:created xsi:type="dcterms:W3CDTF">2020-05-04T02:06:48Z</dcterms:created>
  <dcterms:modified xsi:type="dcterms:W3CDTF">2020-05-04T02:23:04Z</dcterms:modified>
</cp:coreProperties>
</file>