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5" d="100"/>
          <a:sy n="85"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7" name="Date Placeholder 6"/>
          <p:cNvSpPr>
            <a:spLocks noGrp="1"/>
          </p:cNvSpPr>
          <p:nvPr>
            <p:ph type="dt" sz="half" idx="10"/>
          </p:nvPr>
        </p:nvSpPr>
        <p:spPr/>
        <p:txBody>
          <a:bodyPr/>
          <a:lstStyle/>
          <a:p>
            <a:fld id="{C591151E-09E6-41F2-85BB-2139B730A6A5}"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19380781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91151E-09E6-41F2-85BB-2139B730A6A5}"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292807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91151E-09E6-41F2-85BB-2139B730A6A5}"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180738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591151E-09E6-41F2-85BB-2139B730A6A5}"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125845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7" name="Date Placeholder 6"/>
          <p:cNvSpPr>
            <a:spLocks noGrp="1"/>
          </p:cNvSpPr>
          <p:nvPr>
            <p:ph type="dt" sz="half" idx="10"/>
          </p:nvPr>
        </p:nvSpPr>
        <p:spPr/>
        <p:txBody>
          <a:bodyPr/>
          <a:lstStyle/>
          <a:p>
            <a:fld id="{C591151E-09E6-41F2-85BB-2139B730A6A5}"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5309924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C591151E-09E6-41F2-85BB-2139B730A6A5}" type="datetimeFigureOut">
              <a:rPr lang="en-US" smtClean="0"/>
              <a:t>4/20/2021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198382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7" name="Date Placeholder 6"/>
          <p:cNvSpPr>
            <a:spLocks noGrp="1"/>
          </p:cNvSpPr>
          <p:nvPr>
            <p:ph type="dt" sz="half" idx="10"/>
          </p:nvPr>
        </p:nvSpPr>
        <p:spPr/>
        <p:txBody>
          <a:bodyPr/>
          <a:lstStyle/>
          <a:p>
            <a:fld id="{C591151E-09E6-41F2-85BB-2139B730A6A5}"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759E-2BE9-4787-BB7C-727A998107C1}" type="slidenum">
              <a:rPr lang="en-US" smtClean="0"/>
              <a:t>‹Nº›</a:t>
            </a:fld>
            <a:endParaRPr lang="en-U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6686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591151E-09E6-41F2-85BB-2139B730A6A5}"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331328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1151E-09E6-41F2-85BB-2139B730A6A5}"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4116178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9" name="Date Placeholder 8"/>
          <p:cNvSpPr>
            <a:spLocks noGrp="1"/>
          </p:cNvSpPr>
          <p:nvPr>
            <p:ph type="dt" sz="half" idx="10"/>
          </p:nvPr>
        </p:nvSpPr>
        <p:spPr/>
        <p:txBody>
          <a:bodyPr/>
          <a:lstStyle/>
          <a:p>
            <a:fld id="{C591151E-09E6-41F2-85BB-2139B730A6A5}" type="datetimeFigureOut">
              <a:rPr lang="en-US" smtClean="0"/>
              <a:t>4/20/2021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162384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591151E-09E6-41F2-85BB-2139B730A6A5}" type="datetimeFigureOut">
              <a:rPr lang="en-US" smtClean="0"/>
              <a:t>4/20/2021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16C759E-2BE9-4787-BB7C-727A998107C1}" type="slidenum">
              <a:rPr lang="en-US" smtClean="0"/>
              <a:t>‹Nº›</a:t>
            </a:fld>
            <a:endParaRPr lang="en-US"/>
          </a:p>
        </p:txBody>
      </p:sp>
    </p:spTree>
    <p:extLst>
      <p:ext uri="{BB962C8B-B14F-4D97-AF65-F5344CB8AC3E}">
        <p14:creationId xmlns:p14="http://schemas.microsoft.com/office/powerpoint/2010/main" val="42612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591151E-09E6-41F2-85BB-2139B730A6A5}" type="datetimeFigureOut">
              <a:rPr lang="en-US" smtClean="0"/>
              <a:t>4/20/2021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16C759E-2BE9-4787-BB7C-727A998107C1}" type="slidenum">
              <a:rPr lang="en-US" smtClean="0"/>
              <a:t>‹Nº›</a:t>
            </a:fld>
            <a:endParaRPr lang="en-US"/>
          </a:p>
        </p:txBody>
      </p:sp>
    </p:spTree>
    <p:extLst>
      <p:ext uri="{BB962C8B-B14F-4D97-AF65-F5344CB8AC3E}">
        <p14:creationId xmlns:p14="http://schemas.microsoft.com/office/powerpoint/2010/main" val="15682854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neuronup.com/es/areas/skil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sz="2000" b="1" i="1" spc="0" dirty="0">
                <a:solidFill>
                  <a:srgbClr val="757575"/>
                </a:solidFill>
                <a:effectLst>
                  <a:outerShdw blurRad="38100" dist="38100" dir="2700000" algn="tl">
                    <a:srgbClr val="000000">
                      <a:alpha val="43137"/>
                    </a:srgbClr>
                  </a:outerShdw>
                </a:effectLst>
                <a:latin typeface="RobotoDraft"/>
                <a:ea typeface="+mn-ea"/>
                <a:cs typeface="+mn-cs"/>
              </a:rPr>
              <a:t>habilidades sociales</a:t>
            </a:r>
            <a:endParaRPr lang="en-US" i="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a:lstStyle/>
          <a:p>
            <a:r>
              <a:rPr lang="es-MX" b="1" dirty="0" smtClean="0">
                <a:effectLst>
                  <a:outerShdw blurRad="38100" dist="38100" dir="2700000" algn="tl">
                    <a:srgbClr val="000000">
                      <a:alpha val="43137"/>
                    </a:srgbClr>
                  </a:outerShdw>
                </a:effectLst>
              </a:rPr>
              <a:t>Natalia contreras Peláez </a:t>
            </a:r>
          </a:p>
          <a:p>
            <a:r>
              <a:rPr lang="es-MX" b="1" dirty="0" smtClean="0"/>
              <a:t>503 </a:t>
            </a:r>
          </a:p>
          <a:p>
            <a:endParaRPr lang="en-US" dirty="0"/>
          </a:p>
        </p:txBody>
      </p:sp>
    </p:spTree>
    <p:extLst>
      <p:ext uri="{BB962C8B-B14F-4D97-AF65-F5344CB8AC3E}">
        <p14:creationId xmlns:p14="http://schemas.microsoft.com/office/powerpoint/2010/main" val="3406911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228600" lvl="0" indent="-228600">
              <a:lnSpc>
                <a:spcPct val="100000"/>
              </a:lnSpc>
              <a:spcBef>
                <a:spcPts val="1000"/>
              </a:spcBef>
            </a:pPr>
            <a:r>
              <a:rPr lang="es-MX" sz="1800" cap="none" spc="0" dirty="0">
                <a:solidFill>
                  <a:srgbClr val="444545"/>
                </a:solidFill>
                <a:latin typeface="raleway"/>
                <a:ea typeface="+mn-ea"/>
                <a:cs typeface="+mn-cs"/>
              </a:rPr>
              <a:t>¿Qué son las habilidades sociales?</a:t>
            </a:r>
            <a:r>
              <a:rPr lang="es-MX" sz="1100" cap="none" spc="0" dirty="0">
                <a:solidFill>
                  <a:srgbClr val="444545"/>
                </a:solidFill>
                <a:latin typeface="raleway"/>
                <a:ea typeface="+mn-ea"/>
                <a:cs typeface="+mn-cs"/>
              </a:rPr>
              <a:t/>
            </a:r>
            <a:br>
              <a:rPr lang="es-MX" sz="1100" cap="none" spc="0" dirty="0">
                <a:solidFill>
                  <a:srgbClr val="444545"/>
                </a:solidFill>
                <a:latin typeface="raleway"/>
                <a:ea typeface="+mn-ea"/>
                <a:cs typeface="+mn-cs"/>
              </a:rPr>
            </a:br>
            <a:endParaRPr lang="en-US" dirty="0"/>
          </a:p>
        </p:txBody>
      </p:sp>
      <p:sp>
        <p:nvSpPr>
          <p:cNvPr id="3" name="Marcador de contenido 2"/>
          <p:cNvSpPr>
            <a:spLocks noGrp="1"/>
          </p:cNvSpPr>
          <p:nvPr>
            <p:ph idx="1"/>
          </p:nvPr>
        </p:nvSpPr>
        <p:spPr/>
        <p:txBody>
          <a:bodyPr>
            <a:normAutofit/>
          </a:bodyPr>
          <a:lstStyle/>
          <a:p>
            <a:r>
              <a:rPr lang="es-MX" b="1" dirty="0" smtClean="0">
                <a:solidFill>
                  <a:srgbClr val="757575"/>
                </a:solidFill>
                <a:latin typeface="RobotoDraft"/>
              </a:rPr>
              <a:t>.</a:t>
            </a:r>
            <a:endParaRPr lang="es-MX" dirty="0">
              <a:solidFill>
                <a:srgbClr val="757575"/>
              </a:solidFill>
              <a:latin typeface="RobotoDraft"/>
            </a:endParaRPr>
          </a:p>
          <a:p>
            <a:r>
              <a:rPr lang="es-MX" dirty="0">
                <a:solidFill>
                  <a:srgbClr val="444545"/>
                </a:solidFill>
                <a:latin typeface="open sans"/>
              </a:rPr>
              <a:t>Las </a:t>
            </a:r>
            <a:r>
              <a:rPr lang="es-MX" dirty="0">
                <a:solidFill>
                  <a:srgbClr val="00B0C8"/>
                </a:solidFill>
                <a:latin typeface="open sans"/>
                <a:hlinkClick r:id="rId2"/>
              </a:rPr>
              <a:t>habilidades sociales</a:t>
            </a:r>
            <a:r>
              <a:rPr lang="es-MX" dirty="0">
                <a:solidFill>
                  <a:srgbClr val="444545"/>
                </a:solidFill>
                <a:latin typeface="open sans"/>
              </a:rPr>
              <a:t> son el conjunto de conductas que nos permiten relacionarnos con los demás de manera satisfactoria, por lo que son imprescindibles en cualquier ambiente que nos podamos encontrar (en familia, en el trabajo, en la calle, etc.).</a:t>
            </a:r>
          </a:p>
          <a:p>
            <a:r>
              <a:rPr lang="es-MX" dirty="0">
                <a:solidFill>
                  <a:srgbClr val="444545"/>
                </a:solidFill>
                <a:latin typeface="open sans"/>
              </a:rPr>
              <a:t>Una adecuada puesta en práctica de estas habilidades es beneficiosa para aprender a expresarse y comprender a los demás, tener en cuenta las necesidades e intereses de todo el mundo, intentar encontrar la solución más satisfactoria para todos ante un problema o ser solidario, cosas fundamentales si queremos vivir en sociedad.</a:t>
            </a:r>
            <a:endParaRPr lang="es-MX" b="0" i="0" dirty="0">
              <a:solidFill>
                <a:srgbClr val="444545"/>
              </a:solidFill>
              <a:effectLst/>
              <a:latin typeface="open sans"/>
            </a:endParaRPr>
          </a:p>
        </p:txBody>
      </p:sp>
    </p:spTree>
    <p:extLst>
      <p:ext uri="{BB962C8B-B14F-4D97-AF65-F5344CB8AC3E}">
        <p14:creationId xmlns:p14="http://schemas.microsoft.com/office/powerpoint/2010/main" val="2354123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marL="228600" lvl="0" indent="-228600">
              <a:lnSpc>
                <a:spcPct val="100000"/>
              </a:lnSpc>
              <a:spcBef>
                <a:spcPts val="1000"/>
              </a:spcBef>
            </a:pPr>
            <a:r>
              <a:rPr lang="es-MX" sz="1600" b="1" i="1" cap="none" spc="0" dirty="0" smtClean="0">
                <a:solidFill>
                  <a:srgbClr val="757575"/>
                </a:solidFill>
                <a:latin typeface="RobotoDraft"/>
                <a:ea typeface="+mn-ea"/>
                <a:cs typeface="+mn-cs"/>
              </a:rPr>
              <a:t>De </a:t>
            </a:r>
            <a:r>
              <a:rPr lang="es-MX" sz="1600" b="1" i="1" cap="none" spc="0" dirty="0">
                <a:solidFill>
                  <a:srgbClr val="757575"/>
                </a:solidFill>
                <a:latin typeface="RobotoDraft"/>
                <a:ea typeface="+mn-ea"/>
                <a:cs typeface="+mn-cs"/>
              </a:rPr>
              <a:t>que manera </a:t>
            </a:r>
            <a:r>
              <a:rPr lang="es-MX" sz="1600" b="1" i="1" cap="none" spc="0" dirty="0" smtClean="0">
                <a:solidFill>
                  <a:srgbClr val="757575"/>
                </a:solidFill>
                <a:latin typeface="RobotoDraft"/>
                <a:ea typeface="+mn-ea"/>
                <a:cs typeface="+mn-cs"/>
              </a:rPr>
              <a:t>estimularías </a:t>
            </a:r>
            <a:r>
              <a:rPr lang="es-MX" sz="1600" b="1" i="1" cap="none" spc="0" dirty="0">
                <a:solidFill>
                  <a:srgbClr val="757575"/>
                </a:solidFill>
                <a:latin typeface="RobotoDraft"/>
                <a:ea typeface="+mn-ea"/>
                <a:cs typeface="+mn-cs"/>
              </a:rPr>
              <a:t>el compromiso y la </a:t>
            </a:r>
            <a:r>
              <a:rPr lang="es-MX" sz="1600" b="1" i="1" cap="none" spc="0" dirty="0" smtClean="0">
                <a:solidFill>
                  <a:srgbClr val="757575"/>
                </a:solidFill>
                <a:latin typeface="RobotoDraft"/>
                <a:ea typeface="+mn-ea"/>
                <a:cs typeface="+mn-cs"/>
              </a:rPr>
              <a:t>participación </a:t>
            </a:r>
            <a:r>
              <a:rPr lang="es-MX" sz="1600" b="1" i="1" cap="none" spc="0" dirty="0">
                <a:solidFill>
                  <a:srgbClr val="757575"/>
                </a:solidFill>
                <a:latin typeface="RobotoDraft"/>
                <a:ea typeface="+mn-ea"/>
                <a:cs typeface="+mn-cs"/>
              </a:rPr>
              <a:t>en los distintos niveles de trabajo.</a:t>
            </a:r>
            <a:endParaRPr lang="es-MX" sz="1600" i="1" cap="none" spc="0" dirty="0">
              <a:solidFill>
                <a:srgbClr val="757575"/>
              </a:solidFill>
              <a:latin typeface="RobotoDraft"/>
              <a:ea typeface="+mn-ea"/>
              <a:cs typeface="+mn-cs"/>
            </a:endParaRPr>
          </a:p>
        </p:txBody>
      </p:sp>
      <p:sp>
        <p:nvSpPr>
          <p:cNvPr id="3" name="Marcador de contenido 2"/>
          <p:cNvSpPr>
            <a:spLocks noGrp="1"/>
          </p:cNvSpPr>
          <p:nvPr>
            <p:ph idx="1"/>
          </p:nvPr>
        </p:nvSpPr>
        <p:spPr/>
        <p:txBody>
          <a:bodyPr/>
          <a:lstStyle/>
          <a:p>
            <a:pPr marL="0" lvl="0" indent="0">
              <a:buClr>
                <a:srgbClr val="9BAFB5"/>
              </a:buClr>
              <a:buNone/>
            </a:pPr>
            <a:endParaRPr lang="es-MX" sz="1300" dirty="0">
              <a:solidFill>
                <a:srgbClr val="757575"/>
              </a:solidFill>
              <a:latin typeface="RobotoDraft"/>
            </a:endParaRPr>
          </a:p>
          <a:p>
            <a:pPr marL="0" lvl="0" indent="0">
              <a:buClr>
                <a:srgbClr val="9BAFB5"/>
              </a:buClr>
              <a:buNone/>
            </a:pPr>
            <a:r>
              <a:rPr lang="en-US" b="1" dirty="0" err="1">
                <a:solidFill>
                  <a:srgbClr val="5E5C5C"/>
                </a:solidFill>
                <a:latin typeface="Open Sans"/>
              </a:rPr>
              <a:t>Políticas</a:t>
            </a:r>
            <a:r>
              <a:rPr lang="en-US" b="1" dirty="0">
                <a:solidFill>
                  <a:srgbClr val="5E5C5C"/>
                </a:solidFill>
                <a:latin typeface="Open Sans"/>
              </a:rPr>
              <a:t> de </a:t>
            </a:r>
            <a:r>
              <a:rPr lang="en-US" b="1" dirty="0" err="1">
                <a:solidFill>
                  <a:srgbClr val="5E5C5C"/>
                </a:solidFill>
                <a:latin typeface="Open Sans"/>
              </a:rPr>
              <a:t>reconocimiento</a:t>
            </a:r>
            <a:r>
              <a:rPr lang="en-US" b="1" dirty="0" smtClean="0">
                <a:solidFill>
                  <a:srgbClr val="5E5C5C"/>
                </a:solidFill>
                <a:latin typeface="Open Sans"/>
              </a:rPr>
              <a:t>.</a:t>
            </a:r>
          </a:p>
          <a:p>
            <a:pPr marL="0" lvl="0" indent="0">
              <a:buClr>
                <a:srgbClr val="9BAFB5"/>
              </a:buClr>
              <a:buNone/>
            </a:pPr>
            <a:r>
              <a:rPr lang="en-US" b="1" dirty="0" err="1">
                <a:solidFill>
                  <a:srgbClr val="5E5C5C"/>
                </a:solidFill>
                <a:latin typeface="Open Sans"/>
              </a:rPr>
              <a:t>Establecimiento</a:t>
            </a:r>
            <a:r>
              <a:rPr lang="en-US" b="1" dirty="0">
                <a:solidFill>
                  <a:srgbClr val="5E5C5C"/>
                </a:solidFill>
                <a:latin typeface="Open Sans"/>
              </a:rPr>
              <a:t> de </a:t>
            </a:r>
            <a:r>
              <a:rPr lang="en-US" b="1" dirty="0" err="1" smtClean="0">
                <a:solidFill>
                  <a:srgbClr val="5E5C5C"/>
                </a:solidFill>
                <a:latin typeface="Open Sans"/>
              </a:rPr>
              <a:t>retos</a:t>
            </a:r>
            <a:endParaRPr lang="en-US" b="1" dirty="0" smtClean="0">
              <a:solidFill>
                <a:srgbClr val="5E5C5C"/>
              </a:solidFill>
              <a:latin typeface="Open Sans"/>
            </a:endParaRPr>
          </a:p>
          <a:p>
            <a:pPr marL="0" lvl="0" indent="0">
              <a:buClr>
                <a:srgbClr val="9BAFB5"/>
              </a:buClr>
              <a:buNone/>
            </a:pPr>
            <a:r>
              <a:rPr lang="en-US" b="1" dirty="0" err="1">
                <a:solidFill>
                  <a:srgbClr val="5E5C5C"/>
                </a:solidFill>
                <a:latin typeface="Open Sans"/>
              </a:rPr>
              <a:t>Invertir</a:t>
            </a:r>
            <a:r>
              <a:rPr lang="en-US" b="1" dirty="0">
                <a:solidFill>
                  <a:srgbClr val="5E5C5C"/>
                </a:solidFill>
                <a:latin typeface="Open Sans"/>
              </a:rPr>
              <a:t> </a:t>
            </a:r>
            <a:r>
              <a:rPr lang="en-US" b="1" dirty="0" err="1">
                <a:solidFill>
                  <a:srgbClr val="5E5C5C"/>
                </a:solidFill>
                <a:latin typeface="Open Sans"/>
              </a:rPr>
              <a:t>en</a:t>
            </a:r>
            <a:r>
              <a:rPr lang="en-US" b="1" dirty="0">
                <a:solidFill>
                  <a:srgbClr val="5E5C5C"/>
                </a:solidFill>
                <a:latin typeface="Open Sans"/>
              </a:rPr>
              <a:t> </a:t>
            </a:r>
            <a:r>
              <a:rPr lang="en-US" b="1" dirty="0" err="1">
                <a:solidFill>
                  <a:srgbClr val="5E5C5C"/>
                </a:solidFill>
                <a:latin typeface="Open Sans"/>
              </a:rPr>
              <a:t>beneficios</a:t>
            </a:r>
            <a:r>
              <a:rPr lang="en-US" b="1" dirty="0">
                <a:solidFill>
                  <a:srgbClr val="5E5C5C"/>
                </a:solidFill>
                <a:latin typeface="Open Sans"/>
              </a:rPr>
              <a:t> </a:t>
            </a:r>
            <a:r>
              <a:rPr lang="en-US" b="1" dirty="0" err="1" smtClean="0">
                <a:solidFill>
                  <a:srgbClr val="5E5C5C"/>
                </a:solidFill>
                <a:latin typeface="Open Sans"/>
              </a:rPr>
              <a:t>sociales</a:t>
            </a:r>
            <a:endParaRPr lang="en-US" b="1" dirty="0" smtClean="0">
              <a:solidFill>
                <a:srgbClr val="5E5C5C"/>
              </a:solidFill>
              <a:latin typeface="Open Sans"/>
            </a:endParaRPr>
          </a:p>
          <a:p>
            <a:pPr marL="0" lvl="0" indent="0">
              <a:buClr>
                <a:srgbClr val="9BAFB5"/>
              </a:buClr>
              <a:buNone/>
            </a:pPr>
            <a:r>
              <a:rPr lang="es-MX" b="1" dirty="0">
                <a:solidFill>
                  <a:srgbClr val="5E5C5C"/>
                </a:solidFill>
                <a:latin typeface="Open Sans"/>
              </a:rPr>
              <a:t>Cuidar de las nuevas </a:t>
            </a:r>
            <a:r>
              <a:rPr lang="es-MX" b="1" dirty="0" smtClean="0">
                <a:solidFill>
                  <a:srgbClr val="5E5C5C"/>
                </a:solidFill>
                <a:latin typeface="Open Sans"/>
              </a:rPr>
              <a:t>incorporaciones</a:t>
            </a:r>
          </a:p>
          <a:p>
            <a:pPr marL="0" lvl="0" indent="0">
              <a:buClr>
                <a:srgbClr val="9BAFB5"/>
              </a:buClr>
              <a:buNone/>
            </a:pPr>
            <a:r>
              <a:rPr lang="en-US" b="1" dirty="0" err="1">
                <a:solidFill>
                  <a:srgbClr val="5E5C5C"/>
                </a:solidFill>
                <a:latin typeface="Open Sans"/>
              </a:rPr>
              <a:t>Flexibilidad</a:t>
            </a:r>
            <a:r>
              <a:rPr lang="en-US" b="1" dirty="0">
                <a:solidFill>
                  <a:srgbClr val="5E5C5C"/>
                </a:solidFill>
                <a:latin typeface="Open Sans"/>
              </a:rPr>
              <a:t> </a:t>
            </a:r>
            <a:r>
              <a:rPr lang="en-US" b="1" dirty="0" err="1">
                <a:solidFill>
                  <a:srgbClr val="5E5C5C"/>
                </a:solidFill>
                <a:latin typeface="Open Sans"/>
              </a:rPr>
              <a:t>laboral</a:t>
            </a:r>
            <a:r>
              <a:rPr lang="en-US" b="1" dirty="0" smtClean="0">
                <a:solidFill>
                  <a:srgbClr val="5E5C5C"/>
                </a:solidFill>
                <a:latin typeface="Open Sans"/>
              </a:rPr>
              <a:t>.</a:t>
            </a:r>
          </a:p>
          <a:p>
            <a:pPr marL="0" lvl="0" indent="0">
              <a:buClr>
                <a:srgbClr val="9BAFB5"/>
              </a:buClr>
              <a:buNone/>
            </a:pPr>
            <a:r>
              <a:rPr lang="es-MX" b="1" dirty="0">
                <a:solidFill>
                  <a:srgbClr val="5E5C5C"/>
                </a:solidFill>
                <a:latin typeface="Open Sans"/>
              </a:rPr>
              <a:t>Identificar </a:t>
            </a:r>
            <a:r>
              <a:rPr lang="es-MX" b="1" dirty="0" smtClean="0">
                <a:solidFill>
                  <a:srgbClr val="5E5C5C"/>
                </a:solidFill>
                <a:latin typeface="Open Sans"/>
              </a:rPr>
              <a:t>las </a:t>
            </a:r>
            <a:r>
              <a:rPr lang="es-MX" b="1" dirty="0">
                <a:solidFill>
                  <a:srgbClr val="5E5C5C"/>
                </a:solidFill>
                <a:latin typeface="Open Sans"/>
              </a:rPr>
              <a:t>vías de crecimiento interno</a:t>
            </a:r>
            <a:r>
              <a:rPr lang="es-MX" b="1" dirty="0" smtClean="0">
                <a:solidFill>
                  <a:srgbClr val="5E5C5C"/>
                </a:solidFill>
                <a:latin typeface="Open Sans"/>
              </a:rPr>
              <a:t>.</a:t>
            </a:r>
          </a:p>
          <a:p>
            <a:pPr marL="0" lvl="0" indent="0">
              <a:buClr>
                <a:srgbClr val="9BAFB5"/>
              </a:buClr>
              <a:buNone/>
            </a:pPr>
            <a:r>
              <a:rPr lang="es-MX" b="1" dirty="0">
                <a:solidFill>
                  <a:srgbClr val="5E5C5C"/>
                </a:solidFill>
                <a:latin typeface="Open Sans"/>
              </a:rPr>
              <a:t>Potenciar a los empleados en todos los niveles para lograr el cambio</a:t>
            </a:r>
            <a:endParaRPr lang="en-US" dirty="0"/>
          </a:p>
        </p:txBody>
      </p:sp>
    </p:spTree>
    <p:extLst>
      <p:ext uri="{BB962C8B-B14F-4D97-AF65-F5344CB8AC3E}">
        <p14:creationId xmlns:p14="http://schemas.microsoft.com/office/powerpoint/2010/main" val="399594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228600" lvl="0" indent="-228600">
              <a:lnSpc>
                <a:spcPct val="100000"/>
              </a:lnSpc>
              <a:spcBef>
                <a:spcPts val="1000"/>
              </a:spcBef>
            </a:pPr>
            <a:r>
              <a:rPr lang="es-MX" sz="1300" b="1" cap="none" spc="0" dirty="0">
                <a:solidFill>
                  <a:srgbClr val="757575"/>
                </a:solidFill>
                <a:latin typeface="RobotoDraft"/>
                <a:ea typeface="+mn-ea"/>
                <a:cs typeface="+mn-cs"/>
              </a:rPr>
              <a:t>3. Enumera tus habilidades</a:t>
            </a:r>
            <a:endParaRPr lang="en-US" sz="1800" cap="none" spc="0" dirty="0">
              <a:solidFill>
                <a:srgbClr val="000000">
                  <a:lumMod val="85000"/>
                  <a:lumOff val="15000"/>
                </a:srgbClr>
              </a:solidFill>
              <a:ea typeface="+mn-ea"/>
              <a:cs typeface="+mn-cs"/>
            </a:endParaRPr>
          </a:p>
        </p:txBody>
      </p:sp>
      <p:sp>
        <p:nvSpPr>
          <p:cNvPr id="3" name="Marcador de contenido 2"/>
          <p:cNvSpPr>
            <a:spLocks noGrp="1"/>
          </p:cNvSpPr>
          <p:nvPr>
            <p:ph idx="1"/>
          </p:nvPr>
        </p:nvSpPr>
        <p:spPr/>
        <p:txBody>
          <a:bodyPr>
            <a:normAutofit fontScale="92500"/>
          </a:bodyPr>
          <a:lstStyle/>
          <a:p>
            <a:r>
              <a:rPr lang="es-MX" b="1" dirty="0" smtClean="0">
                <a:solidFill>
                  <a:srgbClr val="444545"/>
                </a:solidFill>
                <a:latin typeface="open sans"/>
              </a:rPr>
              <a:t>Escuchar</a:t>
            </a:r>
          </a:p>
          <a:p>
            <a:r>
              <a:rPr lang="en-US" b="1" dirty="0" err="1">
                <a:solidFill>
                  <a:srgbClr val="444545"/>
                </a:solidFill>
                <a:latin typeface="open sans"/>
              </a:rPr>
              <a:t>Empatía</a:t>
            </a:r>
            <a:endParaRPr lang="es-MX" dirty="0">
              <a:solidFill>
                <a:srgbClr val="444545"/>
              </a:solidFill>
              <a:latin typeface="open sans"/>
            </a:endParaRPr>
          </a:p>
          <a:p>
            <a:r>
              <a:rPr lang="en-US" b="1" dirty="0" err="1">
                <a:solidFill>
                  <a:srgbClr val="444545"/>
                </a:solidFill>
                <a:latin typeface="open sans"/>
              </a:rPr>
              <a:t>Inteligencia</a:t>
            </a:r>
            <a:r>
              <a:rPr lang="en-US" b="1" dirty="0">
                <a:solidFill>
                  <a:srgbClr val="444545"/>
                </a:solidFill>
                <a:latin typeface="open sans"/>
              </a:rPr>
              <a:t> </a:t>
            </a:r>
            <a:r>
              <a:rPr lang="en-US" b="1" dirty="0" err="1">
                <a:solidFill>
                  <a:srgbClr val="444545"/>
                </a:solidFill>
                <a:latin typeface="open sans"/>
              </a:rPr>
              <a:t>emocional</a:t>
            </a:r>
            <a:r>
              <a:rPr lang="en-US" b="1" dirty="0">
                <a:solidFill>
                  <a:srgbClr val="444545"/>
                </a:solidFill>
                <a:latin typeface="open sans"/>
              </a:rPr>
              <a:t>.</a:t>
            </a:r>
            <a:endParaRPr lang="es-MX" dirty="0">
              <a:solidFill>
                <a:srgbClr val="444545"/>
              </a:solidFill>
              <a:latin typeface="open sans"/>
            </a:endParaRPr>
          </a:p>
          <a:p>
            <a:pPr marL="0" indent="0">
              <a:buNone/>
            </a:pPr>
            <a:r>
              <a:rPr lang="es-MX" dirty="0">
                <a:solidFill>
                  <a:srgbClr val="444545"/>
                </a:solidFill>
                <a:latin typeface="open sans"/>
              </a:rPr>
              <a:t> </a:t>
            </a:r>
            <a:r>
              <a:rPr lang="es-MX" dirty="0" smtClean="0">
                <a:solidFill>
                  <a:srgbClr val="444545"/>
                </a:solidFill>
                <a:latin typeface="open sans"/>
              </a:rPr>
              <a:t>  </a:t>
            </a:r>
            <a:r>
              <a:rPr lang="es-MX" b="1" dirty="0" smtClean="0">
                <a:solidFill>
                  <a:srgbClr val="444545"/>
                </a:solidFill>
                <a:latin typeface="open sans"/>
              </a:rPr>
              <a:t> </a:t>
            </a:r>
            <a:r>
              <a:rPr lang="es-MX" b="1" dirty="0">
                <a:solidFill>
                  <a:srgbClr val="444545"/>
                </a:solidFill>
                <a:latin typeface="open sans"/>
              </a:rPr>
              <a:t>Capacidad de comunicar sentimientos y emociones</a:t>
            </a:r>
            <a:endParaRPr lang="es-MX" dirty="0">
              <a:solidFill>
                <a:srgbClr val="444545"/>
              </a:solidFill>
              <a:latin typeface="open sans"/>
            </a:endParaRPr>
          </a:p>
          <a:p>
            <a:r>
              <a:rPr lang="es-MX" b="1" dirty="0" smtClean="0">
                <a:solidFill>
                  <a:srgbClr val="444545"/>
                </a:solidFill>
                <a:latin typeface="open sans"/>
              </a:rPr>
              <a:t>Capacidad </a:t>
            </a:r>
            <a:r>
              <a:rPr lang="es-MX" b="1" dirty="0">
                <a:solidFill>
                  <a:srgbClr val="444545"/>
                </a:solidFill>
                <a:latin typeface="open sans"/>
              </a:rPr>
              <a:t>de definir un problema y evaluar </a:t>
            </a:r>
            <a:r>
              <a:rPr lang="es-MX" b="1" dirty="0" smtClean="0">
                <a:solidFill>
                  <a:srgbClr val="444545"/>
                </a:solidFill>
                <a:latin typeface="open sans"/>
              </a:rPr>
              <a:t>soluciones</a:t>
            </a:r>
          </a:p>
          <a:p>
            <a:r>
              <a:rPr lang="en-US" b="1" dirty="0" err="1" smtClean="0">
                <a:solidFill>
                  <a:srgbClr val="444545"/>
                </a:solidFill>
                <a:latin typeface="open sans"/>
              </a:rPr>
              <a:t>Negociación</a:t>
            </a:r>
            <a:endParaRPr lang="en-US" b="1" dirty="0" smtClean="0">
              <a:solidFill>
                <a:srgbClr val="444545"/>
              </a:solidFill>
              <a:latin typeface="open sans"/>
            </a:endParaRPr>
          </a:p>
          <a:p>
            <a:r>
              <a:rPr lang="en-US" b="1" dirty="0" err="1">
                <a:solidFill>
                  <a:srgbClr val="444545"/>
                </a:solidFill>
                <a:latin typeface="open sans"/>
              </a:rPr>
              <a:t>Capacidad</a:t>
            </a:r>
            <a:r>
              <a:rPr lang="en-US" b="1" dirty="0">
                <a:solidFill>
                  <a:srgbClr val="444545"/>
                </a:solidFill>
                <a:latin typeface="open sans"/>
              </a:rPr>
              <a:t> de </a:t>
            </a:r>
            <a:r>
              <a:rPr lang="en-US" b="1" dirty="0" err="1">
                <a:solidFill>
                  <a:srgbClr val="444545"/>
                </a:solidFill>
                <a:latin typeface="open sans"/>
              </a:rPr>
              <a:t>disculparse</a:t>
            </a:r>
            <a:r>
              <a:rPr lang="en-US" dirty="0" smtClean="0">
                <a:solidFill>
                  <a:srgbClr val="444545"/>
                </a:solidFill>
                <a:latin typeface="open sans"/>
              </a:rPr>
              <a:t>.</a:t>
            </a:r>
          </a:p>
          <a:p>
            <a:r>
              <a:rPr lang="es-MX" b="1" dirty="0">
                <a:solidFill>
                  <a:srgbClr val="444545"/>
                </a:solidFill>
                <a:latin typeface="open sans"/>
              </a:rPr>
              <a:t>Reconocimiento y defensa de los derechos propios y de los demás</a:t>
            </a:r>
            <a:r>
              <a:rPr lang="es-MX" dirty="0">
                <a:solidFill>
                  <a:srgbClr val="444545"/>
                </a:solidFill>
                <a:latin typeface="open sans"/>
              </a:rPr>
              <a:t>.</a:t>
            </a:r>
            <a:endParaRPr lang="en-US" dirty="0"/>
          </a:p>
        </p:txBody>
      </p:sp>
    </p:spTree>
    <p:extLst>
      <p:ext uri="{BB962C8B-B14F-4D97-AF65-F5344CB8AC3E}">
        <p14:creationId xmlns:p14="http://schemas.microsoft.com/office/powerpoint/2010/main" val="16321723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TM10001115[[fn=Paquete]]</Template>
  <TotalTime>36</TotalTime>
  <Words>111</Words>
  <Application>Microsoft Office PowerPoint</Application>
  <PresentationFormat>Panorámica</PresentationFormat>
  <Paragraphs>25</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Gill Sans MT</vt:lpstr>
      <vt:lpstr>Open Sans</vt:lpstr>
      <vt:lpstr>Open Sans</vt:lpstr>
      <vt:lpstr>raleway</vt:lpstr>
      <vt:lpstr>RobotoDraft</vt:lpstr>
      <vt:lpstr>Parcel</vt:lpstr>
      <vt:lpstr>habilidades sociales</vt:lpstr>
      <vt:lpstr>¿Qué son las habilidades sociales? </vt:lpstr>
      <vt:lpstr>De que manera estimularías el compromiso y la participación en los distintos niveles de trabajo.</vt:lpstr>
      <vt:lpstr>3. Enumera tus habilidades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habilidades sociales</dc:title>
  <dc:creator>ANGIE</dc:creator>
  <cp:lastModifiedBy>ANGIE</cp:lastModifiedBy>
  <cp:revision>4</cp:revision>
  <dcterms:created xsi:type="dcterms:W3CDTF">2021-04-20T20:46:23Z</dcterms:created>
  <dcterms:modified xsi:type="dcterms:W3CDTF">2021-04-20T21:22:47Z</dcterms:modified>
</cp:coreProperties>
</file>