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6" r:id="rId5"/>
    <p:sldId id="262" r:id="rId6"/>
    <p:sldId id="261" r:id="rId7"/>
    <p:sldId id="267" r:id="rId8"/>
    <p:sldId id="264" r:id="rId9"/>
    <p:sldId id="263" r:id="rId10"/>
    <p:sldId id="268" r:id="rId11"/>
    <p:sldId id="273" r:id="rId12"/>
    <p:sldId id="274" r:id="rId13"/>
    <p:sldId id="271" r:id="rId14"/>
    <p:sldId id="265" r:id="rId15"/>
    <p:sldId id="27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49A720B-EBF8-475D-B811-F26EDA016FA8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EF0BB37-FEA4-4D38-9E12-34BF0A33255A}" type="slidenum">
              <a:rPr lang="es-CO" smtClean="0"/>
              <a:t>‹Nº›</a:t>
            </a:fld>
            <a:endParaRPr lang="es-CO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752151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720B-EBF8-475D-B811-F26EDA016FA8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0BB37-FEA4-4D38-9E12-34BF0A3325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67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720B-EBF8-475D-B811-F26EDA016FA8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0BB37-FEA4-4D38-9E12-34BF0A3325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1132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720B-EBF8-475D-B811-F26EDA016FA8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0BB37-FEA4-4D38-9E12-34BF0A3325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949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9A720B-EBF8-475D-B811-F26EDA016FA8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F0BB37-FEA4-4D38-9E12-34BF0A33255A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294514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720B-EBF8-475D-B811-F26EDA016FA8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0BB37-FEA4-4D38-9E12-34BF0A3325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858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720B-EBF8-475D-B811-F26EDA016FA8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0BB37-FEA4-4D38-9E12-34BF0A3325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4787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720B-EBF8-475D-B811-F26EDA016FA8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0BB37-FEA4-4D38-9E12-34BF0A3325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095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720B-EBF8-475D-B811-F26EDA016FA8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0BB37-FEA4-4D38-9E12-34BF0A3325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906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9A720B-EBF8-475D-B811-F26EDA016FA8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F0BB37-FEA4-4D38-9E12-34BF0A33255A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1995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9A720B-EBF8-475D-B811-F26EDA016FA8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F0BB37-FEA4-4D38-9E12-34BF0A33255A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94788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49A720B-EBF8-475D-B811-F26EDA016FA8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EF0BB37-FEA4-4D38-9E12-34BF0A33255A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07279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arolnataliapastranalopez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EF98DF-647C-4B03-BA32-610BFAABE8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BASES DE DATOS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AF839C-A9B8-4B3F-B043-62885C5990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2000" dirty="0"/>
              <a:t>Mg. Carol Natalia Pastrana López</a:t>
            </a:r>
          </a:p>
          <a:p>
            <a:r>
              <a:rPr lang="es-CO" sz="2000" dirty="0">
                <a:hlinkClick r:id="rId2"/>
              </a:rPr>
              <a:t>carolnataliapastranalopez@gmail.com</a:t>
            </a:r>
            <a:br>
              <a:rPr lang="es-CO" sz="2000" dirty="0"/>
            </a:b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2954306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4">
            <a:extLst>
              <a:ext uri="{FF2B5EF4-FFF2-40B4-BE49-F238E27FC236}">
                <a16:creationId xmlns:a16="http://schemas.microsoft.com/office/drawing/2014/main" id="{8DC3DC74-637E-462F-9B46-5287DC7D71E1}"/>
              </a:ext>
            </a:extLst>
          </p:cNvPr>
          <p:cNvSpPr txBox="1">
            <a:spLocks/>
          </p:cNvSpPr>
          <p:nvPr/>
        </p:nvSpPr>
        <p:spPr>
          <a:xfrm>
            <a:off x="1248770" y="1228219"/>
            <a:ext cx="10263809" cy="1159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es-CO" dirty="0"/>
              <a:t>ATRIBUTO PRINCIPAL O </a:t>
            </a:r>
            <a:r>
              <a:rPr lang="es-CO" u="sng" dirty="0"/>
              <a:t>CLAVE PRIMARIA</a:t>
            </a:r>
            <a:r>
              <a:rPr lang="es-CO" dirty="0"/>
              <a:t>: Característica principal, única en cada entidad y cada entidad debe tener la suya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D2A6AFFC-C18B-4284-A4FC-2414149E4421}"/>
              </a:ext>
            </a:extLst>
          </p:cNvPr>
          <p:cNvCxnSpPr>
            <a:stCxn id="8" idx="1"/>
            <a:endCxn id="10" idx="6"/>
          </p:cNvCxnSpPr>
          <p:nvPr/>
        </p:nvCxnSpPr>
        <p:spPr>
          <a:xfrm flipH="1" flipV="1">
            <a:off x="3118892" y="3147768"/>
            <a:ext cx="657759" cy="4448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upo 30">
            <a:extLst>
              <a:ext uri="{FF2B5EF4-FFF2-40B4-BE49-F238E27FC236}">
                <a16:creationId xmlns:a16="http://schemas.microsoft.com/office/drawing/2014/main" id="{1D91F24A-E6C3-4202-A87D-B86545A303A5}"/>
              </a:ext>
            </a:extLst>
          </p:cNvPr>
          <p:cNvGrpSpPr/>
          <p:nvPr/>
        </p:nvGrpSpPr>
        <p:grpSpPr>
          <a:xfrm>
            <a:off x="1745522" y="2915756"/>
            <a:ext cx="9486091" cy="2737826"/>
            <a:chOff x="1745522" y="2929404"/>
            <a:chExt cx="9486091" cy="2737826"/>
          </a:xfrm>
        </p:grpSpPr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7146D42C-6F3B-45C0-994B-28EFF2A42AEE}"/>
                </a:ext>
              </a:extLst>
            </p:cNvPr>
            <p:cNvSpPr txBox="1"/>
            <p:nvPr/>
          </p:nvSpPr>
          <p:spPr>
            <a:xfrm>
              <a:off x="3776651" y="3421637"/>
              <a:ext cx="1158639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b="1" dirty="0"/>
                <a:t>GRADOS</a:t>
              </a:r>
            </a:p>
          </p:txBody>
        </p:sp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A1366324-8119-4B75-88AF-D27C7D65A078}"/>
                </a:ext>
              </a:extLst>
            </p:cNvPr>
            <p:cNvSpPr/>
            <p:nvPr/>
          </p:nvSpPr>
          <p:spPr>
            <a:xfrm>
              <a:off x="1745522" y="3735171"/>
              <a:ext cx="1630654" cy="675272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>
                  <a:solidFill>
                    <a:srgbClr val="FF0000"/>
                  </a:solidFill>
                </a:rPr>
                <a:t>ID o #SALON</a:t>
              </a:r>
            </a:p>
          </p:txBody>
        </p:sp>
        <p:sp>
          <p:nvSpPr>
            <p:cNvPr id="10" name="Elipse 9">
              <a:extLst>
                <a:ext uri="{FF2B5EF4-FFF2-40B4-BE49-F238E27FC236}">
                  <a16:creationId xmlns:a16="http://schemas.microsoft.com/office/drawing/2014/main" id="{B8B9E442-4E97-477A-B0BA-B72124634D49}"/>
                </a:ext>
              </a:extLst>
            </p:cNvPr>
            <p:cNvSpPr/>
            <p:nvPr/>
          </p:nvSpPr>
          <p:spPr>
            <a:xfrm>
              <a:off x="1787857" y="2929404"/>
              <a:ext cx="1331035" cy="46402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>
                  <a:solidFill>
                    <a:schemeClr val="tx1"/>
                  </a:solidFill>
                </a:rPr>
                <a:t>SEDE</a:t>
              </a:r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80E7A23B-E31F-4EFB-8018-4A0094F87E29}"/>
                </a:ext>
              </a:extLst>
            </p:cNvPr>
            <p:cNvSpPr/>
            <p:nvPr/>
          </p:nvSpPr>
          <p:spPr>
            <a:xfrm>
              <a:off x="3118892" y="4426990"/>
              <a:ext cx="1789043" cy="46402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>
                  <a:solidFill>
                    <a:schemeClr val="tx1"/>
                  </a:solidFill>
                </a:rPr>
                <a:t>PROFESOR</a:t>
              </a:r>
            </a:p>
          </p:txBody>
        </p: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0BBFB653-3B2B-48F0-8B89-471A95332254}"/>
                </a:ext>
              </a:extLst>
            </p:cNvPr>
            <p:cNvCxnSpPr>
              <a:stCxn id="8" idx="1"/>
            </p:cNvCxnSpPr>
            <p:nvPr/>
          </p:nvCxnSpPr>
          <p:spPr>
            <a:xfrm>
              <a:off x="3776651" y="3606303"/>
              <a:ext cx="236762" cy="8041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>
              <a:extLst>
                <a:ext uri="{FF2B5EF4-FFF2-40B4-BE49-F238E27FC236}">
                  <a16:creationId xmlns:a16="http://schemas.microsoft.com/office/drawing/2014/main" id="{6348734B-B138-4994-87B6-63CF9096EC72}"/>
                </a:ext>
              </a:extLst>
            </p:cNvPr>
            <p:cNvCxnSpPr>
              <a:stCxn id="9" idx="7"/>
              <a:endCxn id="8" idx="1"/>
            </p:cNvCxnSpPr>
            <p:nvPr/>
          </p:nvCxnSpPr>
          <p:spPr>
            <a:xfrm flipV="1">
              <a:off x="3137372" y="3606303"/>
              <a:ext cx="639279" cy="22775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837DDDB-B5D0-49EA-AA5C-C3616501ED90}"/>
                </a:ext>
              </a:extLst>
            </p:cNvPr>
            <p:cNvSpPr txBox="1"/>
            <p:nvPr/>
          </p:nvSpPr>
          <p:spPr>
            <a:xfrm>
              <a:off x="7880754" y="3175978"/>
              <a:ext cx="178904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b="1" dirty="0"/>
                <a:t>PROFESORES</a:t>
              </a:r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D999EB27-1AE5-40CE-940E-CC664DD1304D}"/>
                </a:ext>
              </a:extLst>
            </p:cNvPr>
            <p:cNvSpPr/>
            <p:nvPr/>
          </p:nvSpPr>
          <p:spPr>
            <a:xfrm>
              <a:off x="6764413" y="3857127"/>
              <a:ext cx="949798" cy="464024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>
                  <a:solidFill>
                    <a:srgbClr val="FF0000"/>
                  </a:solidFill>
                </a:rPr>
                <a:t>CC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1A497324-A172-4BCC-B705-8559EE7E4E12}"/>
                </a:ext>
              </a:extLst>
            </p:cNvPr>
            <p:cNvSpPr/>
            <p:nvPr/>
          </p:nvSpPr>
          <p:spPr>
            <a:xfrm>
              <a:off x="6589289" y="4659822"/>
              <a:ext cx="1658820" cy="46402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>
                  <a:solidFill>
                    <a:schemeClr val="tx1"/>
                  </a:solidFill>
                </a:rPr>
                <a:t>NOMBRE</a:t>
              </a:r>
            </a:p>
          </p:txBody>
        </p:sp>
        <p:sp>
          <p:nvSpPr>
            <p:cNvPr id="19" name="Elipse 18">
              <a:extLst>
                <a:ext uri="{FF2B5EF4-FFF2-40B4-BE49-F238E27FC236}">
                  <a16:creationId xmlns:a16="http://schemas.microsoft.com/office/drawing/2014/main" id="{DF6A93D6-66EF-4A80-BF75-D531A36B78EA}"/>
                </a:ext>
              </a:extLst>
            </p:cNvPr>
            <p:cNvSpPr/>
            <p:nvPr/>
          </p:nvSpPr>
          <p:spPr>
            <a:xfrm>
              <a:off x="7803034" y="5203206"/>
              <a:ext cx="1658820" cy="46402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>
                  <a:solidFill>
                    <a:schemeClr val="tx1"/>
                  </a:solidFill>
                </a:rPr>
                <a:t>CELULAR</a:t>
              </a:r>
            </a:p>
          </p:txBody>
        </p:sp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FF114556-2A16-4149-898F-E1E339224021}"/>
                </a:ext>
              </a:extLst>
            </p:cNvPr>
            <p:cNvSpPr/>
            <p:nvPr/>
          </p:nvSpPr>
          <p:spPr>
            <a:xfrm>
              <a:off x="9227050" y="4675102"/>
              <a:ext cx="2004563" cy="46402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>
                  <a:solidFill>
                    <a:schemeClr val="tx1"/>
                  </a:solidFill>
                </a:rPr>
                <a:t>ASIGNATURA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218783EB-661D-42C3-BE4D-905A80182FC7}"/>
                </a:ext>
              </a:extLst>
            </p:cNvPr>
            <p:cNvSpPr/>
            <p:nvPr/>
          </p:nvSpPr>
          <p:spPr>
            <a:xfrm>
              <a:off x="9496901" y="3952731"/>
              <a:ext cx="1382975" cy="46402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>
                  <a:solidFill>
                    <a:schemeClr val="tx1"/>
                  </a:solidFill>
                </a:rPr>
                <a:t>GRADO</a:t>
              </a:r>
            </a:p>
          </p:txBody>
        </p:sp>
        <p:cxnSp>
          <p:nvCxnSpPr>
            <p:cNvPr id="22" name="Conector recto 21">
              <a:extLst>
                <a:ext uri="{FF2B5EF4-FFF2-40B4-BE49-F238E27FC236}">
                  <a16:creationId xmlns:a16="http://schemas.microsoft.com/office/drawing/2014/main" id="{2361754F-E193-448B-B753-CD0BBF51C2C0}"/>
                </a:ext>
              </a:extLst>
            </p:cNvPr>
            <p:cNvCxnSpPr>
              <a:stCxn id="16" idx="2"/>
              <a:endCxn id="17" idx="7"/>
            </p:cNvCxnSpPr>
            <p:nvPr/>
          </p:nvCxnSpPr>
          <p:spPr>
            <a:xfrm flipH="1">
              <a:off x="7575116" y="3545310"/>
              <a:ext cx="1200160" cy="3797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>
              <a:extLst>
                <a:ext uri="{FF2B5EF4-FFF2-40B4-BE49-F238E27FC236}">
                  <a16:creationId xmlns:a16="http://schemas.microsoft.com/office/drawing/2014/main" id="{41DF274B-02C9-44A4-A09C-2281747FE330}"/>
                </a:ext>
              </a:extLst>
            </p:cNvPr>
            <p:cNvCxnSpPr>
              <a:stCxn id="16" idx="2"/>
              <a:endCxn id="20" idx="1"/>
            </p:cNvCxnSpPr>
            <p:nvPr/>
          </p:nvCxnSpPr>
          <p:spPr>
            <a:xfrm>
              <a:off x="8775276" y="3545310"/>
              <a:ext cx="745335" cy="11977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23">
              <a:extLst>
                <a:ext uri="{FF2B5EF4-FFF2-40B4-BE49-F238E27FC236}">
                  <a16:creationId xmlns:a16="http://schemas.microsoft.com/office/drawing/2014/main" id="{79F19ADD-AAF5-446F-B7A1-0B7FD526BCE3}"/>
                </a:ext>
              </a:extLst>
            </p:cNvPr>
            <p:cNvCxnSpPr>
              <a:stCxn id="16" idx="2"/>
              <a:endCxn id="21" idx="1"/>
            </p:cNvCxnSpPr>
            <p:nvPr/>
          </p:nvCxnSpPr>
          <p:spPr>
            <a:xfrm>
              <a:off x="8775276" y="3545310"/>
              <a:ext cx="924157" cy="4753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25">
              <a:extLst>
                <a:ext uri="{FF2B5EF4-FFF2-40B4-BE49-F238E27FC236}">
                  <a16:creationId xmlns:a16="http://schemas.microsoft.com/office/drawing/2014/main" id="{0FC910E2-38D7-4D62-B540-55FB6390C437}"/>
                </a:ext>
              </a:extLst>
            </p:cNvPr>
            <p:cNvCxnSpPr>
              <a:stCxn id="16" idx="2"/>
              <a:endCxn id="18" idx="0"/>
            </p:cNvCxnSpPr>
            <p:nvPr/>
          </p:nvCxnSpPr>
          <p:spPr>
            <a:xfrm flipH="1">
              <a:off x="7418699" y="3545310"/>
              <a:ext cx="1356577" cy="11145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27">
              <a:extLst>
                <a:ext uri="{FF2B5EF4-FFF2-40B4-BE49-F238E27FC236}">
                  <a16:creationId xmlns:a16="http://schemas.microsoft.com/office/drawing/2014/main" id="{4C7114FC-3761-44AD-B41A-E858A4222D46}"/>
                </a:ext>
              </a:extLst>
            </p:cNvPr>
            <p:cNvCxnSpPr>
              <a:stCxn id="16" idx="2"/>
              <a:endCxn id="19" idx="0"/>
            </p:cNvCxnSpPr>
            <p:nvPr/>
          </p:nvCxnSpPr>
          <p:spPr>
            <a:xfrm flipH="1">
              <a:off x="8632444" y="3545310"/>
              <a:ext cx="142832" cy="16578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2560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28C6D8D-D656-448C-A1C5-18BFB4C37ADD}"/>
              </a:ext>
            </a:extLst>
          </p:cNvPr>
          <p:cNvSpPr txBox="1"/>
          <p:nvPr/>
        </p:nvSpPr>
        <p:spPr>
          <a:xfrm>
            <a:off x="3346564" y="1871963"/>
            <a:ext cx="115863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GRADOS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7D1C171-E83A-4C5D-8631-F371987E4B19}"/>
              </a:ext>
            </a:extLst>
          </p:cNvPr>
          <p:cNvSpPr txBox="1"/>
          <p:nvPr/>
        </p:nvSpPr>
        <p:spPr>
          <a:xfrm>
            <a:off x="3039672" y="4393788"/>
            <a:ext cx="17890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PROFESORES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97353E2-6CEE-441C-B1E5-0098D9C6E4A7}"/>
              </a:ext>
            </a:extLst>
          </p:cNvPr>
          <p:cNvSpPr txBox="1"/>
          <p:nvPr/>
        </p:nvSpPr>
        <p:spPr>
          <a:xfrm>
            <a:off x="6987154" y="2484185"/>
            <a:ext cx="17890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ASIGNATURAS</a:t>
            </a: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AB1D4A47-7971-4911-B110-16B4C05769E0}"/>
              </a:ext>
            </a:extLst>
          </p:cNvPr>
          <p:cNvSpPr/>
          <p:nvPr/>
        </p:nvSpPr>
        <p:spPr>
          <a:xfrm>
            <a:off x="1334143" y="1357467"/>
            <a:ext cx="1045746" cy="514496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ID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EDBFCBEA-F76C-4FD4-ACC5-F62A570165AA}"/>
              </a:ext>
            </a:extLst>
          </p:cNvPr>
          <p:cNvSpPr/>
          <p:nvPr/>
        </p:nvSpPr>
        <p:spPr>
          <a:xfrm>
            <a:off x="2170818" y="429419"/>
            <a:ext cx="1331035" cy="46402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SEDE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170BCC71-795F-4512-98AB-3AD225373C50}"/>
              </a:ext>
            </a:extLst>
          </p:cNvPr>
          <p:cNvSpPr/>
          <p:nvPr/>
        </p:nvSpPr>
        <p:spPr>
          <a:xfrm>
            <a:off x="970401" y="2621505"/>
            <a:ext cx="1789043" cy="46402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PROFESOR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9CBC5374-DD24-49F4-8981-F92A6422B3C3}"/>
              </a:ext>
            </a:extLst>
          </p:cNvPr>
          <p:cNvSpPr/>
          <p:nvPr/>
        </p:nvSpPr>
        <p:spPr>
          <a:xfrm>
            <a:off x="915125" y="4867813"/>
            <a:ext cx="949798" cy="464024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CC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F54034B8-A997-475F-A91D-78B20BAEB17D}"/>
              </a:ext>
            </a:extLst>
          </p:cNvPr>
          <p:cNvSpPr/>
          <p:nvPr/>
        </p:nvSpPr>
        <p:spPr>
          <a:xfrm>
            <a:off x="831087" y="5557177"/>
            <a:ext cx="1658820" cy="46402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NOMBRE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9C0DA2DD-EBD7-47AA-88C7-B1E90F2A8C11}"/>
              </a:ext>
            </a:extLst>
          </p:cNvPr>
          <p:cNvSpPr/>
          <p:nvPr/>
        </p:nvSpPr>
        <p:spPr>
          <a:xfrm>
            <a:off x="2170818" y="6021201"/>
            <a:ext cx="1658820" cy="46402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CELULAR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8840F1E8-2F51-448B-A83A-124ADA1840B5}"/>
              </a:ext>
            </a:extLst>
          </p:cNvPr>
          <p:cNvSpPr/>
          <p:nvPr/>
        </p:nvSpPr>
        <p:spPr>
          <a:xfrm>
            <a:off x="3801725" y="6316950"/>
            <a:ext cx="2004563" cy="46402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ASIGNATURA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9454C3E4-1927-437A-B2FC-AE663679ED5A}"/>
              </a:ext>
            </a:extLst>
          </p:cNvPr>
          <p:cNvSpPr/>
          <p:nvPr/>
        </p:nvSpPr>
        <p:spPr>
          <a:xfrm>
            <a:off x="5404512" y="5728180"/>
            <a:ext cx="1382975" cy="46402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GRADO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C3144046-C546-4942-ABA8-DF50368AEAE4}"/>
              </a:ext>
            </a:extLst>
          </p:cNvPr>
          <p:cNvSpPr/>
          <p:nvPr/>
        </p:nvSpPr>
        <p:spPr>
          <a:xfrm>
            <a:off x="9931018" y="3807360"/>
            <a:ext cx="1382975" cy="46402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GRADO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C9A3F677-993E-4E11-A61B-11DB7F721C9E}"/>
              </a:ext>
            </a:extLst>
          </p:cNvPr>
          <p:cNvSpPr/>
          <p:nvPr/>
        </p:nvSpPr>
        <p:spPr>
          <a:xfrm>
            <a:off x="10454386" y="2709339"/>
            <a:ext cx="1582450" cy="46402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NOMBRE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D81E4E57-DD70-48F4-8E39-E8A8BBB8EB8F}"/>
              </a:ext>
            </a:extLst>
          </p:cNvPr>
          <p:cNvSpPr/>
          <p:nvPr/>
        </p:nvSpPr>
        <p:spPr>
          <a:xfrm>
            <a:off x="10050915" y="1330108"/>
            <a:ext cx="806942" cy="464024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ID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4E991A18-2A17-48EB-98BF-3AA2331DEE00}"/>
              </a:ext>
            </a:extLst>
          </p:cNvPr>
          <p:cNvCxnSpPr>
            <a:cxnSpLocks/>
            <a:stCxn id="4" idx="0"/>
            <a:endCxn id="8" idx="4"/>
          </p:cNvCxnSpPr>
          <p:nvPr/>
        </p:nvCxnSpPr>
        <p:spPr>
          <a:xfrm flipH="1" flipV="1">
            <a:off x="2836336" y="893443"/>
            <a:ext cx="1089548" cy="9785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31FC9CE3-2B77-46CC-86ED-B433C9383545}"/>
              </a:ext>
            </a:extLst>
          </p:cNvPr>
          <p:cNvCxnSpPr>
            <a:cxnSpLocks/>
            <a:stCxn id="4" idx="1"/>
            <a:endCxn id="3" idx="5"/>
          </p:cNvCxnSpPr>
          <p:nvPr/>
        </p:nvCxnSpPr>
        <p:spPr>
          <a:xfrm flipH="1" flipV="1">
            <a:off x="2226743" y="1796617"/>
            <a:ext cx="1119821" cy="260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83047BAB-D618-48DA-9502-77455A814C12}"/>
              </a:ext>
            </a:extLst>
          </p:cNvPr>
          <p:cNvCxnSpPr>
            <a:cxnSpLocks/>
            <a:stCxn id="4" idx="1"/>
            <a:endCxn id="9" idx="0"/>
          </p:cNvCxnSpPr>
          <p:nvPr/>
        </p:nvCxnSpPr>
        <p:spPr>
          <a:xfrm flipH="1">
            <a:off x="1864923" y="2056629"/>
            <a:ext cx="1481641" cy="564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958AF77C-09BD-4579-8CFC-DAD888C94AEC}"/>
              </a:ext>
            </a:extLst>
          </p:cNvPr>
          <p:cNvCxnSpPr>
            <a:stCxn id="5" idx="2"/>
            <a:endCxn id="13" idx="0"/>
          </p:cNvCxnSpPr>
          <p:nvPr/>
        </p:nvCxnSpPr>
        <p:spPr>
          <a:xfrm flipH="1">
            <a:off x="3000228" y="4763120"/>
            <a:ext cx="933966" cy="1258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B8D8339C-E28E-481A-88ED-F0A88F774816}"/>
              </a:ext>
            </a:extLst>
          </p:cNvPr>
          <p:cNvCxnSpPr>
            <a:stCxn id="5" idx="2"/>
            <a:endCxn id="12" idx="0"/>
          </p:cNvCxnSpPr>
          <p:nvPr/>
        </p:nvCxnSpPr>
        <p:spPr>
          <a:xfrm flipH="1">
            <a:off x="1660497" y="4763120"/>
            <a:ext cx="2273697" cy="7940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FEB0B00A-510E-4C79-BD16-E4737184D449}"/>
              </a:ext>
            </a:extLst>
          </p:cNvPr>
          <p:cNvCxnSpPr>
            <a:stCxn id="5" idx="2"/>
            <a:endCxn id="10" idx="7"/>
          </p:cNvCxnSpPr>
          <p:nvPr/>
        </p:nvCxnSpPr>
        <p:spPr>
          <a:xfrm flipH="1">
            <a:off x="1725828" y="4763120"/>
            <a:ext cx="2208366" cy="1726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D9A63076-DDB0-45C7-8537-3C8372461AD0}"/>
              </a:ext>
            </a:extLst>
          </p:cNvPr>
          <p:cNvCxnSpPr>
            <a:stCxn id="5" idx="2"/>
            <a:endCxn id="14" idx="1"/>
          </p:cNvCxnSpPr>
          <p:nvPr/>
        </p:nvCxnSpPr>
        <p:spPr>
          <a:xfrm>
            <a:off x="3934194" y="4763120"/>
            <a:ext cx="161092" cy="16217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86B45793-71D1-4C9C-A4C3-7176F71E7EA8}"/>
              </a:ext>
            </a:extLst>
          </p:cNvPr>
          <p:cNvCxnSpPr>
            <a:stCxn id="5" idx="2"/>
            <a:endCxn id="15" idx="1"/>
          </p:cNvCxnSpPr>
          <p:nvPr/>
        </p:nvCxnSpPr>
        <p:spPr>
          <a:xfrm>
            <a:off x="3934194" y="4763120"/>
            <a:ext cx="1672850" cy="10330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127DFC67-00BA-4F8F-93C0-556292D00836}"/>
              </a:ext>
            </a:extLst>
          </p:cNvPr>
          <p:cNvCxnSpPr>
            <a:stCxn id="7" idx="2"/>
            <a:endCxn id="16" idx="0"/>
          </p:cNvCxnSpPr>
          <p:nvPr/>
        </p:nvCxnSpPr>
        <p:spPr>
          <a:xfrm>
            <a:off x="7881676" y="2853517"/>
            <a:ext cx="2740830" cy="9538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A74A05AE-E941-4434-833F-5DD866A5AB8F}"/>
              </a:ext>
            </a:extLst>
          </p:cNvPr>
          <p:cNvCxnSpPr>
            <a:cxnSpLocks/>
            <a:stCxn id="7" idx="3"/>
            <a:endCxn id="17" idx="2"/>
          </p:cNvCxnSpPr>
          <p:nvPr/>
        </p:nvCxnSpPr>
        <p:spPr>
          <a:xfrm>
            <a:off x="8776197" y="2668851"/>
            <a:ext cx="1678189" cy="272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B9C41FFE-DB21-420B-8013-185CBF8A8210}"/>
              </a:ext>
            </a:extLst>
          </p:cNvPr>
          <p:cNvCxnSpPr>
            <a:cxnSpLocks/>
            <a:stCxn id="7" idx="0"/>
            <a:endCxn id="18" idx="2"/>
          </p:cNvCxnSpPr>
          <p:nvPr/>
        </p:nvCxnSpPr>
        <p:spPr>
          <a:xfrm flipV="1">
            <a:off x="7881676" y="1562120"/>
            <a:ext cx="2169239" cy="9220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Diagrama de flujo: decisión 38">
            <a:extLst>
              <a:ext uri="{FF2B5EF4-FFF2-40B4-BE49-F238E27FC236}">
                <a16:creationId xmlns:a16="http://schemas.microsoft.com/office/drawing/2014/main" id="{4F5E86AB-0E96-4631-ACEC-6B714290EC46}"/>
              </a:ext>
            </a:extLst>
          </p:cNvPr>
          <p:cNvSpPr/>
          <p:nvPr/>
        </p:nvSpPr>
        <p:spPr>
          <a:xfrm>
            <a:off x="3496470" y="2941351"/>
            <a:ext cx="842210" cy="866009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s-CO" dirty="0">
                <a:solidFill>
                  <a:srgbClr val="FF0000"/>
                </a:solidFill>
              </a:rPr>
              <a:t>pertenece</a:t>
            </a:r>
          </a:p>
        </p:txBody>
      </p: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DFBAA9A1-E3F4-43B8-AA92-20F135E02FBA}"/>
              </a:ext>
            </a:extLst>
          </p:cNvPr>
          <p:cNvCxnSpPr>
            <a:stCxn id="4" idx="2"/>
            <a:endCxn id="39" idx="0"/>
          </p:cNvCxnSpPr>
          <p:nvPr/>
        </p:nvCxnSpPr>
        <p:spPr>
          <a:xfrm flipH="1">
            <a:off x="3917575" y="2241295"/>
            <a:ext cx="8309" cy="700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563F9A87-69F5-49A8-AD82-99D814788AA1}"/>
              </a:ext>
            </a:extLst>
          </p:cNvPr>
          <p:cNvCxnSpPr>
            <a:stCxn id="39" idx="2"/>
            <a:endCxn id="5" idx="0"/>
          </p:cNvCxnSpPr>
          <p:nvPr/>
        </p:nvCxnSpPr>
        <p:spPr>
          <a:xfrm>
            <a:off x="3917575" y="3807360"/>
            <a:ext cx="16619" cy="5864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Diagrama de flujo: decisión 65">
            <a:extLst>
              <a:ext uri="{FF2B5EF4-FFF2-40B4-BE49-F238E27FC236}">
                <a16:creationId xmlns:a16="http://schemas.microsoft.com/office/drawing/2014/main" id="{5561BF17-9C4A-4448-88FC-B7F89727C5D4}"/>
              </a:ext>
            </a:extLst>
          </p:cNvPr>
          <p:cNvSpPr/>
          <p:nvPr/>
        </p:nvSpPr>
        <p:spPr>
          <a:xfrm>
            <a:off x="7452521" y="4147300"/>
            <a:ext cx="842210" cy="866009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s-CO" dirty="0">
                <a:solidFill>
                  <a:srgbClr val="FF0000"/>
                </a:solidFill>
              </a:rPr>
              <a:t>imparte</a:t>
            </a:r>
          </a:p>
        </p:txBody>
      </p: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EDE4C876-65EB-4853-9C4E-D64BF94402AB}"/>
              </a:ext>
            </a:extLst>
          </p:cNvPr>
          <p:cNvCxnSpPr>
            <a:stCxn id="66" idx="1"/>
            <a:endCxn id="5" idx="3"/>
          </p:cNvCxnSpPr>
          <p:nvPr/>
        </p:nvCxnSpPr>
        <p:spPr>
          <a:xfrm flipH="1" flipV="1">
            <a:off x="4828715" y="4578454"/>
            <a:ext cx="2623806" cy="18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AE5C9F32-6878-4A45-964A-2ADB1243B58A}"/>
              </a:ext>
            </a:extLst>
          </p:cNvPr>
          <p:cNvCxnSpPr>
            <a:stCxn id="7" idx="2"/>
            <a:endCxn id="66" idx="0"/>
          </p:cNvCxnSpPr>
          <p:nvPr/>
        </p:nvCxnSpPr>
        <p:spPr>
          <a:xfrm flipH="1">
            <a:off x="7873626" y="2853517"/>
            <a:ext cx="8050" cy="12937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4920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9B9B14-0B5E-4CB0-A298-28DCCEAF4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7862" y="2071848"/>
            <a:ext cx="10111408" cy="2714304"/>
          </a:xfrm>
        </p:spPr>
        <p:txBody>
          <a:bodyPr>
            <a:noAutofit/>
          </a:bodyPr>
          <a:lstStyle/>
          <a:p>
            <a:pPr algn="ctr"/>
            <a:r>
              <a:rPr lang="es-CO" sz="6000" dirty="0">
                <a:latin typeface="Kristen ITC" panose="03050502040202030202" pitchFamily="66" charset="0"/>
              </a:rPr>
              <a:t>EJEMPLOS</a:t>
            </a:r>
            <a:br>
              <a:rPr lang="es-CO" sz="6000" dirty="0">
                <a:latin typeface="Kristen ITC" panose="03050502040202030202" pitchFamily="66" charset="0"/>
              </a:rPr>
            </a:br>
            <a:br>
              <a:rPr lang="es-CO" sz="6000" dirty="0">
                <a:latin typeface="Kristen ITC" panose="03050502040202030202" pitchFamily="66" charset="0"/>
              </a:rPr>
            </a:br>
            <a:r>
              <a:rPr lang="es-CO" sz="6000" dirty="0">
                <a:latin typeface="Kristen ITC" panose="03050502040202030202" pitchFamily="66" charset="0"/>
              </a:rPr>
              <a:t>DIAGRAMA ENTIDAD RELACIÒN</a:t>
            </a:r>
          </a:p>
        </p:txBody>
      </p:sp>
    </p:spTree>
    <p:extLst>
      <p:ext uri="{BB962C8B-B14F-4D97-AF65-F5344CB8AC3E}">
        <p14:creationId xmlns:p14="http://schemas.microsoft.com/office/powerpoint/2010/main" val="1011150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.2 MODELOS RELACIONALES A PARTIR DE MODELOS ENTIDAD RELACION: Access">
            <a:extLst>
              <a:ext uri="{FF2B5EF4-FFF2-40B4-BE49-F238E27FC236}">
                <a16:creationId xmlns:a16="http://schemas.microsoft.com/office/drawing/2014/main" id="{D4523DA4-1E65-4AF5-B88E-11287FAF7E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53" y="0"/>
            <a:ext cx="1180249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2598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odelo entidad relación">
            <a:extLst>
              <a:ext uri="{FF2B5EF4-FFF2-40B4-BE49-F238E27FC236}">
                <a16:creationId xmlns:a16="http://schemas.microsoft.com/office/drawing/2014/main" id="{1873B4E3-D1A0-49DA-A3C7-1B9781054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659" y="704556"/>
            <a:ext cx="10485783" cy="5713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8489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9B9B14-0B5E-4CB0-A298-28DCCEAF4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7619" y="534596"/>
            <a:ext cx="10111408" cy="5998726"/>
          </a:xfrm>
        </p:spPr>
        <p:txBody>
          <a:bodyPr>
            <a:noAutofit/>
          </a:bodyPr>
          <a:lstStyle/>
          <a:p>
            <a:pPr algn="ctr"/>
            <a:r>
              <a:rPr lang="es-CO" sz="6000" dirty="0">
                <a:latin typeface="Kristen ITC" panose="03050502040202030202" pitchFamily="66" charset="0"/>
              </a:rPr>
              <a:t>EJERCICIOS</a:t>
            </a:r>
            <a:br>
              <a:rPr lang="es-CO" sz="6000" dirty="0">
                <a:latin typeface="Kristen ITC" panose="03050502040202030202" pitchFamily="66" charset="0"/>
              </a:rPr>
            </a:br>
            <a:br>
              <a:rPr lang="es-CO" sz="6000" dirty="0">
                <a:latin typeface="Kristen ITC" panose="03050502040202030202" pitchFamily="66" charset="0"/>
              </a:rPr>
            </a:br>
            <a:r>
              <a:rPr lang="es-CO" sz="6000" dirty="0">
                <a:latin typeface="Kristen ITC" panose="03050502040202030202" pitchFamily="66" charset="0"/>
              </a:rPr>
              <a:t>MODELADO </a:t>
            </a:r>
            <a:r>
              <a:rPr lang="es-CO" sz="6000">
                <a:latin typeface="Kristen ITC" panose="03050502040202030202" pitchFamily="66" charset="0"/>
              </a:rPr>
              <a:t>ENTIDAD RELACIÒN</a:t>
            </a:r>
            <a:br>
              <a:rPr lang="es-CO" sz="6000">
                <a:latin typeface="Kristen ITC" panose="03050502040202030202" pitchFamily="66" charset="0"/>
              </a:rPr>
            </a:br>
            <a:br>
              <a:rPr lang="es-CO" sz="6000">
                <a:latin typeface="Kristen ITC" panose="03050502040202030202" pitchFamily="66" charset="0"/>
              </a:rPr>
            </a:br>
            <a:r>
              <a:rPr lang="es-CO" sz="6000">
                <a:latin typeface="Kristen ITC" panose="03050502040202030202" pitchFamily="66" charset="0"/>
              </a:rPr>
              <a:t>https://idroo.com/board-86czgEx1DF</a:t>
            </a:r>
            <a:endParaRPr lang="es-CO" sz="6000" dirty="0"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073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F576F1-C7DD-459D-AB7F-6C07ABDA2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INTRODUCCIÓN A BASES DE DATOS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F19C50-B0AD-404D-9563-6EBB42230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CO" sz="1700" dirty="0"/>
              <a:t>CONCEPTOS BASICOS</a:t>
            </a:r>
          </a:p>
          <a:p>
            <a:pPr marL="0" indent="0">
              <a:buNone/>
            </a:pPr>
            <a:endParaRPr lang="es-CO" sz="1700" dirty="0"/>
          </a:p>
          <a:p>
            <a:pPr lvl="1" algn="just"/>
            <a:r>
              <a:rPr lang="es-CO" sz="1700" b="1" u="sng" dirty="0"/>
              <a:t>DATO</a:t>
            </a:r>
            <a:r>
              <a:rPr lang="es-CO" sz="1700" dirty="0"/>
              <a:t>: Palabras y números que por si solos no tienen ningún significado.</a:t>
            </a:r>
          </a:p>
          <a:p>
            <a:pPr lvl="2"/>
            <a:r>
              <a:rPr lang="es-CO" sz="1700" dirty="0" err="1"/>
              <a:t>Ej</a:t>
            </a:r>
            <a:r>
              <a:rPr lang="es-CO" sz="1700" dirty="0"/>
              <a:t>: María, 1256325, 16, José, 52664, etc.</a:t>
            </a:r>
          </a:p>
          <a:p>
            <a:pPr marL="987552" lvl="2" indent="0">
              <a:buNone/>
            </a:pPr>
            <a:endParaRPr lang="es-CO" sz="1700" dirty="0"/>
          </a:p>
          <a:p>
            <a:pPr lvl="1" algn="just"/>
            <a:r>
              <a:rPr lang="es-CO" sz="1700" b="1" dirty="0"/>
              <a:t>BASE DE DATOS:</a:t>
            </a:r>
            <a:r>
              <a:rPr lang="es-CO" sz="1700" dirty="0"/>
              <a:t> Colección de datos relacionados – donde los datos toman sentido – se pueden manejar (mostrar, consultar, eliminar, insertar, etc.) – su función es proporcionar información confiable.</a:t>
            </a:r>
          </a:p>
          <a:p>
            <a:pPr marL="530352" lvl="1" indent="0">
              <a:buNone/>
            </a:pPr>
            <a:endParaRPr lang="es-CO" sz="1700" dirty="0"/>
          </a:p>
          <a:p>
            <a:pPr lvl="2" algn="just"/>
            <a:r>
              <a:rPr lang="es-CO" sz="1700" b="1" u="sng" dirty="0"/>
              <a:t>Campo</a:t>
            </a:r>
            <a:r>
              <a:rPr lang="es-CO" sz="1700" dirty="0"/>
              <a:t>: área donde se almacenan los datos – deben ser del mismo tipo</a:t>
            </a:r>
          </a:p>
          <a:p>
            <a:pPr lvl="2" algn="just"/>
            <a:r>
              <a:rPr lang="es-CO" sz="1700" b="1" u="sng" dirty="0"/>
              <a:t>Registro</a:t>
            </a:r>
            <a:r>
              <a:rPr lang="es-CO" sz="1700" dirty="0"/>
              <a:t>: colección de campos (datos) pueden ser o no del mismo tipo y siempre están relacionados.</a:t>
            </a:r>
          </a:p>
          <a:p>
            <a:pPr lvl="2" algn="just"/>
            <a:r>
              <a:rPr lang="es-CO" sz="1700" b="1" u="sng" dirty="0"/>
              <a:t>Archivo o Tablas</a:t>
            </a:r>
            <a:r>
              <a:rPr lang="es-CO" sz="1700" dirty="0"/>
              <a:t>: colección de registros que deben de tener una relación.</a:t>
            </a:r>
          </a:p>
          <a:p>
            <a:pPr lvl="1"/>
            <a:endParaRPr lang="es-CO" sz="1700" dirty="0"/>
          </a:p>
        </p:txBody>
      </p:sp>
    </p:spTree>
    <p:extLst>
      <p:ext uri="{BB962C8B-B14F-4D97-AF65-F5344CB8AC3E}">
        <p14:creationId xmlns:p14="http://schemas.microsoft.com/office/powerpoint/2010/main" val="2302568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2F087417-E343-48BA-ABBE-0C60567F3D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186770"/>
              </p:ext>
            </p:extLst>
          </p:nvPr>
        </p:nvGraphicFramePr>
        <p:xfrm>
          <a:off x="3233529" y="1600202"/>
          <a:ext cx="6308035" cy="19911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61607">
                  <a:extLst>
                    <a:ext uri="{9D8B030D-6E8A-4147-A177-3AD203B41FA5}">
                      <a16:colId xmlns:a16="http://schemas.microsoft.com/office/drawing/2014/main" val="3332088870"/>
                    </a:ext>
                  </a:extLst>
                </a:gridCol>
                <a:gridCol w="1261607">
                  <a:extLst>
                    <a:ext uri="{9D8B030D-6E8A-4147-A177-3AD203B41FA5}">
                      <a16:colId xmlns:a16="http://schemas.microsoft.com/office/drawing/2014/main" val="815145041"/>
                    </a:ext>
                  </a:extLst>
                </a:gridCol>
                <a:gridCol w="1261607">
                  <a:extLst>
                    <a:ext uri="{9D8B030D-6E8A-4147-A177-3AD203B41FA5}">
                      <a16:colId xmlns:a16="http://schemas.microsoft.com/office/drawing/2014/main" val="3233986116"/>
                    </a:ext>
                  </a:extLst>
                </a:gridCol>
                <a:gridCol w="1261607">
                  <a:extLst>
                    <a:ext uri="{9D8B030D-6E8A-4147-A177-3AD203B41FA5}">
                      <a16:colId xmlns:a16="http://schemas.microsoft.com/office/drawing/2014/main" val="45778675"/>
                    </a:ext>
                  </a:extLst>
                </a:gridCol>
                <a:gridCol w="1261607">
                  <a:extLst>
                    <a:ext uri="{9D8B030D-6E8A-4147-A177-3AD203B41FA5}">
                      <a16:colId xmlns:a16="http://schemas.microsoft.com/office/drawing/2014/main" val="1664154853"/>
                    </a:ext>
                  </a:extLst>
                </a:gridCol>
              </a:tblGrid>
              <a:tr h="497785"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COD_EST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NOMBRE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APELLIDO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EDAD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TELEFONO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1381311"/>
                  </a:ext>
                </a:extLst>
              </a:tr>
              <a:tr h="497785"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20211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MARIA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FLOREZ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12345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2494492"/>
                  </a:ext>
                </a:extLst>
              </a:tr>
              <a:tr h="497785"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20212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JUAN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AVILA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25641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7080865"/>
                  </a:ext>
                </a:extLst>
              </a:tr>
              <a:tr h="497785"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20213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JOSE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LOPEZ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56987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143823"/>
                  </a:ext>
                </a:extLst>
              </a:tr>
            </a:tbl>
          </a:graphicData>
        </a:graphic>
      </p:graphicFrame>
      <p:sp>
        <p:nvSpPr>
          <p:cNvPr id="7" name="Flecha: hacia abajo 6">
            <a:extLst>
              <a:ext uri="{FF2B5EF4-FFF2-40B4-BE49-F238E27FC236}">
                <a16:creationId xmlns:a16="http://schemas.microsoft.com/office/drawing/2014/main" id="{0B884C79-511D-415F-AD1B-9F6F692629CE}"/>
              </a:ext>
            </a:extLst>
          </p:cNvPr>
          <p:cNvSpPr/>
          <p:nvPr/>
        </p:nvSpPr>
        <p:spPr>
          <a:xfrm>
            <a:off x="3551583" y="649360"/>
            <a:ext cx="477078" cy="715617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BDA4456-1B3E-413E-BCF8-20BB42381E78}"/>
              </a:ext>
            </a:extLst>
          </p:cNvPr>
          <p:cNvSpPr txBox="1"/>
          <p:nvPr/>
        </p:nvSpPr>
        <p:spPr>
          <a:xfrm>
            <a:off x="3339547" y="248518"/>
            <a:ext cx="1630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/>
              <a:t>CAMPO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1712943-E150-43E0-8FA7-96E0BD295084}"/>
              </a:ext>
            </a:extLst>
          </p:cNvPr>
          <p:cNvSpPr/>
          <p:nvPr/>
        </p:nvSpPr>
        <p:spPr>
          <a:xfrm>
            <a:off x="3233529" y="1600202"/>
            <a:ext cx="1219201" cy="199114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DA1E52D6-CAA3-41B1-ABBF-5C49C7DB4ACA}"/>
              </a:ext>
            </a:extLst>
          </p:cNvPr>
          <p:cNvSpPr/>
          <p:nvPr/>
        </p:nvSpPr>
        <p:spPr>
          <a:xfrm>
            <a:off x="2014330" y="2064029"/>
            <a:ext cx="1046922" cy="559904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D45FF3F-BE39-4C3B-A0FA-B3549E32F13A}"/>
              </a:ext>
            </a:extLst>
          </p:cNvPr>
          <p:cNvSpPr/>
          <p:nvPr/>
        </p:nvSpPr>
        <p:spPr>
          <a:xfrm>
            <a:off x="3246783" y="2064029"/>
            <a:ext cx="6308035" cy="559904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42961156-93C9-4350-A2FB-CE2F49C41853}"/>
              </a:ext>
            </a:extLst>
          </p:cNvPr>
          <p:cNvSpPr/>
          <p:nvPr/>
        </p:nvSpPr>
        <p:spPr>
          <a:xfrm>
            <a:off x="3061252" y="1507438"/>
            <a:ext cx="6626087" cy="2252834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Cerrar llave 12">
            <a:extLst>
              <a:ext uri="{FF2B5EF4-FFF2-40B4-BE49-F238E27FC236}">
                <a16:creationId xmlns:a16="http://schemas.microsoft.com/office/drawing/2014/main" id="{73704258-94A9-43E2-8D1E-1A3858880044}"/>
              </a:ext>
            </a:extLst>
          </p:cNvPr>
          <p:cNvSpPr/>
          <p:nvPr/>
        </p:nvSpPr>
        <p:spPr>
          <a:xfrm>
            <a:off x="9965635" y="1166196"/>
            <a:ext cx="477077" cy="3048000"/>
          </a:xfrm>
          <a:prstGeom prst="rightBrac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94255DB-8DA9-4340-B841-BD950FF9A25F}"/>
              </a:ext>
            </a:extLst>
          </p:cNvPr>
          <p:cNvSpPr txBox="1"/>
          <p:nvPr/>
        </p:nvSpPr>
        <p:spPr>
          <a:xfrm>
            <a:off x="10548729" y="2505530"/>
            <a:ext cx="1537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/>
              <a:t>ARCHIVO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AD02ADB-0DF5-4FB6-A70C-9C3AD6BED0E4}"/>
              </a:ext>
            </a:extLst>
          </p:cNvPr>
          <p:cNvSpPr txBox="1"/>
          <p:nvPr/>
        </p:nvSpPr>
        <p:spPr>
          <a:xfrm>
            <a:off x="841513" y="2159315"/>
            <a:ext cx="1537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/>
              <a:t>REGISTRO</a:t>
            </a:r>
          </a:p>
        </p:txBody>
      </p:sp>
      <p:graphicFrame>
        <p:nvGraphicFramePr>
          <p:cNvPr id="16" name="Tabla 4">
            <a:extLst>
              <a:ext uri="{FF2B5EF4-FFF2-40B4-BE49-F238E27FC236}">
                <a16:creationId xmlns:a16="http://schemas.microsoft.com/office/drawing/2014/main" id="{69C06F5F-2C92-46FD-AAB6-D1F5CCBE4B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191235"/>
              </p:ext>
            </p:extLst>
          </p:nvPr>
        </p:nvGraphicFramePr>
        <p:xfrm>
          <a:off x="3246783" y="4262228"/>
          <a:ext cx="4177085" cy="19911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61607">
                  <a:extLst>
                    <a:ext uri="{9D8B030D-6E8A-4147-A177-3AD203B41FA5}">
                      <a16:colId xmlns:a16="http://schemas.microsoft.com/office/drawing/2014/main" val="3332088870"/>
                    </a:ext>
                  </a:extLst>
                </a:gridCol>
                <a:gridCol w="1653871">
                  <a:extLst>
                    <a:ext uri="{9D8B030D-6E8A-4147-A177-3AD203B41FA5}">
                      <a16:colId xmlns:a16="http://schemas.microsoft.com/office/drawing/2014/main" val="815145041"/>
                    </a:ext>
                  </a:extLst>
                </a:gridCol>
                <a:gridCol w="1261607">
                  <a:extLst>
                    <a:ext uri="{9D8B030D-6E8A-4147-A177-3AD203B41FA5}">
                      <a16:colId xmlns:a16="http://schemas.microsoft.com/office/drawing/2014/main" val="45778675"/>
                    </a:ext>
                  </a:extLst>
                </a:gridCol>
              </a:tblGrid>
              <a:tr h="497785"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COD_EST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ASIGNATURA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PROMEDIO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1381311"/>
                  </a:ext>
                </a:extLst>
              </a:tr>
              <a:tr h="497785"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20211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INGLES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3,8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2494492"/>
                  </a:ext>
                </a:extLst>
              </a:tr>
              <a:tr h="497785"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20212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ARTISTICA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5,0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7080865"/>
                  </a:ext>
                </a:extLst>
              </a:tr>
              <a:tr h="497785"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20213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TECNOLOGIA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4,7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143823"/>
                  </a:ext>
                </a:extLst>
              </a:tr>
            </a:tbl>
          </a:graphicData>
        </a:graphic>
      </p:graphicFrame>
      <p:sp>
        <p:nvSpPr>
          <p:cNvPr id="24" name="Flecha: curvada hacia la derecha 23">
            <a:extLst>
              <a:ext uri="{FF2B5EF4-FFF2-40B4-BE49-F238E27FC236}">
                <a16:creationId xmlns:a16="http://schemas.microsoft.com/office/drawing/2014/main" id="{0566BE2F-095F-417B-AF14-903E5FC78F6C}"/>
              </a:ext>
            </a:extLst>
          </p:cNvPr>
          <p:cNvSpPr/>
          <p:nvPr/>
        </p:nvSpPr>
        <p:spPr>
          <a:xfrm>
            <a:off x="1934815" y="2743204"/>
            <a:ext cx="1046922" cy="3048000"/>
          </a:xfrm>
          <a:prstGeom prst="curv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E2920793-64BA-4151-B7A7-ED8663B79276}"/>
              </a:ext>
            </a:extLst>
          </p:cNvPr>
          <p:cNvSpPr/>
          <p:nvPr/>
        </p:nvSpPr>
        <p:spPr>
          <a:xfrm>
            <a:off x="3339547" y="5274365"/>
            <a:ext cx="3909392" cy="4240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D5299750-4551-42D9-B41A-DD1D6EF5547E}"/>
              </a:ext>
            </a:extLst>
          </p:cNvPr>
          <p:cNvSpPr txBox="1"/>
          <p:nvPr/>
        </p:nvSpPr>
        <p:spPr>
          <a:xfrm>
            <a:off x="8653672" y="5103784"/>
            <a:ext cx="22661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/>
              <a:t>BD ESTUDIANTES GRADO 1003 SAFA</a:t>
            </a:r>
          </a:p>
        </p:txBody>
      </p:sp>
    </p:spTree>
    <p:extLst>
      <p:ext uri="{BB962C8B-B14F-4D97-AF65-F5344CB8AC3E}">
        <p14:creationId xmlns:p14="http://schemas.microsoft.com/office/powerpoint/2010/main" val="2122922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F37AE9-0248-4EB6-BB61-C19DE6AB9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1" y="2185780"/>
            <a:ext cx="9362661" cy="2486440"/>
          </a:xfrm>
        </p:spPr>
        <p:txBody>
          <a:bodyPr>
            <a:normAutofit fontScale="90000"/>
          </a:bodyPr>
          <a:lstStyle/>
          <a:p>
            <a:pPr algn="ctr"/>
            <a:r>
              <a:rPr lang="es-CO" sz="5400" dirty="0"/>
              <a:t>MODELADO DE BASES DE DATOS</a:t>
            </a:r>
            <a:br>
              <a:rPr lang="es-CO" sz="5400" dirty="0"/>
            </a:br>
            <a:r>
              <a:rPr lang="es-CO" sz="5400" dirty="0"/>
              <a:t>MODELO RELACIONAL</a:t>
            </a:r>
            <a:br>
              <a:rPr lang="es-CO" sz="5400" dirty="0"/>
            </a:br>
            <a:r>
              <a:rPr lang="es-CO" sz="5400" dirty="0"/>
              <a:t>(Diagrama entidad relación)</a:t>
            </a:r>
          </a:p>
        </p:txBody>
      </p:sp>
    </p:spTree>
    <p:extLst>
      <p:ext uri="{BB962C8B-B14F-4D97-AF65-F5344CB8AC3E}">
        <p14:creationId xmlns:p14="http://schemas.microsoft.com/office/powerpoint/2010/main" val="1714618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F576F1-C7DD-459D-AB7F-6C07ABDA2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DIAGRAMA ENTIDAD/RELACIÓN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613C1EF9-C383-4D41-A9F5-69762109E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23392"/>
            <a:ext cx="10263809" cy="4920491"/>
          </a:xfrm>
        </p:spPr>
        <p:txBody>
          <a:bodyPr>
            <a:normAutofit/>
          </a:bodyPr>
          <a:lstStyle/>
          <a:p>
            <a:pPr algn="just"/>
            <a:r>
              <a:rPr lang="es-CO" u="sng" dirty="0"/>
              <a:t>MODELO DE BASES DE DATOS:</a:t>
            </a:r>
            <a:r>
              <a:rPr lang="es-CO" dirty="0"/>
              <a:t> CONJUNTO DE IDEAS LOGICAS UTILIZADAS PARA </a:t>
            </a:r>
            <a:r>
              <a:rPr lang="es-CO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REPRESENTAR LA ESTRUCTURA DE BD’S</a:t>
            </a:r>
          </a:p>
          <a:p>
            <a:pPr marL="0" indent="0" algn="just">
              <a:buNone/>
            </a:pPr>
            <a:endParaRPr lang="es-CO" dirty="0"/>
          </a:p>
          <a:p>
            <a:pPr lvl="1"/>
            <a:r>
              <a:rPr lang="es-CO" u="sng" dirty="0"/>
              <a:t>MODELO RELACIONAL: </a:t>
            </a:r>
            <a:r>
              <a:rPr lang="es-CO" dirty="0"/>
              <a:t>Permite                                                                             visualizar la estructura de la BD                                                                                         y la </a:t>
            </a:r>
            <a:r>
              <a:rPr lang="es-CO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relación entre los datos</a:t>
            </a:r>
            <a:r>
              <a:rPr lang="es-CO" dirty="0"/>
              <a:t>.</a:t>
            </a:r>
          </a:p>
          <a:p>
            <a:pPr marL="530352" lvl="1" indent="0">
              <a:buNone/>
            </a:pPr>
            <a:endParaRPr lang="es-CO" dirty="0"/>
          </a:p>
          <a:p>
            <a:pPr marL="530352" lvl="1" indent="0">
              <a:buNone/>
            </a:pPr>
            <a:endParaRPr lang="es-CO" dirty="0"/>
          </a:p>
          <a:p>
            <a:pPr lvl="2"/>
            <a:r>
              <a:rPr lang="es-CO" u="sng" dirty="0"/>
              <a:t>DIAGRAMA ENTIDAD/RELACION</a:t>
            </a:r>
            <a:r>
              <a:rPr lang="es-CO" dirty="0"/>
              <a:t>:                                                                               Herramienta que permite                                                                                                  modelar (formar o construir)                                                                                                   nuestra base de datos                                                                                                                  y analizarla.</a:t>
            </a:r>
          </a:p>
        </p:txBody>
      </p:sp>
      <p:pic>
        <p:nvPicPr>
          <p:cNvPr id="1028" name="Picture 4" descr="Curso SQL - Lección 16 - El modelo entidad-relación">
            <a:extLst>
              <a:ext uri="{FF2B5EF4-FFF2-40B4-BE49-F238E27FC236}">
                <a16:creationId xmlns:a16="http://schemas.microsoft.com/office/drawing/2014/main" id="{971F136E-492E-4FD6-8922-10C611BE75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757" y="2378404"/>
            <a:ext cx="5039139" cy="34104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22761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F576F1-C7DD-459D-AB7F-6C07ABDA2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BASE DE DATOS</a:t>
            </a:r>
          </a:p>
        </p:txBody>
      </p:sp>
      <p:sp>
        <p:nvSpPr>
          <p:cNvPr id="6" name="Marcador de contenido 4">
            <a:extLst>
              <a:ext uri="{FF2B5EF4-FFF2-40B4-BE49-F238E27FC236}">
                <a16:creationId xmlns:a16="http://schemas.microsoft.com/office/drawing/2014/main" id="{8DC3DC74-637E-462F-9B46-5287DC7D71E1}"/>
              </a:ext>
            </a:extLst>
          </p:cNvPr>
          <p:cNvSpPr txBox="1">
            <a:spLocks/>
          </p:cNvSpPr>
          <p:nvPr/>
        </p:nvSpPr>
        <p:spPr>
          <a:xfrm>
            <a:off x="1371600" y="1553819"/>
            <a:ext cx="10263809" cy="5204790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CO" u="sng" dirty="0"/>
              <a:t>MODELAR</a:t>
            </a:r>
            <a:r>
              <a:rPr lang="es-CO" dirty="0"/>
              <a:t> = FORMAR / CONSTRUIR</a:t>
            </a:r>
          </a:p>
          <a:p>
            <a:pPr marL="0" indent="0" algn="just">
              <a:buNone/>
            </a:pPr>
            <a:endParaRPr lang="es-CO" b="1" dirty="0"/>
          </a:p>
          <a:p>
            <a:pPr marL="0" indent="0" algn="just">
              <a:buNone/>
            </a:pPr>
            <a:r>
              <a:rPr lang="es-CO" b="1" dirty="0"/>
              <a:t>ELEMENTOS DEL DIAGRAMA E/R</a:t>
            </a:r>
          </a:p>
          <a:p>
            <a:pPr marL="0" indent="0" algn="just">
              <a:buNone/>
            </a:pPr>
            <a:endParaRPr lang="es-CO" b="1" dirty="0"/>
          </a:p>
          <a:p>
            <a:pPr lvl="1" algn="just"/>
            <a:r>
              <a:rPr lang="es-CO" dirty="0"/>
              <a:t>Entidad</a:t>
            </a:r>
          </a:p>
          <a:p>
            <a:pPr lvl="1" algn="just"/>
            <a:endParaRPr lang="es-CO" dirty="0"/>
          </a:p>
          <a:p>
            <a:pPr lvl="1" algn="just"/>
            <a:endParaRPr lang="es-CO" dirty="0"/>
          </a:p>
          <a:p>
            <a:pPr lvl="1" algn="just"/>
            <a:endParaRPr lang="es-CO" dirty="0"/>
          </a:p>
          <a:p>
            <a:pPr lvl="1" algn="just"/>
            <a:r>
              <a:rPr lang="es-CO" dirty="0"/>
              <a:t>Relación</a:t>
            </a:r>
          </a:p>
          <a:p>
            <a:pPr marL="530352" lvl="1" indent="0" algn="just">
              <a:buNone/>
            </a:pPr>
            <a:br>
              <a:rPr lang="es-CO" dirty="0"/>
            </a:br>
            <a:br>
              <a:rPr lang="es-CO" dirty="0"/>
            </a:br>
            <a:endParaRPr lang="es-CO" dirty="0"/>
          </a:p>
          <a:p>
            <a:pPr lvl="1" algn="just"/>
            <a:r>
              <a:rPr lang="es-CO" dirty="0"/>
              <a:t>Unión entre entidades</a:t>
            </a:r>
          </a:p>
          <a:p>
            <a:pPr lvl="1" algn="just"/>
            <a:endParaRPr lang="es-CO" dirty="0"/>
          </a:p>
          <a:p>
            <a:pPr lvl="1" algn="just"/>
            <a:endParaRPr lang="es-CO" dirty="0"/>
          </a:p>
          <a:p>
            <a:pPr lvl="1" algn="just"/>
            <a:endParaRPr lang="es-CO" dirty="0"/>
          </a:p>
          <a:p>
            <a:pPr lvl="1" algn="just"/>
            <a:endParaRPr lang="es-CO" dirty="0"/>
          </a:p>
          <a:p>
            <a:pPr lvl="1" algn="just"/>
            <a:r>
              <a:rPr lang="es-CO" dirty="0"/>
              <a:t>Atributo</a:t>
            </a:r>
          </a:p>
          <a:p>
            <a:pPr marL="530352" lvl="1" indent="0" algn="just">
              <a:buNone/>
            </a:pPr>
            <a:br>
              <a:rPr lang="es-CO" dirty="0"/>
            </a:br>
            <a:endParaRPr lang="es-CO" dirty="0"/>
          </a:p>
          <a:p>
            <a:pPr lvl="1" algn="just"/>
            <a:r>
              <a:rPr lang="es-CO" dirty="0"/>
              <a:t>Clave primaria (Atributo principal)</a:t>
            </a:r>
          </a:p>
          <a:p>
            <a:pPr lvl="1" algn="just"/>
            <a:endParaRPr lang="es-CO" dirty="0"/>
          </a:p>
          <a:p>
            <a:pPr marL="530352" lvl="1" indent="0" algn="just">
              <a:buNone/>
            </a:pPr>
            <a:br>
              <a:rPr lang="es-CO" dirty="0"/>
            </a:br>
            <a:endParaRPr lang="es-CO" dirty="0"/>
          </a:p>
          <a:p>
            <a:pPr lvl="1" algn="just"/>
            <a:r>
              <a:rPr lang="es-CO" dirty="0"/>
              <a:t>Clave secundaria (Atributo foráneo)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5875256-A85C-492A-B54A-B589870A1EE4}"/>
              </a:ext>
            </a:extLst>
          </p:cNvPr>
          <p:cNvSpPr txBox="1"/>
          <p:nvPr/>
        </p:nvSpPr>
        <p:spPr>
          <a:xfrm>
            <a:off x="3485322" y="3201117"/>
            <a:ext cx="15736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ESTUDIANTE</a:t>
            </a:r>
          </a:p>
          <a:p>
            <a:endParaRPr lang="es-CO" dirty="0"/>
          </a:p>
        </p:txBody>
      </p:sp>
      <p:sp>
        <p:nvSpPr>
          <p:cNvPr id="3" name="Rombo 2">
            <a:extLst>
              <a:ext uri="{FF2B5EF4-FFF2-40B4-BE49-F238E27FC236}">
                <a16:creationId xmlns:a16="http://schemas.microsoft.com/office/drawing/2014/main" id="{47377201-EA63-416D-8FA2-40E58D621C43}"/>
              </a:ext>
            </a:extLst>
          </p:cNvPr>
          <p:cNvSpPr/>
          <p:nvPr/>
        </p:nvSpPr>
        <p:spPr>
          <a:xfrm>
            <a:off x="3712265" y="4462128"/>
            <a:ext cx="914400" cy="1007166"/>
          </a:xfrm>
          <a:prstGeom prst="diamond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07151210-ACEE-4233-A369-F9F3E4E5CDE9}"/>
              </a:ext>
            </a:extLst>
          </p:cNvPr>
          <p:cNvCxnSpPr/>
          <p:nvPr/>
        </p:nvCxnSpPr>
        <p:spPr>
          <a:xfrm>
            <a:off x="4966253" y="6255026"/>
            <a:ext cx="164326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ipse 6">
            <a:extLst>
              <a:ext uri="{FF2B5EF4-FFF2-40B4-BE49-F238E27FC236}">
                <a16:creationId xmlns:a16="http://schemas.microsoft.com/office/drawing/2014/main" id="{A90BA6CF-05D3-497A-8E6E-7FA2357008FD}"/>
              </a:ext>
            </a:extLst>
          </p:cNvPr>
          <p:cNvSpPr/>
          <p:nvPr/>
        </p:nvSpPr>
        <p:spPr>
          <a:xfrm>
            <a:off x="8594035" y="2999021"/>
            <a:ext cx="583096" cy="4299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1BB77795-6023-4721-8D07-895AA95970AA}"/>
              </a:ext>
            </a:extLst>
          </p:cNvPr>
          <p:cNvSpPr/>
          <p:nvPr/>
        </p:nvSpPr>
        <p:spPr>
          <a:xfrm>
            <a:off x="8594035" y="4551183"/>
            <a:ext cx="583096" cy="4299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0F9C3CFA-8065-4A73-8157-89CF54E484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8776" y1="45833" x2="38776" y2="45833"/>
                        <a14:foregroundMark x1="55102" y1="84722" x2="55102" y2="84722"/>
                        <a14:foregroundMark x1="81633" y1="68056" x2="81633" y2="68056"/>
                        <a14:foregroundMark x1="61224" y1="26389" x2="61224" y2="26389"/>
                        <a14:foregroundMark x1="26531" y1="31944" x2="26531" y2="31944"/>
                        <a14:backgroundMark x1="8163" y1="16667" x2="8163" y2="16667"/>
                        <a14:backgroundMark x1="86735" y1="15278" x2="86735" y2="15278"/>
                        <a14:backgroundMark x1="93878" y1="93056" x2="93878" y2="93056"/>
                        <a14:backgroundMark x1="6122" y1="87500" x2="6122" y2="87500"/>
                        <a14:backgroundMark x1="10204" y1="13889" x2="10204" y2="13889"/>
                        <a14:backgroundMark x1="81633" y1="19444" x2="81633" y2="19444"/>
                        <a14:backgroundMark x1="87755" y1="15278" x2="87755" y2="152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49019" y="5782604"/>
            <a:ext cx="873128" cy="64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278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F576F1-C7DD-459D-AB7F-6C07ABDA2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BASE DE DATOS</a:t>
            </a:r>
          </a:p>
        </p:txBody>
      </p:sp>
      <p:sp>
        <p:nvSpPr>
          <p:cNvPr id="6" name="Marcador de contenido 4">
            <a:extLst>
              <a:ext uri="{FF2B5EF4-FFF2-40B4-BE49-F238E27FC236}">
                <a16:creationId xmlns:a16="http://schemas.microsoft.com/office/drawing/2014/main" id="{8DC3DC74-637E-462F-9B46-5287DC7D71E1}"/>
              </a:ext>
            </a:extLst>
          </p:cNvPr>
          <p:cNvSpPr txBox="1">
            <a:spLocks/>
          </p:cNvSpPr>
          <p:nvPr/>
        </p:nvSpPr>
        <p:spPr>
          <a:xfrm>
            <a:off x="1371600" y="1553819"/>
            <a:ext cx="10263809" cy="36145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CO" b="1" dirty="0"/>
              <a:t>ELEMENTOS DEL DIAGRAMA E/R</a:t>
            </a:r>
          </a:p>
          <a:p>
            <a:pPr marL="0" indent="0" algn="just">
              <a:buNone/>
            </a:pPr>
            <a:endParaRPr lang="es-CO" b="1" dirty="0"/>
          </a:p>
          <a:p>
            <a:pPr lvl="1" algn="just"/>
            <a:r>
              <a:rPr lang="es-CO" b="1" dirty="0"/>
              <a:t>ENTIDAD</a:t>
            </a:r>
            <a:r>
              <a:rPr lang="es-CO" dirty="0"/>
              <a:t>: Representan cosas u objeto concretos/reales o abstractos que figura en nuestra BD como: alumno, cliente, empresa, grados, asignatura, profesores,….  </a:t>
            </a:r>
          </a:p>
          <a:p>
            <a:pPr marL="530352" lvl="1" indent="0" algn="just">
              <a:buNone/>
            </a:pPr>
            <a:endParaRPr lang="es-CO" dirty="0"/>
          </a:p>
          <a:p>
            <a:pPr lvl="2"/>
            <a:r>
              <a:rPr lang="es-CO" dirty="0"/>
              <a:t>Estudiante (objeto físico): contiene la información de los estudiantes</a:t>
            </a:r>
          </a:p>
          <a:p>
            <a:pPr lvl="2"/>
            <a:r>
              <a:rPr lang="es-CO" dirty="0"/>
              <a:t>Profesor (objeto físico): contiene la información de los profesores</a:t>
            </a:r>
          </a:p>
          <a:p>
            <a:pPr lvl="2"/>
            <a:r>
              <a:rPr lang="es-CO" dirty="0"/>
              <a:t>Asignatura (objeto abstracto): contiene la información de las asignaturas</a:t>
            </a:r>
          </a:p>
          <a:p>
            <a:pPr lvl="2"/>
            <a:r>
              <a:rPr lang="es-CO" dirty="0"/>
              <a:t>Grados (objeto abstracto): contiene la información de los grados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866CD50-3E90-4C14-8CFC-703BB186CBEF}"/>
              </a:ext>
            </a:extLst>
          </p:cNvPr>
          <p:cNvSpPr txBox="1"/>
          <p:nvPr/>
        </p:nvSpPr>
        <p:spPr>
          <a:xfrm>
            <a:off x="2224708" y="5195748"/>
            <a:ext cx="133847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br>
              <a:rPr lang="es-CO" dirty="0"/>
            </a:br>
            <a:r>
              <a:rPr lang="es-CO" dirty="0"/>
              <a:t>GRADOS</a:t>
            </a:r>
          </a:p>
          <a:p>
            <a:endParaRPr lang="es-CO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5875256-A85C-492A-B54A-B589870A1EE4}"/>
              </a:ext>
            </a:extLst>
          </p:cNvPr>
          <p:cNvSpPr txBox="1"/>
          <p:nvPr/>
        </p:nvSpPr>
        <p:spPr>
          <a:xfrm>
            <a:off x="4341743" y="5195748"/>
            <a:ext cx="178904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br>
              <a:rPr lang="es-CO" dirty="0"/>
            </a:br>
            <a:r>
              <a:rPr lang="es-CO" dirty="0"/>
              <a:t>ESTUDIANTE</a:t>
            </a:r>
          </a:p>
          <a:p>
            <a:endParaRPr lang="es-CO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03682EB-7BAA-4603-BF10-D2BCECEA2D28}"/>
              </a:ext>
            </a:extLst>
          </p:cNvPr>
          <p:cNvSpPr txBox="1"/>
          <p:nvPr/>
        </p:nvSpPr>
        <p:spPr>
          <a:xfrm>
            <a:off x="6889473" y="5195748"/>
            <a:ext cx="178904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br>
              <a:rPr lang="es-CO" dirty="0"/>
            </a:br>
            <a:r>
              <a:rPr lang="es-CO" dirty="0"/>
              <a:t>PROFESORES</a:t>
            </a:r>
            <a:br>
              <a:rPr lang="es-CO" dirty="0"/>
            </a:br>
            <a:endParaRPr lang="es-CO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16A83FA-8771-41E7-9435-6C580FB9FCCF}"/>
              </a:ext>
            </a:extLst>
          </p:cNvPr>
          <p:cNvSpPr txBox="1"/>
          <p:nvPr/>
        </p:nvSpPr>
        <p:spPr>
          <a:xfrm>
            <a:off x="9437202" y="5195748"/>
            <a:ext cx="178904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br>
              <a:rPr lang="es-CO" dirty="0"/>
            </a:br>
            <a:r>
              <a:rPr lang="es-CO" dirty="0"/>
              <a:t>ASIGNATURAS</a:t>
            </a:r>
          </a:p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45041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4">
            <a:extLst>
              <a:ext uri="{FF2B5EF4-FFF2-40B4-BE49-F238E27FC236}">
                <a16:creationId xmlns:a16="http://schemas.microsoft.com/office/drawing/2014/main" id="{8DC3DC74-637E-462F-9B46-5287DC7D71E1}"/>
              </a:ext>
            </a:extLst>
          </p:cNvPr>
          <p:cNvSpPr txBox="1">
            <a:spLocks/>
          </p:cNvSpPr>
          <p:nvPr/>
        </p:nvSpPr>
        <p:spPr>
          <a:xfrm>
            <a:off x="1150274" y="1488051"/>
            <a:ext cx="10263809" cy="4684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es-CO" b="1" dirty="0"/>
              <a:t>ATRIBUTO</a:t>
            </a:r>
            <a:r>
              <a:rPr lang="es-CO" dirty="0"/>
              <a:t>: Definen o identifican las características de una entidad, es el contenido de la entidad y nos dan información sobre ella, como: nombre, edad, fecha,….</a:t>
            </a:r>
            <a:br>
              <a:rPr lang="es-CO" dirty="0"/>
            </a:br>
            <a:endParaRPr lang="es-CO" dirty="0"/>
          </a:p>
          <a:p>
            <a:pPr lvl="1" algn="just"/>
            <a:endParaRPr lang="es-CO" dirty="0"/>
          </a:p>
          <a:p>
            <a:pPr lvl="1" algn="just"/>
            <a:endParaRPr lang="es-CO" dirty="0"/>
          </a:p>
          <a:p>
            <a:pPr lvl="1" algn="just"/>
            <a:endParaRPr lang="es-CO" dirty="0"/>
          </a:p>
          <a:p>
            <a:pPr lvl="1" algn="just"/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28C6D8D-D656-448C-A1C5-18BFB4C37ADD}"/>
              </a:ext>
            </a:extLst>
          </p:cNvPr>
          <p:cNvSpPr txBox="1"/>
          <p:nvPr/>
        </p:nvSpPr>
        <p:spPr>
          <a:xfrm>
            <a:off x="2862251" y="3680948"/>
            <a:ext cx="115863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GRADOS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7D1C171-E83A-4C5D-8631-F371987E4B19}"/>
              </a:ext>
            </a:extLst>
          </p:cNvPr>
          <p:cNvSpPr txBox="1"/>
          <p:nvPr/>
        </p:nvSpPr>
        <p:spPr>
          <a:xfrm>
            <a:off x="5806288" y="3680948"/>
            <a:ext cx="17890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PROFESORES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97353E2-6CEE-441C-B1E5-0098D9C6E4A7}"/>
              </a:ext>
            </a:extLst>
          </p:cNvPr>
          <p:cNvSpPr txBox="1"/>
          <p:nvPr/>
        </p:nvSpPr>
        <p:spPr>
          <a:xfrm>
            <a:off x="9252683" y="3680948"/>
            <a:ext cx="17890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ASIGNATURAS</a:t>
            </a: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AB1D4A47-7971-4911-B110-16B4C05769E0}"/>
              </a:ext>
            </a:extLst>
          </p:cNvPr>
          <p:cNvSpPr/>
          <p:nvPr/>
        </p:nvSpPr>
        <p:spPr>
          <a:xfrm>
            <a:off x="831122" y="3994482"/>
            <a:ext cx="1630654" cy="675272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ID GRADO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EDBFCBEA-F76C-4FD4-ACC5-F62A570165AA}"/>
              </a:ext>
            </a:extLst>
          </p:cNvPr>
          <p:cNvSpPr/>
          <p:nvPr/>
        </p:nvSpPr>
        <p:spPr>
          <a:xfrm>
            <a:off x="873457" y="3188715"/>
            <a:ext cx="1331035" cy="464024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SEDE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170BCC71-795F-4512-98AB-3AD225373C50}"/>
              </a:ext>
            </a:extLst>
          </p:cNvPr>
          <p:cNvSpPr/>
          <p:nvPr/>
        </p:nvSpPr>
        <p:spPr>
          <a:xfrm>
            <a:off x="2044795" y="4686301"/>
            <a:ext cx="2281545" cy="667102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CANT. ESTUDIANTES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9CBC5374-DD24-49F4-8981-F92A6422B3C3}"/>
              </a:ext>
            </a:extLst>
          </p:cNvPr>
          <p:cNvSpPr/>
          <p:nvPr/>
        </p:nvSpPr>
        <p:spPr>
          <a:xfrm>
            <a:off x="4703595" y="4362097"/>
            <a:ext cx="949798" cy="464024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CC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F54034B8-A997-475F-A91D-78B20BAEB17D}"/>
              </a:ext>
            </a:extLst>
          </p:cNvPr>
          <p:cNvSpPr/>
          <p:nvPr/>
        </p:nvSpPr>
        <p:spPr>
          <a:xfrm>
            <a:off x="4528471" y="5164792"/>
            <a:ext cx="1658820" cy="667102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NOMBRE PROF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9C0DA2DD-EBD7-47AA-88C7-B1E90F2A8C11}"/>
              </a:ext>
            </a:extLst>
          </p:cNvPr>
          <p:cNvSpPr/>
          <p:nvPr/>
        </p:nvSpPr>
        <p:spPr>
          <a:xfrm>
            <a:off x="5742216" y="5708176"/>
            <a:ext cx="1658820" cy="464024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CELULAR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8840F1E8-2F51-448B-A83A-124ADA1840B5}"/>
              </a:ext>
            </a:extLst>
          </p:cNvPr>
          <p:cNvSpPr/>
          <p:nvPr/>
        </p:nvSpPr>
        <p:spPr>
          <a:xfrm>
            <a:off x="7166232" y="5180072"/>
            <a:ext cx="2004563" cy="464024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ASIGNATURA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9454C3E4-1927-437A-B2FC-AE663679ED5A}"/>
              </a:ext>
            </a:extLst>
          </p:cNvPr>
          <p:cNvSpPr/>
          <p:nvPr/>
        </p:nvSpPr>
        <p:spPr>
          <a:xfrm>
            <a:off x="7436083" y="4457701"/>
            <a:ext cx="1382975" cy="464024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GRADO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C3144046-C546-4942-ABA8-DF50368AEAE4}"/>
              </a:ext>
            </a:extLst>
          </p:cNvPr>
          <p:cNvSpPr/>
          <p:nvPr/>
        </p:nvSpPr>
        <p:spPr>
          <a:xfrm>
            <a:off x="9101673" y="4716048"/>
            <a:ext cx="1382975" cy="464024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GRADO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C9A3F677-993E-4E11-A61B-11DB7F721C9E}"/>
              </a:ext>
            </a:extLst>
          </p:cNvPr>
          <p:cNvSpPr/>
          <p:nvPr/>
        </p:nvSpPr>
        <p:spPr>
          <a:xfrm>
            <a:off x="10485650" y="5206927"/>
            <a:ext cx="1582450" cy="78444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NOMBRE ASIGN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D81E4E57-DD70-48F4-8E39-E8A8BBB8EB8F}"/>
              </a:ext>
            </a:extLst>
          </p:cNvPr>
          <p:cNvSpPr/>
          <p:nvPr/>
        </p:nvSpPr>
        <p:spPr>
          <a:xfrm>
            <a:off x="11326610" y="4184521"/>
            <a:ext cx="806942" cy="464024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ID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4E991A18-2A17-48EB-98BF-3AA2331DEE00}"/>
              </a:ext>
            </a:extLst>
          </p:cNvPr>
          <p:cNvCxnSpPr>
            <a:stCxn id="4" idx="1"/>
            <a:endCxn id="8" idx="6"/>
          </p:cNvCxnSpPr>
          <p:nvPr/>
        </p:nvCxnSpPr>
        <p:spPr>
          <a:xfrm flipH="1" flipV="1">
            <a:off x="2204492" y="3420727"/>
            <a:ext cx="657759" cy="4448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31FC9CE3-2B77-46CC-86ED-B433C9383545}"/>
              </a:ext>
            </a:extLst>
          </p:cNvPr>
          <p:cNvCxnSpPr>
            <a:stCxn id="4" idx="1"/>
            <a:endCxn id="3" idx="7"/>
          </p:cNvCxnSpPr>
          <p:nvPr/>
        </p:nvCxnSpPr>
        <p:spPr>
          <a:xfrm flipH="1">
            <a:off x="2222972" y="3865614"/>
            <a:ext cx="639279" cy="2277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83047BAB-D618-48DA-9502-77455A814C12}"/>
              </a:ext>
            </a:extLst>
          </p:cNvPr>
          <p:cNvCxnSpPr>
            <a:stCxn id="4" idx="1"/>
          </p:cNvCxnSpPr>
          <p:nvPr/>
        </p:nvCxnSpPr>
        <p:spPr>
          <a:xfrm>
            <a:off x="2862251" y="3865614"/>
            <a:ext cx="236762" cy="8041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958AF77C-09BD-4579-8CFC-DAD888C94AEC}"/>
              </a:ext>
            </a:extLst>
          </p:cNvPr>
          <p:cNvCxnSpPr>
            <a:stCxn id="5" idx="2"/>
            <a:endCxn id="13" idx="0"/>
          </p:cNvCxnSpPr>
          <p:nvPr/>
        </p:nvCxnSpPr>
        <p:spPr>
          <a:xfrm flipH="1">
            <a:off x="6571626" y="4050280"/>
            <a:ext cx="129184" cy="16578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B8D8339C-E28E-481A-88ED-F0A88F774816}"/>
              </a:ext>
            </a:extLst>
          </p:cNvPr>
          <p:cNvCxnSpPr>
            <a:cxnSpLocks/>
            <a:stCxn id="5" idx="2"/>
            <a:endCxn id="12" idx="0"/>
          </p:cNvCxnSpPr>
          <p:nvPr/>
        </p:nvCxnSpPr>
        <p:spPr>
          <a:xfrm flipH="1">
            <a:off x="5357881" y="4050280"/>
            <a:ext cx="1342929" cy="11145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FEB0B00A-510E-4C79-BD16-E4737184D449}"/>
              </a:ext>
            </a:extLst>
          </p:cNvPr>
          <p:cNvCxnSpPr>
            <a:stCxn id="5" idx="2"/>
            <a:endCxn id="10" idx="7"/>
          </p:cNvCxnSpPr>
          <p:nvPr/>
        </p:nvCxnSpPr>
        <p:spPr>
          <a:xfrm flipH="1">
            <a:off x="5514298" y="4050280"/>
            <a:ext cx="1186512" cy="3797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D9A63076-DDB0-45C7-8537-3C8372461AD0}"/>
              </a:ext>
            </a:extLst>
          </p:cNvPr>
          <p:cNvCxnSpPr>
            <a:stCxn id="5" idx="2"/>
            <a:endCxn id="14" idx="1"/>
          </p:cNvCxnSpPr>
          <p:nvPr/>
        </p:nvCxnSpPr>
        <p:spPr>
          <a:xfrm>
            <a:off x="6700810" y="4050280"/>
            <a:ext cx="758983" cy="11977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86B45793-71D1-4C9C-A4C3-7176F71E7EA8}"/>
              </a:ext>
            </a:extLst>
          </p:cNvPr>
          <p:cNvCxnSpPr>
            <a:stCxn id="5" idx="2"/>
            <a:endCxn id="15" idx="1"/>
          </p:cNvCxnSpPr>
          <p:nvPr/>
        </p:nvCxnSpPr>
        <p:spPr>
          <a:xfrm>
            <a:off x="6700810" y="4050280"/>
            <a:ext cx="937805" cy="475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127DFC67-00BA-4F8F-93C0-556292D00836}"/>
              </a:ext>
            </a:extLst>
          </p:cNvPr>
          <p:cNvCxnSpPr>
            <a:stCxn id="7" idx="2"/>
            <a:endCxn id="16" idx="0"/>
          </p:cNvCxnSpPr>
          <p:nvPr/>
        </p:nvCxnSpPr>
        <p:spPr>
          <a:xfrm flipH="1">
            <a:off x="9793161" y="4050280"/>
            <a:ext cx="354044" cy="6657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A74A05AE-E941-4434-833F-5DD866A5AB8F}"/>
              </a:ext>
            </a:extLst>
          </p:cNvPr>
          <p:cNvCxnSpPr>
            <a:cxnSpLocks/>
            <a:stCxn id="7" idx="2"/>
            <a:endCxn id="17" idx="0"/>
          </p:cNvCxnSpPr>
          <p:nvPr/>
        </p:nvCxnSpPr>
        <p:spPr>
          <a:xfrm>
            <a:off x="10147205" y="4050280"/>
            <a:ext cx="1129670" cy="11566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B9C41FFE-DB21-420B-8013-185CBF8A8210}"/>
              </a:ext>
            </a:extLst>
          </p:cNvPr>
          <p:cNvCxnSpPr>
            <a:stCxn id="7" idx="2"/>
            <a:endCxn id="18" idx="2"/>
          </p:cNvCxnSpPr>
          <p:nvPr/>
        </p:nvCxnSpPr>
        <p:spPr>
          <a:xfrm>
            <a:off x="10147205" y="4050280"/>
            <a:ext cx="1179405" cy="3662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1909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4">
            <a:extLst>
              <a:ext uri="{FF2B5EF4-FFF2-40B4-BE49-F238E27FC236}">
                <a16:creationId xmlns:a16="http://schemas.microsoft.com/office/drawing/2014/main" id="{8DC3DC74-637E-462F-9B46-5287DC7D71E1}"/>
              </a:ext>
            </a:extLst>
          </p:cNvPr>
          <p:cNvSpPr txBox="1">
            <a:spLocks/>
          </p:cNvSpPr>
          <p:nvPr/>
        </p:nvSpPr>
        <p:spPr>
          <a:xfrm>
            <a:off x="1262414" y="1432675"/>
            <a:ext cx="10263809" cy="1159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es-CO" b="1" dirty="0"/>
              <a:t>RELACIÓN</a:t>
            </a:r>
            <a:r>
              <a:rPr lang="es-CO" dirty="0"/>
              <a:t>: Es un vinculo que nos permite definir la relación o dependencia entre varias entidades, es decir,  nos permite exigir que varias entidades compartan ciertos atributos de forma indispensable; también es llamada cardinalidad.</a:t>
            </a:r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EF167EF4-637A-4A88-9676-D2E9A30C4965}"/>
              </a:ext>
            </a:extLst>
          </p:cNvPr>
          <p:cNvGrpSpPr/>
          <p:nvPr/>
        </p:nvGrpSpPr>
        <p:grpSpPr>
          <a:xfrm>
            <a:off x="2743436" y="3212049"/>
            <a:ext cx="7697101" cy="2283889"/>
            <a:chOff x="2743436" y="3116513"/>
            <a:chExt cx="7697101" cy="2283889"/>
          </a:xfrm>
        </p:grpSpPr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C28C6D8D-D656-448C-A1C5-18BFB4C37ADD}"/>
                </a:ext>
              </a:extLst>
            </p:cNvPr>
            <p:cNvSpPr txBox="1"/>
            <p:nvPr/>
          </p:nvSpPr>
          <p:spPr>
            <a:xfrm>
              <a:off x="2743436" y="3134967"/>
              <a:ext cx="10852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b="1" dirty="0"/>
                <a:t>GRADOS</a:t>
              </a:r>
            </a:p>
          </p:txBody>
        </p:sp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97D1C171-E83A-4C5D-8631-F371987E4B19}"/>
                </a:ext>
              </a:extLst>
            </p:cNvPr>
            <p:cNvSpPr txBox="1"/>
            <p:nvPr/>
          </p:nvSpPr>
          <p:spPr>
            <a:xfrm>
              <a:off x="5499798" y="4768770"/>
              <a:ext cx="178904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b="1" dirty="0"/>
                <a:t>PROFESORES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597353E2-6CEE-441C-B1E5-0098D9C6E4A7}"/>
                </a:ext>
              </a:extLst>
            </p:cNvPr>
            <p:cNvSpPr txBox="1"/>
            <p:nvPr/>
          </p:nvSpPr>
          <p:spPr>
            <a:xfrm>
              <a:off x="8800096" y="3116513"/>
              <a:ext cx="1640441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b="1" dirty="0"/>
                <a:t>ASIGNATURAS</a:t>
              </a:r>
            </a:p>
          </p:txBody>
        </p:sp>
        <p:sp>
          <p:nvSpPr>
            <p:cNvPr id="3" name="Diagrama de flujo: decisión 2">
              <a:extLst>
                <a:ext uri="{FF2B5EF4-FFF2-40B4-BE49-F238E27FC236}">
                  <a16:creationId xmlns:a16="http://schemas.microsoft.com/office/drawing/2014/main" id="{39D2536A-3514-4766-A429-DCDBAC2238BE}"/>
                </a:ext>
              </a:extLst>
            </p:cNvPr>
            <p:cNvSpPr/>
            <p:nvPr/>
          </p:nvSpPr>
          <p:spPr>
            <a:xfrm>
              <a:off x="2864052" y="4520750"/>
              <a:ext cx="842210" cy="866009"/>
            </a:xfrm>
            <a:prstGeom prst="flowChartDecision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rtlCol="0" anchor="ctr"/>
            <a:lstStyle/>
            <a:p>
              <a:pPr algn="ctr"/>
              <a:r>
                <a:rPr lang="es-CO" dirty="0">
                  <a:solidFill>
                    <a:srgbClr val="FF0000"/>
                  </a:solidFill>
                </a:rPr>
                <a:t>pertenece</a:t>
              </a:r>
            </a:p>
          </p:txBody>
        </p:sp>
        <p:sp>
          <p:nvSpPr>
            <p:cNvPr id="8" name="Diagrama de flujo: decisión 7">
              <a:extLst>
                <a:ext uri="{FF2B5EF4-FFF2-40B4-BE49-F238E27FC236}">
                  <a16:creationId xmlns:a16="http://schemas.microsoft.com/office/drawing/2014/main" id="{D8604109-FD15-492B-956A-B63D19A62877}"/>
                </a:ext>
              </a:extLst>
            </p:cNvPr>
            <p:cNvSpPr/>
            <p:nvPr/>
          </p:nvSpPr>
          <p:spPr>
            <a:xfrm>
              <a:off x="9190861" y="4534393"/>
              <a:ext cx="842210" cy="866009"/>
            </a:xfrm>
            <a:prstGeom prst="flowChartDecision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rtlCol="0" anchor="ctr"/>
            <a:lstStyle/>
            <a:p>
              <a:pPr algn="ctr"/>
              <a:r>
                <a:rPr lang="es-CO" dirty="0">
                  <a:solidFill>
                    <a:srgbClr val="FF0000"/>
                  </a:solidFill>
                </a:rPr>
                <a:t>imparte</a:t>
              </a:r>
            </a:p>
          </p:txBody>
        </p:sp>
        <p:cxnSp>
          <p:nvCxnSpPr>
            <p:cNvPr id="10" name="Conector recto 9">
              <a:extLst>
                <a:ext uri="{FF2B5EF4-FFF2-40B4-BE49-F238E27FC236}">
                  <a16:creationId xmlns:a16="http://schemas.microsoft.com/office/drawing/2014/main" id="{D4350207-8463-474A-8D99-75E8A0D45FA2}"/>
                </a:ext>
              </a:extLst>
            </p:cNvPr>
            <p:cNvCxnSpPr>
              <a:cxnSpLocks/>
              <a:stCxn id="3" idx="0"/>
              <a:endCxn id="4" idx="2"/>
            </p:cNvCxnSpPr>
            <p:nvPr/>
          </p:nvCxnSpPr>
          <p:spPr>
            <a:xfrm flipV="1">
              <a:off x="3285157" y="3504299"/>
              <a:ext cx="879" cy="10164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>
              <a:extLst>
                <a:ext uri="{FF2B5EF4-FFF2-40B4-BE49-F238E27FC236}">
                  <a16:creationId xmlns:a16="http://schemas.microsoft.com/office/drawing/2014/main" id="{AA02C3D6-C01E-472C-BFF8-35F01510DB22}"/>
                </a:ext>
              </a:extLst>
            </p:cNvPr>
            <p:cNvCxnSpPr>
              <a:stCxn id="3" idx="3"/>
              <a:endCxn id="5" idx="1"/>
            </p:cNvCxnSpPr>
            <p:nvPr/>
          </p:nvCxnSpPr>
          <p:spPr>
            <a:xfrm flipV="1">
              <a:off x="3706262" y="4953436"/>
              <a:ext cx="1793536" cy="31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>
              <a:extLst>
                <a:ext uri="{FF2B5EF4-FFF2-40B4-BE49-F238E27FC236}">
                  <a16:creationId xmlns:a16="http://schemas.microsoft.com/office/drawing/2014/main" id="{2E889C01-9ED6-42D7-BE5A-8F8DAB6615C2}"/>
                </a:ext>
              </a:extLst>
            </p:cNvPr>
            <p:cNvCxnSpPr>
              <a:stCxn id="8" idx="0"/>
              <a:endCxn id="7" idx="2"/>
            </p:cNvCxnSpPr>
            <p:nvPr/>
          </p:nvCxnSpPr>
          <p:spPr>
            <a:xfrm flipV="1">
              <a:off x="9611966" y="3485845"/>
              <a:ext cx="8351" cy="10485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16">
              <a:extLst>
                <a:ext uri="{FF2B5EF4-FFF2-40B4-BE49-F238E27FC236}">
                  <a16:creationId xmlns:a16="http://schemas.microsoft.com/office/drawing/2014/main" id="{414318F4-1628-42BA-809E-4D36C71FDD49}"/>
                </a:ext>
              </a:extLst>
            </p:cNvPr>
            <p:cNvCxnSpPr>
              <a:stCxn id="5" idx="3"/>
              <a:endCxn id="8" idx="1"/>
            </p:cNvCxnSpPr>
            <p:nvPr/>
          </p:nvCxnSpPr>
          <p:spPr>
            <a:xfrm>
              <a:off x="7288841" y="4953436"/>
              <a:ext cx="1902020" cy="139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34979216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Recort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Recort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cort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1756</TotalTime>
  <Words>546</Words>
  <Application>Microsoft Office PowerPoint</Application>
  <PresentationFormat>Panorámica</PresentationFormat>
  <Paragraphs>146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8" baseType="lpstr">
      <vt:lpstr>Franklin Gothic Book</vt:lpstr>
      <vt:lpstr>Kristen ITC</vt:lpstr>
      <vt:lpstr>Recorte</vt:lpstr>
      <vt:lpstr>BASES DE DATOS</vt:lpstr>
      <vt:lpstr>INTRODUCCIÓN A BASES DE DATOS</vt:lpstr>
      <vt:lpstr>Presentación de PowerPoint</vt:lpstr>
      <vt:lpstr>MODELADO DE BASES DE DATOS MODELO RELACIONAL (Diagrama entidad relación)</vt:lpstr>
      <vt:lpstr>DIAGRAMA ENTIDAD/RELACIÓN</vt:lpstr>
      <vt:lpstr>BASE DE DATOS</vt:lpstr>
      <vt:lpstr>BASE DE DATOS</vt:lpstr>
      <vt:lpstr>Presentación de PowerPoint</vt:lpstr>
      <vt:lpstr>Presentación de PowerPoint</vt:lpstr>
      <vt:lpstr>Presentación de PowerPoint</vt:lpstr>
      <vt:lpstr>Presentación de PowerPoint</vt:lpstr>
      <vt:lpstr>EJEMPLOS  DIAGRAMA ENTIDAD RELACIÒN</vt:lpstr>
      <vt:lpstr>Presentación de PowerPoint</vt:lpstr>
      <vt:lpstr>Presentación de PowerPoint</vt:lpstr>
      <vt:lpstr>EJERCICIOS  MODELADO ENTIDAD RELACIÒN  https://idroo.com/board-86czgEx1DF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BASES DE DATOS</dc:title>
  <dc:creator>carol natalia pastrana lopez</dc:creator>
  <cp:lastModifiedBy>carol natalia pastrana lopez</cp:lastModifiedBy>
  <cp:revision>46</cp:revision>
  <dcterms:created xsi:type="dcterms:W3CDTF">2021-04-14T18:46:07Z</dcterms:created>
  <dcterms:modified xsi:type="dcterms:W3CDTF">2021-05-28T02:35:24Z</dcterms:modified>
</cp:coreProperties>
</file>