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7" r:id="rId3"/>
    <p:sldId id="274" r:id="rId4"/>
    <p:sldId id="273" r:id="rId5"/>
    <p:sldId id="272" r:id="rId6"/>
    <p:sldId id="278" r:id="rId7"/>
    <p:sldId id="282" r:id="rId8"/>
    <p:sldId id="280" r:id="rId9"/>
    <p:sldId id="279" r:id="rId10"/>
    <p:sldId id="281" r:id="rId11"/>
    <p:sldId id="283" r:id="rId12"/>
    <p:sldId id="27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49A720B-EBF8-475D-B811-F26EDA016FA8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EF0BB37-FEA4-4D38-9E12-34BF0A33255A}" type="slidenum">
              <a:rPr lang="es-CO" smtClean="0"/>
              <a:t>‹Nº›</a:t>
            </a:fld>
            <a:endParaRPr lang="es-CO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752151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720B-EBF8-475D-B811-F26EDA016FA8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0BB37-FEA4-4D38-9E12-34BF0A33255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67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720B-EBF8-475D-B811-F26EDA016FA8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0BB37-FEA4-4D38-9E12-34BF0A33255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1132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720B-EBF8-475D-B811-F26EDA016FA8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0BB37-FEA4-4D38-9E12-34BF0A33255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3949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9A720B-EBF8-475D-B811-F26EDA016FA8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F0BB37-FEA4-4D38-9E12-34BF0A33255A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294514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720B-EBF8-475D-B811-F26EDA016FA8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0BB37-FEA4-4D38-9E12-34BF0A33255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858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720B-EBF8-475D-B811-F26EDA016FA8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0BB37-FEA4-4D38-9E12-34BF0A33255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4787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720B-EBF8-475D-B811-F26EDA016FA8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0BB37-FEA4-4D38-9E12-34BF0A33255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1095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720B-EBF8-475D-B811-F26EDA016FA8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0BB37-FEA4-4D38-9E12-34BF0A33255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1906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9A720B-EBF8-475D-B811-F26EDA016FA8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F0BB37-FEA4-4D38-9E12-34BF0A33255A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19952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9A720B-EBF8-475D-B811-F26EDA016FA8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F0BB37-FEA4-4D38-9E12-34BF0A33255A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94788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49A720B-EBF8-475D-B811-F26EDA016FA8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EF0BB37-FEA4-4D38-9E12-34BF0A33255A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07279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arolnataliapastranalopez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EF98DF-647C-4B03-BA32-610BFAABE8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BASES DE DATOS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AAF839C-A9B8-4B3F-B043-62885C5990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2000" dirty="0"/>
              <a:t>Mg. Carol Natalia Pastrana López</a:t>
            </a:r>
          </a:p>
          <a:p>
            <a:r>
              <a:rPr lang="es-CO" sz="2000" dirty="0">
                <a:hlinkClick r:id="rId2"/>
              </a:rPr>
              <a:t>carolnataliapastranalopez@gmail.com</a:t>
            </a:r>
            <a:br>
              <a:rPr lang="es-CO" sz="2000" dirty="0"/>
            </a:br>
            <a:br>
              <a:rPr lang="es-CO" sz="2000" dirty="0"/>
            </a:br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2954306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45817B-2EDB-420A-A777-E43B87C16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41244"/>
            <a:ext cx="9601200" cy="1241896"/>
          </a:xfrm>
        </p:spPr>
        <p:txBody>
          <a:bodyPr>
            <a:noAutofit/>
          </a:bodyPr>
          <a:lstStyle/>
          <a:p>
            <a:r>
              <a:rPr lang="es-MX" b="0" i="0" dirty="0">
                <a:solidFill>
                  <a:srgbClr val="24292E"/>
                </a:solidFill>
                <a:effectLst/>
                <a:latin typeface="-apple-system"/>
              </a:rPr>
              <a:t>SISTEMA LÓGICO DE ALMACENAMIENTO:</a:t>
            </a:r>
            <a:br>
              <a:rPr lang="es-MX" b="0" i="0" dirty="0">
                <a:solidFill>
                  <a:srgbClr val="24292E"/>
                </a:solidFill>
                <a:effectLst/>
                <a:latin typeface="-apple-system"/>
              </a:rPr>
            </a:br>
            <a:endParaRPr lang="es-CO" dirty="0"/>
          </a:p>
        </p:txBody>
      </p:sp>
      <p:pic>
        <p:nvPicPr>
          <p:cNvPr id="2050" name="Picture 2" descr="Discos duros apilados">
            <a:extLst>
              <a:ext uri="{FF2B5EF4-FFF2-40B4-BE49-F238E27FC236}">
                <a16:creationId xmlns:a16="http://schemas.microsoft.com/office/drawing/2014/main" id="{435B84E0-A125-4B5C-8577-447312E1111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66" r="23976"/>
          <a:stretch/>
        </p:blipFill>
        <p:spPr bwMode="auto">
          <a:xfrm>
            <a:off x="9621674" y="3269802"/>
            <a:ext cx="2497540" cy="250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86506D-6751-4891-B18A-69A162FAD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201003"/>
            <a:ext cx="10769221" cy="565699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dirty="0"/>
              <a:t>Principales focos son: capacidad, rendimiento, fiabilidad y recuperabilidad.</a:t>
            </a:r>
          </a:p>
          <a:p>
            <a:pPr lvl="1" algn="just">
              <a:lnSpc>
                <a:spcPct val="150000"/>
              </a:lnSpc>
            </a:pPr>
            <a:r>
              <a:rPr lang="es-MX" u="sng" dirty="0"/>
              <a:t>Fiabilidad</a:t>
            </a:r>
            <a:r>
              <a:rPr lang="es-MX" dirty="0"/>
              <a:t>: Almacenamiento, datos e información disponibles para cuando los clientes necesiten. Para conseguir la fiabilidad se puede utilizar la configuración RAID (</a:t>
            </a:r>
            <a:r>
              <a:rPr lang="es-MX" dirty="0" err="1"/>
              <a:t>Redundant</a:t>
            </a:r>
            <a:r>
              <a:rPr lang="es-MX" dirty="0"/>
              <a:t> Array </a:t>
            </a:r>
            <a:r>
              <a:rPr lang="es-MX" dirty="0" err="1"/>
              <a:t>of</a:t>
            </a:r>
            <a:r>
              <a:rPr lang="es-MX" dirty="0"/>
              <a:t> </a:t>
            </a:r>
            <a:r>
              <a:rPr lang="es-MX" dirty="0" err="1"/>
              <a:t>Independent</a:t>
            </a:r>
            <a:r>
              <a:rPr lang="es-MX" dirty="0"/>
              <a:t> Disks). RAID ofrece distintos niveles de configuración. Los niveles de configuración de RAID más usados son:</a:t>
            </a:r>
          </a:p>
          <a:p>
            <a:pPr lvl="2" algn="just">
              <a:lnSpc>
                <a:spcPct val="150000"/>
              </a:lnSpc>
            </a:pPr>
            <a:r>
              <a:rPr lang="es-MX" dirty="0"/>
              <a:t>Raid 0 : Fragmentación de discos por razones de rendimiento (&gt; </a:t>
            </a:r>
            <a:r>
              <a:rPr lang="es-MX" dirty="0" err="1"/>
              <a:t>vel</a:t>
            </a:r>
            <a:r>
              <a:rPr lang="es-MX" dirty="0"/>
              <a:t> S.O.)</a:t>
            </a:r>
          </a:p>
          <a:p>
            <a:pPr lvl="2" algn="just">
              <a:lnSpc>
                <a:spcPct val="150000"/>
              </a:lnSpc>
            </a:pPr>
            <a:r>
              <a:rPr lang="es-MX" dirty="0"/>
              <a:t>Raid 1: Duplicación de discos para redundancia total (redundancia - copia)</a:t>
            </a:r>
          </a:p>
          <a:p>
            <a:pPr lvl="2" algn="just">
              <a:lnSpc>
                <a:spcPct val="150000"/>
              </a:lnSpc>
            </a:pPr>
            <a:r>
              <a:rPr lang="es-MX" dirty="0"/>
              <a:t>Raid 0+1: Combinación de los dos anteriores (Fragmentación y duplicación)</a:t>
            </a:r>
          </a:p>
          <a:p>
            <a:pPr lvl="1" algn="just">
              <a:lnSpc>
                <a:spcPct val="150000"/>
              </a:lnSpc>
            </a:pPr>
            <a:r>
              <a:rPr lang="es-MX" u="sng" dirty="0"/>
              <a:t>Recuperabilidad</a:t>
            </a:r>
            <a:r>
              <a:rPr lang="es-MX" dirty="0"/>
              <a:t>: métodos o mecanismos para recuperar la información según el tipo o la forma como se realizo el </a:t>
            </a:r>
            <a:r>
              <a:rPr lang="es-MX" dirty="0" err="1"/>
              <a:t>backup</a:t>
            </a:r>
            <a:r>
              <a:rPr lang="es-MX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90581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45817B-2EDB-420A-A777-E43B87C16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187" y="341243"/>
            <a:ext cx="10769221" cy="1447799"/>
          </a:xfrm>
        </p:spPr>
        <p:txBody>
          <a:bodyPr>
            <a:noAutofit/>
          </a:bodyPr>
          <a:lstStyle/>
          <a:p>
            <a:r>
              <a:rPr lang="es-MX" sz="4600" b="0" i="0" dirty="0">
                <a:solidFill>
                  <a:srgbClr val="24292E"/>
                </a:solidFill>
                <a:effectLst/>
                <a:latin typeface="-apple-system"/>
              </a:rPr>
              <a:t>FICHEROS </a:t>
            </a:r>
            <a:br>
              <a:rPr lang="es-MX" sz="4600" b="0" i="0" dirty="0">
                <a:solidFill>
                  <a:srgbClr val="24292E"/>
                </a:solidFill>
                <a:effectLst/>
                <a:latin typeface="-apple-system"/>
              </a:rPr>
            </a:br>
            <a:r>
              <a:rPr lang="es-MX" sz="4600" b="0" i="0" dirty="0">
                <a:solidFill>
                  <a:srgbClr val="24292E"/>
                </a:solidFill>
                <a:effectLst/>
                <a:latin typeface="-apple-system"/>
              </a:rPr>
              <a:t>(planos, indexados, acceso directo, etc.)</a:t>
            </a:r>
            <a:br>
              <a:rPr lang="es-MX" sz="4600" b="0" i="0" dirty="0">
                <a:solidFill>
                  <a:srgbClr val="24292E"/>
                </a:solidFill>
                <a:effectLst/>
                <a:latin typeface="-apple-system"/>
              </a:rPr>
            </a:br>
            <a:endParaRPr lang="es-CO" sz="4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86506D-6751-4891-B18A-69A162FAD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555" y="1815546"/>
            <a:ext cx="10769221" cy="506895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MX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Organización de la información en los sistemas de almacenamiento secundario</a:t>
            </a:r>
            <a:r>
              <a:rPr lang="es-MX" dirty="0"/>
              <a:t>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/>
              <a:t>Es un conjunto de información relacionada, grabada en el sistema de almacenamiento secundario y a la que se hace referencia mediante un nombre.</a:t>
            </a:r>
          </a:p>
        </p:txBody>
      </p:sp>
    </p:spTree>
    <p:extLst>
      <p:ext uri="{BB962C8B-B14F-4D97-AF65-F5344CB8AC3E}">
        <p14:creationId xmlns:p14="http://schemas.microsoft.com/office/powerpoint/2010/main" val="1532727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3251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C28C6D8D-D656-448C-A1C5-18BFB4C37ADD}"/>
              </a:ext>
            </a:extLst>
          </p:cNvPr>
          <p:cNvSpPr txBox="1"/>
          <p:nvPr/>
        </p:nvSpPr>
        <p:spPr>
          <a:xfrm>
            <a:off x="3346564" y="1871963"/>
            <a:ext cx="115863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GRADOS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7D1C171-E83A-4C5D-8631-F371987E4B19}"/>
              </a:ext>
            </a:extLst>
          </p:cNvPr>
          <p:cNvSpPr txBox="1"/>
          <p:nvPr/>
        </p:nvSpPr>
        <p:spPr>
          <a:xfrm>
            <a:off x="3039672" y="4393788"/>
            <a:ext cx="178904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PROFESORES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97353E2-6CEE-441C-B1E5-0098D9C6E4A7}"/>
              </a:ext>
            </a:extLst>
          </p:cNvPr>
          <p:cNvSpPr txBox="1"/>
          <p:nvPr/>
        </p:nvSpPr>
        <p:spPr>
          <a:xfrm>
            <a:off x="6987154" y="2484185"/>
            <a:ext cx="178904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ASIGNATURAS</a:t>
            </a:r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AB1D4A47-7971-4911-B110-16B4C05769E0}"/>
              </a:ext>
            </a:extLst>
          </p:cNvPr>
          <p:cNvSpPr/>
          <p:nvPr/>
        </p:nvSpPr>
        <p:spPr>
          <a:xfrm>
            <a:off x="1334143" y="1357467"/>
            <a:ext cx="1045746" cy="514496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ID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EDBFCBEA-F76C-4FD4-ACC5-F62A570165AA}"/>
              </a:ext>
            </a:extLst>
          </p:cNvPr>
          <p:cNvSpPr/>
          <p:nvPr/>
        </p:nvSpPr>
        <p:spPr>
          <a:xfrm>
            <a:off x="2170818" y="429419"/>
            <a:ext cx="1331035" cy="46402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SEDE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170BCC71-795F-4512-98AB-3AD225373C50}"/>
              </a:ext>
            </a:extLst>
          </p:cNvPr>
          <p:cNvSpPr/>
          <p:nvPr/>
        </p:nvSpPr>
        <p:spPr>
          <a:xfrm>
            <a:off x="970401" y="2621505"/>
            <a:ext cx="1789043" cy="46402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DG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9CBC5374-DD24-49F4-8981-F92A6422B3C3}"/>
              </a:ext>
            </a:extLst>
          </p:cNvPr>
          <p:cNvSpPr/>
          <p:nvPr/>
        </p:nvSpPr>
        <p:spPr>
          <a:xfrm>
            <a:off x="915125" y="4867813"/>
            <a:ext cx="949798" cy="464024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CC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F54034B8-A997-475F-A91D-78B20BAEB17D}"/>
              </a:ext>
            </a:extLst>
          </p:cNvPr>
          <p:cNvSpPr/>
          <p:nvPr/>
        </p:nvSpPr>
        <p:spPr>
          <a:xfrm>
            <a:off x="831087" y="5557177"/>
            <a:ext cx="1658820" cy="46402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NOMBRE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9C0DA2DD-EBD7-47AA-88C7-B1E90F2A8C11}"/>
              </a:ext>
            </a:extLst>
          </p:cNvPr>
          <p:cNvSpPr/>
          <p:nvPr/>
        </p:nvSpPr>
        <p:spPr>
          <a:xfrm>
            <a:off x="2170818" y="6021201"/>
            <a:ext cx="1658820" cy="46402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CELULAR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8840F1E8-2F51-448B-A83A-124ADA1840B5}"/>
              </a:ext>
            </a:extLst>
          </p:cNvPr>
          <p:cNvSpPr/>
          <p:nvPr/>
        </p:nvSpPr>
        <p:spPr>
          <a:xfrm>
            <a:off x="3801725" y="6316950"/>
            <a:ext cx="2004563" cy="46402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ASIGNATURA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9454C3E4-1927-437A-B2FC-AE663679ED5A}"/>
              </a:ext>
            </a:extLst>
          </p:cNvPr>
          <p:cNvSpPr/>
          <p:nvPr/>
        </p:nvSpPr>
        <p:spPr>
          <a:xfrm>
            <a:off x="5404512" y="5728180"/>
            <a:ext cx="1382975" cy="46402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GRADO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C3144046-C546-4942-ABA8-DF50368AEAE4}"/>
              </a:ext>
            </a:extLst>
          </p:cNvPr>
          <p:cNvSpPr/>
          <p:nvPr/>
        </p:nvSpPr>
        <p:spPr>
          <a:xfrm>
            <a:off x="9931018" y="3807360"/>
            <a:ext cx="1382975" cy="46402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GRADO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C9A3F677-993E-4E11-A61B-11DB7F721C9E}"/>
              </a:ext>
            </a:extLst>
          </p:cNvPr>
          <p:cNvSpPr/>
          <p:nvPr/>
        </p:nvSpPr>
        <p:spPr>
          <a:xfrm>
            <a:off x="10454386" y="2709339"/>
            <a:ext cx="1582450" cy="46402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NOMBRE</a:t>
            </a: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D81E4E57-DD70-48F4-8E39-E8A8BBB8EB8F}"/>
              </a:ext>
            </a:extLst>
          </p:cNvPr>
          <p:cNvSpPr/>
          <p:nvPr/>
        </p:nvSpPr>
        <p:spPr>
          <a:xfrm>
            <a:off x="10050915" y="1330108"/>
            <a:ext cx="806942" cy="464024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ID</a:t>
            </a:r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4E991A18-2A17-48EB-98BF-3AA2331DEE00}"/>
              </a:ext>
            </a:extLst>
          </p:cNvPr>
          <p:cNvCxnSpPr>
            <a:cxnSpLocks/>
            <a:stCxn id="4" idx="0"/>
            <a:endCxn id="8" idx="4"/>
          </p:cNvCxnSpPr>
          <p:nvPr/>
        </p:nvCxnSpPr>
        <p:spPr>
          <a:xfrm flipH="1" flipV="1">
            <a:off x="2836336" y="893443"/>
            <a:ext cx="1089548" cy="9785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31FC9CE3-2B77-46CC-86ED-B433C9383545}"/>
              </a:ext>
            </a:extLst>
          </p:cNvPr>
          <p:cNvCxnSpPr>
            <a:cxnSpLocks/>
            <a:stCxn id="4" idx="1"/>
            <a:endCxn id="3" idx="5"/>
          </p:cNvCxnSpPr>
          <p:nvPr/>
        </p:nvCxnSpPr>
        <p:spPr>
          <a:xfrm flipH="1" flipV="1">
            <a:off x="2226743" y="1796617"/>
            <a:ext cx="1119821" cy="260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83047BAB-D618-48DA-9502-77455A814C12}"/>
              </a:ext>
            </a:extLst>
          </p:cNvPr>
          <p:cNvCxnSpPr>
            <a:cxnSpLocks/>
            <a:stCxn id="4" idx="1"/>
            <a:endCxn id="9" idx="0"/>
          </p:cNvCxnSpPr>
          <p:nvPr/>
        </p:nvCxnSpPr>
        <p:spPr>
          <a:xfrm flipH="1">
            <a:off x="1864923" y="2056629"/>
            <a:ext cx="1481641" cy="564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958AF77C-09BD-4579-8CFC-DAD888C94AEC}"/>
              </a:ext>
            </a:extLst>
          </p:cNvPr>
          <p:cNvCxnSpPr>
            <a:stCxn id="5" idx="2"/>
            <a:endCxn id="13" idx="0"/>
          </p:cNvCxnSpPr>
          <p:nvPr/>
        </p:nvCxnSpPr>
        <p:spPr>
          <a:xfrm flipH="1">
            <a:off x="3000228" y="4763120"/>
            <a:ext cx="933966" cy="12580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B8D8339C-E28E-481A-88ED-F0A88F774816}"/>
              </a:ext>
            </a:extLst>
          </p:cNvPr>
          <p:cNvCxnSpPr>
            <a:stCxn id="5" idx="2"/>
            <a:endCxn id="12" idx="0"/>
          </p:cNvCxnSpPr>
          <p:nvPr/>
        </p:nvCxnSpPr>
        <p:spPr>
          <a:xfrm flipH="1">
            <a:off x="1660497" y="4763120"/>
            <a:ext cx="2273697" cy="7940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FEB0B00A-510E-4C79-BD16-E4737184D449}"/>
              </a:ext>
            </a:extLst>
          </p:cNvPr>
          <p:cNvCxnSpPr>
            <a:stCxn id="5" idx="2"/>
            <a:endCxn id="10" idx="7"/>
          </p:cNvCxnSpPr>
          <p:nvPr/>
        </p:nvCxnSpPr>
        <p:spPr>
          <a:xfrm flipH="1">
            <a:off x="1725828" y="4763120"/>
            <a:ext cx="2208366" cy="1726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D9A63076-DDB0-45C7-8537-3C8372461AD0}"/>
              </a:ext>
            </a:extLst>
          </p:cNvPr>
          <p:cNvCxnSpPr>
            <a:stCxn id="5" idx="2"/>
            <a:endCxn id="14" idx="1"/>
          </p:cNvCxnSpPr>
          <p:nvPr/>
        </p:nvCxnSpPr>
        <p:spPr>
          <a:xfrm>
            <a:off x="3934194" y="4763120"/>
            <a:ext cx="161092" cy="16217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86B45793-71D1-4C9C-A4C3-7176F71E7EA8}"/>
              </a:ext>
            </a:extLst>
          </p:cNvPr>
          <p:cNvCxnSpPr>
            <a:stCxn id="5" idx="2"/>
            <a:endCxn id="15" idx="1"/>
          </p:cNvCxnSpPr>
          <p:nvPr/>
        </p:nvCxnSpPr>
        <p:spPr>
          <a:xfrm>
            <a:off x="3934194" y="4763120"/>
            <a:ext cx="1672850" cy="10330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127DFC67-00BA-4F8F-93C0-556292D00836}"/>
              </a:ext>
            </a:extLst>
          </p:cNvPr>
          <p:cNvCxnSpPr>
            <a:stCxn id="7" idx="2"/>
            <a:endCxn id="16" idx="0"/>
          </p:cNvCxnSpPr>
          <p:nvPr/>
        </p:nvCxnSpPr>
        <p:spPr>
          <a:xfrm>
            <a:off x="7881676" y="2853517"/>
            <a:ext cx="2740830" cy="9538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A74A05AE-E941-4434-833F-5DD866A5AB8F}"/>
              </a:ext>
            </a:extLst>
          </p:cNvPr>
          <p:cNvCxnSpPr>
            <a:cxnSpLocks/>
            <a:stCxn id="7" idx="3"/>
            <a:endCxn id="17" idx="2"/>
          </p:cNvCxnSpPr>
          <p:nvPr/>
        </p:nvCxnSpPr>
        <p:spPr>
          <a:xfrm>
            <a:off x="8776197" y="2668851"/>
            <a:ext cx="1678189" cy="272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B9C41FFE-DB21-420B-8013-185CBF8A8210}"/>
              </a:ext>
            </a:extLst>
          </p:cNvPr>
          <p:cNvCxnSpPr>
            <a:cxnSpLocks/>
            <a:stCxn id="7" idx="0"/>
            <a:endCxn id="18" idx="2"/>
          </p:cNvCxnSpPr>
          <p:nvPr/>
        </p:nvCxnSpPr>
        <p:spPr>
          <a:xfrm flipV="1">
            <a:off x="7881676" y="1562120"/>
            <a:ext cx="2169239" cy="9220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Diagrama de flujo: decisión 38">
            <a:extLst>
              <a:ext uri="{FF2B5EF4-FFF2-40B4-BE49-F238E27FC236}">
                <a16:creationId xmlns:a16="http://schemas.microsoft.com/office/drawing/2014/main" id="{4F5E86AB-0E96-4631-ACEC-6B714290EC46}"/>
              </a:ext>
            </a:extLst>
          </p:cNvPr>
          <p:cNvSpPr/>
          <p:nvPr/>
        </p:nvSpPr>
        <p:spPr>
          <a:xfrm>
            <a:off x="3496470" y="2941351"/>
            <a:ext cx="842210" cy="866009"/>
          </a:xfrm>
          <a:prstGeom prst="flowChartDecision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es-CO" dirty="0">
                <a:solidFill>
                  <a:srgbClr val="FF0000"/>
                </a:solidFill>
              </a:rPr>
              <a:t>pertenece</a:t>
            </a:r>
          </a:p>
        </p:txBody>
      </p: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DFBAA9A1-E3F4-43B8-AA92-20F135E02FBA}"/>
              </a:ext>
            </a:extLst>
          </p:cNvPr>
          <p:cNvCxnSpPr>
            <a:stCxn id="4" idx="2"/>
            <a:endCxn id="39" idx="0"/>
          </p:cNvCxnSpPr>
          <p:nvPr/>
        </p:nvCxnSpPr>
        <p:spPr>
          <a:xfrm flipH="1">
            <a:off x="3917575" y="2241295"/>
            <a:ext cx="8309" cy="700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563F9A87-69F5-49A8-AD82-99D814788AA1}"/>
              </a:ext>
            </a:extLst>
          </p:cNvPr>
          <p:cNvCxnSpPr>
            <a:stCxn id="39" idx="2"/>
            <a:endCxn id="5" idx="0"/>
          </p:cNvCxnSpPr>
          <p:nvPr/>
        </p:nvCxnSpPr>
        <p:spPr>
          <a:xfrm>
            <a:off x="3917575" y="3807360"/>
            <a:ext cx="16619" cy="5864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Diagrama de flujo: decisión 65">
            <a:extLst>
              <a:ext uri="{FF2B5EF4-FFF2-40B4-BE49-F238E27FC236}">
                <a16:creationId xmlns:a16="http://schemas.microsoft.com/office/drawing/2014/main" id="{5561BF17-9C4A-4448-88FC-B7F89727C5D4}"/>
              </a:ext>
            </a:extLst>
          </p:cNvPr>
          <p:cNvSpPr/>
          <p:nvPr/>
        </p:nvSpPr>
        <p:spPr>
          <a:xfrm>
            <a:off x="7452521" y="4147300"/>
            <a:ext cx="842210" cy="866009"/>
          </a:xfrm>
          <a:prstGeom prst="flowChartDecision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es-CO" dirty="0">
                <a:solidFill>
                  <a:srgbClr val="FF0000"/>
                </a:solidFill>
              </a:rPr>
              <a:t>imparte</a:t>
            </a:r>
          </a:p>
        </p:txBody>
      </p: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EDE4C876-65EB-4853-9C4E-D64BF94402AB}"/>
              </a:ext>
            </a:extLst>
          </p:cNvPr>
          <p:cNvCxnSpPr>
            <a:stCxn id="66" idx="1"/>
            <a:endCxn id="5" idx="3"/>
          </p:cNvCxnSpPr>
          <p:nvPr/>
        </p:nvCxnSpPr>
        <p:spPr>
          <a:xfrm flipH="1" flipV="1">
            <a:off x="4828715" y="4578454"/>
            <a:ext cx="2623806" cy="18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id="{AE5C9F32-6878-4A45-964A-2ADB1243B58A}"/>
              </a:ext>
            </a:extLst>
          </p:cNvPr>
          <p:cNvCxnSpPr>
            <a:stCxn id="7" idx="2"/>
            <a:endCxn id="66" idx="0"/>
          </p:cNvCxnSpPr>
          <p:nvPr/>
        </p:nvCxnSpPr>
        <p:spPr>
          <a:xfrm flipH="1">
            <a:off x="7873626" y="2853517"/>
            <a:ext cx="8050" cy="12937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2466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4">
            <a:extLst>
              <a:ext uri="{FF2B5EF4-FFF2-40B4-BE49-F238E27FC236}">
                <a16:creationId xmlns:a16="http://schemas.microsoft.com/office/drawing/2014/main" id="{8DC3DC74-637E-462F-9B46-5287DC7D71E1}"/>
              </a:ext>
            </a:extLst>
          </p:cNvPr>
          <p:cNvSpPr txBox="1">
            <a:spLocks/>
          </p:cNvSpPr>
          <p:nvPr/>
        </p:nvSpPr>
        <p:spPr>
          <a:xfrm>
            <a:off x="1262414" y="574812"/>
            <a:ext cx="10263809" cy="4617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r>
              <a:rPr lang="es-CO" b="1" dirty="0"/>
              <a:t>CARDINALIDAD</a:t>
            </a:r>
            <a:r>
              <a:rPr lang="es-CO" dirty="0"/>
              <a:t>: Es el numero de entidades con la cual otra entidad se puede asociar mediante una relación binaria, también es llamada cardinalidad. Ésta puede ser:</a:t>
            </a:r>
          </a:p>
          <a:p>
            <a:pPr lvl="1" algn="just"/>
            <a:endParaRPr lang="es-CO" dirty="0"/>
          </a:p>
          <a:p>
            <a:pPr lvl="2" algn="just"/>
            <a:r>
              <a:rPr lang="es-CO" dirty="0"/>
              <a:t>Uno a uno   1 : 1</a:t>
            </a:r>
          </a:p>
          <a:p>
            <a:pPr lvl="2" algn="just"/>
            <a:r>
              <a:rPr lang="es-CO" dirty="0"/>
              <a:t>Uno a varios   1 : N</a:t>
            </a:r>
          </a:p>
          <a:p>
            <a:pPr lvl="2" algn="just"/>
            <a:r>
              <a:rPr lang="es-CO" dirty="0"/>
              <a:t>Varios a uno    N : 1</a:t>
            </a:r>
          </a:p>
          <a:p>
            <a:pPr lvl="2" algn="just"/>
            <a:r>
              <a:rPr lang="es-CO" dirty="0"/>
              <a:t>Varios a varios    N : M</a:t>
            </a:r>
          </a:p>
          <a:p>
            <a:pPr marL="987552" lvl="2" indent="0" algn="just">
              <a:buNone/>
            </a:pPr>
            <a:endParaRPr lang="es-CO" dirty="0"/>
          </a:p>
          <a:p>
            <a:pPr marL="987552" lvl="2" indent="0" algn="just">
              <a:buNone/>
            </a:pPr>
            <a:r>
              <a:rPr lang="es-CO" dirty="0"/>
              <a:t>Otra forma de expresar la cardinalidad es situando un símbolo cerca de la línea que conecta una entidad con una relación:</a:t>
            </a:r>
          </a:p>
          <a:p>
            <a:pPr marL="987552" lvl="2" indent="0" algn="just">
              <a:buNone/>
            </a:pPr>
            <a:r>
              <a:rPr lang="es-CO" dirty="0"/>
              <a:t>0 si la instancia de la entidad no participa de la relación</a:t>
            </a:r>
          </a:p>
          <a:p>
            <a:pPr marL="987552" lvl="2" indent="0" algn="just">
              <a:buNone/>
            </a:pPr>
            <a:r>
              <a:rPr lang="es-CO" dirty="0"/>
              <a:t>1 si toda instancia de la entidad participa una sola vez de la relación</a:t>
            </a:r>
          </a:p>
          <a:p>
            <a:pPr marL="987552" lvl="2" indent="0" algn="just">
              <a:buNone/>
            </a:pPr>
            <a:r>
              <a:rPr lang="es-CO" dirty="0"/>
              <a:t>N, M o * si la instancia participa y lo hace muchas veces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28C6D8D-D656-448C-A1C5-18BFB4C37ADD}"/>
              </a:ext>
            </a:extLst>
          </p:cNvPr>
          <p:cNvSpPr txBox="1"/>
          <p:nvPr/>
        </p:nvSpPr>
        <p:spPr>
          <a:xfrm>
            <a:off x="1050345" y="5919133"/>
            <a:ext cx="1085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GRADOS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7D1C171-E83A-4C5D-8631-F371987E4B19}"/>
              </a:ext>
            </a:extLst>
          </p:cNvPr>
          <p:cNvSpPr txBox="1"/>
          <p:nvPr/>
        </p:nvSpPr>
        <p:spPr>
          <a:xfrm>
            <a:off x="5083691" y="5899567"/>
            <a:ext cx="178904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PROFESORES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97353E2-6CEE-441C-B1E5-0098D9C6E4A7}"/>
              </a:ext>
            </a:extLst>
          </p:cNvPr>
          <p:cNvSpPr txBox="1"/>
          <p:nvPr/>
        </p:nvSpPr>
        <p:spPr>
          <a:xfrm>
            <a:off x="9951620" y="5919132"/>
            <a:ext cx="164044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MATERIAS</a:t>
            </a:r>
          </a:p>
        </p:txBody>
      </p:sp>
      <p:sp>
        <p:nvSpPr>
          <p:cNvPr id="3" name="Diagrama de flujo: decisión 2">
            <a:extLst>
              <a:ext uri="{FF2B5EF4-FFF2-40B4-BE49-F238E27FC236}">
                <a16:creationId xmlns:a16="http://schemas.microsoft.com/office/drawing/2014/main" id="{39D2536A-3514-4766-A429-DCDBAC2238BE}"/>
              </a:ext>
            </a:extLst>
          </p:cNvPr>
          <p:cNvSpPr/>
          <p:nvPr/>
        </p:nvSpPr>
        <p:spPr>
          <a:xfrm>
            <a:off x="3195355" y="5671113"/>
            <a:ext cx="842210" cy="866009"/>
          </a:xfrm>
          <a:prstGeom prst="flowChartDecision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8" name="Diagrama de flujo: decisión 7">
            <a:extLst>
              <a:ext uri="{FF2B5EF4-FFF2-40B4-BE49-F238E27FC236}">
                <a16:creationId xmlns:a16="http://schemas.microsoft.com/office/drawing/2014/main" id="{D8604109-FD15-492B-956A-B63D19A62877}"/>
              </a:ext>
            </a:extLst>
          </p:cNvPr>
          <p:cNvSpPr/>
          <p:nvPr/>
        </p:nvSpPr>
        <p:spPr>
          <a:xfrm>
            <a:off x="7918860" y="5670794"/>
            <a:ext cx="842210" cy="866009"/>
          </a:xfrm>
          <a:prstGeom prst="flowChartDecision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endParaRPr lang="es-CO" dirty="0">
              <a:solidFill>
                <a:srgbClr val="FF0000"/>
              </a:solidFill>
            </a:endParaRP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D4350207-8463-474A-8D99-75E8A0D45FA2}"/>
              </a:ext>
            </a:extLst>
          </p:cNvPr>
          <p:cNvCxnSpPr>
            <a:cxnSpLocks/>
            <a:stCxn id="3" idx="1"/>
            <a:endCxn id="4" idx="3"/>
          </p:cNvCxnSpPr>
          <p:nvPr/>
        </p:nvCxnSpPr>
        <p:spPr>
          <a:xfrm flipH="1" flipV="1">
            <a:off x="2135545" y="6103799"/>
            <a:ext cx="1059810" cy="3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AA02C3D6-C01E-472C-BFF8-35F01510DB22}"/>
              </a:ext>
            </a:extLst>
          </p:cNvPr>
          <p:cNvCxnSpPr>
            <a:cxnSpLocks/>
            <a:stCxn id="3" idx="3"/>
            <a:endCxn id="5" idx="1"/>
          </p:cNvCxnSpPr>
          <p:nvPr/>
        </p:nvCxnSpPr>
        <p:spPr>
          <a:xfrm flipV="1">
            <a:off x="4037565" y="6084233"/>
            <a:ext cx="1046126" cy="198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2E889C01-9ED6-42D7-BE5A-8F8DAB6615C2}"/>
              </a:ext>
            </a:extLst>
          </p:cNvPr>
          <p:cNvCxnSpPr>
            <a:cxnSpLocks/>
            <a:stCxn id="8" idx="3"/>
            <a:endCxn id="7" idx="1"/>
          </p:cNvCxnSpPr>
          <p:nvPr/>
        </p:nvCxnSpPr>
        <p:spPr>
          <a:xfrm flipV="1">
            <a:off x="8761070" y="6103798"/>
            <a:ext cx="119055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414318F4-1628-42BA-809E-4D36C71FDD49}"/>
              </a:ext>
            </a:extLst>
          </p:cNvPr>
          <p:cNvCxnSpPr>
            <a:stCxn id="5" idx="3"/>
            <a:endCxn id="8" idx="1"/>
          </p:cNvCxnSpPr>
          <p:nvPr/>
        </p:nvCxnSpPr>
        <p:spPr>
          <a:xfrm>
            <a:off x="6872734" y="6084233"/>
            <a:ext cx="1046126" cy="195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adroTexto 24">
            <a:extLst>
              <a:ext uri="{FF2B5EF4-FFF2-40B4-BE49-F238E27FC236}">
                <a16:creationId xmlns:a16="http://schemas.microsoft.com/office/drawing/2014/main" id="{B9F317E2-760F-401A-8BDB-61D51FE1CA29}"/>
              </a:ext>
            </a:extLst>
          </p:cNvPr>
          <p:cNvSpPr txBox="1"/>
          <p:nvPr/>
        </p:nvSpPr>
        <p:spPr>
          <a:xfrm>
            <a:off x="8063284" y="5899567"/>
            <a:ext cx="842210" cy="368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dicta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14DBE8F9-9422-4566-AD45-03B9ACF1CC2F}"/>
              </a:ext>
            </a:extLst>
          </p:cNvPr>
          <p:cNvSpPr txBox="1"/>
          <p:nvPr/>
        </p:nvSpPr>
        <p:spPr>
          <a:xfrm>
            <a:off x="3115843" y="5872197"/>
            <a:ext cx="1263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pertenece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F3C7F546-A405-455E-9CA9-A5E2D38C89F1}"/>
              </a:ext>
            </a:extLst>
          </p:cNvPr>
          <p:cNvSpPr txBox="1"/>
          <p:nvPr/>
        </p:nvSpPr>
        <p:spPr>
          <a:xfrm>
            <a:off x="2135545" y="6078951"/>
            <a:ext cx="718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1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64736361-E59A-4DBF-BB1B-015EF2DCF6D8}"/>
              </a:ext>
            </a:extLst>
          </p:cNvPr>
          <p:cNvSpPr txBox="1"/>
          <p:nvPr/>
        </p:nvSpPr>
        <p:spPr>
          <a:xfrm>
            <a:off x="4657750" y="5801952"/>
            <a:ext cx="6946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*</a:t>
            </a:r>
            <a:br>
              <a:rPr lang="es-CO" dirty="0"/>
            </a:br>
            <a:r>
              <a:rPr lang="es-CO" dirty="0"/>
              <a:t>M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ABE1E9A0-4485-48D7-8E79-520E6D0FF791}"/>
              </a:ext>
            </a:extLst>
          </p:cNvPr>
          <p:cNvSpPr txBox="1"/>
          <p:nvPr/>
        </p:nvSpPr>
        <p:spPr>
          <a:xfrm>
            <a:off x="3392557" y="5353878"/>
            <a:ext cx="70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solidFill>
                  <a:srgbClr val="FF0000"/>
                </a:solidFill>
              </a:rPr>
              <a:t>1:N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26FCD376-695A-499C-ACDF-EA03C1EE50BF}"/>
              </a:ext>
            </a:extLst>
          </p:cNvPr>
          <p:cNvSpPr txBox="1"/>
          <p:nvPr/>
        </p:nvSpPr>
        <p:spPr>
          <a:xfrm>
            <a:off x="10402957" y="5192296"/>
            <a:ext cx="1320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Min: 1</a:t>
            </a:r>
          </a:p>
          <a:p>
            <a:r>
              <a:rPr lang="es-CO" dirty="0"/>
              <a:t>Max: M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E16723E3-93AF-40B6-B812-56214D15FC3F}"/>
              </a:ext>
            </a:extLst>
          </p:cNvPr>
          <p:cNvSpPr txBox="1"/>
          <p:nvPr/>
        </p:nvSpPr>
        <p:spPr>
          <a:xfrm>
            <a:off x="9325682" y="5683045"/>
            <a:ext cx="866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(1,M)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C758C955-8F1D-4627-B138-60A876A61EC2}"/>
              </a:ext>
            </a:extLst>
          </p:cNvPr>
          <p:cNvSpPr txBox="1"/>
          <p:nvPr/>
        </p:nvSpPr>
        <p:spPr>
          <a:xfrm>
            <a:off x="6872734" y="5683045"/>
            <a:ext cx="770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(1,N)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473F713A-DB08-4D62-A36F-1875F64619F9}"/>
              </a:ext>
            </a:extLst>
          </p:cNvPr>
          <p:cNvSpPr txBox="1"/>
          <p:nvPr/>
        </p:nvSpPr>
        <p:spPr>
          <a:xfrm>
            <a:off x="8094945" y="5313713"/>
            <a:ext cx="59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solidFill>
                  <a:srgbClr val="FF0000"/>
                </a:solidFill>
              </a:rPr>
              <a:t>N:M</a:t>
            </a:r>
          </a:p>
        </p:txBody>
      </p:sp>
    </p:spTree>
    <p:extLst>
      <p:ext uri="{BB962C8B-B14F-4D97-AF65-F5344CB8AC3E}">
        <p14:creationId xmlns:p14="http://schemas.microsoft.com/office/powerpoint/2010/main" val="2730426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C28C6D8D-D656-448C-A1C5-18BFB4C37ADD}"/>
              </a:ext>
            </a:extLst>
          </p:cNvPr>
          <p:cNvSpPr txBox="1"/>
          <p:nvPr/>
        </p:nvSpPr>
        <p:spPr>
          <a:xfrm>
            <a:off x="3346564" y="1871963"/>
            <a:ext cx="115863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GRADOS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7D1C171-E83A-4C5D-8631-F371987E4B19}"/>
              </a:ext>
            </a:extLst>
          </p:cNvPr>
          <p:cNvSpPr txBox="1"/>
          <p:nvPr/>
        </p:nvSpPr>
        <p:spPr>
          <a:xfrm>
            <a:off x="3039672" y="4393788"/>
            <a:ext cx="178904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PROFESORES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97353E2-6CEE-441C-B1E5-0098D9C6E4A7}"/>
              </a:ext>
            </a:extLst>
          </p:cNvPr>
          <p:cNvSpPr txBox="1"/>
          <p:nvPr/>
        </p:nvSpPr>
        <p:spPr>
          <a:xfrm>
            <a:off x="6987154" y="2484185"/>
            <a:ext cx="178904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ASIGNATURAS</a:t>
            </a:r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AB1D4A47-7971-4911-B110-16B4C05769E0}"/>
              </a:ext>
            </a:extLst>
          </p:cNvPr>
          <p:cNvSpPr/>
          <p:nvPr/>
        </p:nvSpPr>
        <p:spPr>
          <a:xfrm>
            <a:off x="1334143" y="1357467"/>
            <a:ext cx="1045746" cy="514496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ID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EDBFCBEA-F76C-4FD4-ACC5-F62A570165AA}"/>
              </a:ext>
            </a:extLst>
          </p:cNvPr>
          <p:cNvSpPr/>
          <p:nvPr/>
        </p:nvSpPr>
        <p:spPr>
          <a:xfrm>
            <a:off x="2170818" y="429419"/>
            <a:ext cx="1331035" cy="46402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SEDE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170BCC71-795F-4512-98AB-3AD225373C50}"/>
              </a:ext>
            </a:extLst>
          </p:cNvPr>
          <p:cNvSpPr/>
          <p:nvPr/>
        </p:nvSpPr>
        <p:spPr>
          <a:xfrm>
            <a:off x="970401" y="2621505"/>
            <a:ext cx="1789043" cy="46402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DG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9CBC5374-DD24-49F4-8981-F92A6422B3C3}"/>
              </a:ext>
            </a:extLst>
          </p:cNvPr>
          <p:cNvSpPr/>
          <p:nvPr/>
        </p:nvSpPr>
        <p:spPr>
          <a:xfrm>
            <a:off x="915125" y="4867813"/>
            <a:ext cx="949798" cy="464024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CC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F54034B8-A997-475F-A91D-78B20BAEB17D}"/>
              </a:ext>
            </a:extLst>
          </p:cNvPr>
          <p:cNvSpPr/>
          <p:nvPr/>
        </p:nvSpPr>
        <p:spPr>
          <a:xfrm>
            <a:off x="831087" y="5557177"/>
            <a:ext cx="1658820" cy="46402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NOMBRE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9C0DA2DD-EBD7-47AA-88C7-B1E90F2A8C11}"/>
              </a:ext>
            </a:extLst>
          </p:cNvPr>
          <p:cNvSpPr/>
          <p:nvPr/>
        </p:nvSpPr>
        <p:spPr>
          <a:xfrm>
            <a:off x="2170818" y="6021201"/>
            <a:ext cx="1658820" cy="46402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CELULAR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8840F1E8-2F51-448B-A83A-124ADA1840B5}"/>
              </a:ext>
            </a:extLst>
          </p:cNvPr>
          <p:cNvSpPr/>
          <p:nvPr/>
        </p:nvSpPr>
        <p:spPr>
          <a:xfrm>
            <a:off x="3801725" y="6316950"/>
            <a:ext cx="2004563" cy="46402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ASIGNATURA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9454C3E4-1927-437A-B2FC-AE663679ED5A}"/>
              </a:ext>
            </a:extLst>
          </p:cNvPr>
          <p:cNvSpPr/>
          <p:nvPr/>
        </p:nvSpPr>
        <p:spPr>
          <a:xfrm>
            <a:off x="5404512" y="5728180"/>
            <a:ext cx="1382975" cy="46402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GRADO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C3144046-C546-4942-ABA8-DF50368AEAE4}"/>
              </a:ext>
            </a:extLst>
          </p:cNvPr>
          <p:cNvSpPr/>
          <p:nvPr/>
        </p:nvSpPr>
        <p:spPr>
          <a:xfrm>
            <a:off x="9931018" y="3807360"/>
            <a:ext cx="1382975" cy="46402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GRADO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C9A3F677-993E-4E11-A61B-11DB7F721C9E}"/>
              </a:ext>
            </a:extLst>
          </p:cNvPr>
          <p:cNvSpPr/>
          <p:nvPr/>
        </p:nvSpPr>
        <p:spPr>
          <a:xfrm>
            <a:off x="10454386" y="2709339"/>
            <a:ext cx="1582450" cy="46402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NOMBRE</a:t>
            </a: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D81E4E57-DD70-48F4-8E39-E8A8BBB8EB8F}"/>
              </a:ext>
            </a:extLst>
          </p:cNvPr>
          <p:cNvSpPr/>
          <p:nvPr/>
        </p:nvSpPr>
        <p:spPr>
          <a:xfrm>
            <a:off x="10050915" y="1330108"/>
            <a:ext cx="806942" cy="464024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ID</a:t>
            </a:r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4E991A18-2A17-48EB-98BF-3AA2331DEE00}"/>
              </a:ext>
            </a:extLst>
          </p:cNvPr>
          <p:cNvCxnSpPr>
            <a:cxnSpLocks/>
            <a:stCxn id="4" idx="0"/>
            <a:endCxn id="8" idx="4"/>
          </p:cNvCxnSpPr>
          <p:nvPr/>
        </p:nvCxnSpPr>
        <p:spPr>
          <a:xfrm flipH="1" flipV="1">
            <a:off x="2836336" y="893443"/>
            <a:ext cx="1089548" cy="9785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31FC9CE3-2B77-46CC-86ED-B433C9383545}"/>
              </a:ext>
            </a:extLst>
          </p:cNvPr>
          <p:cNvCxnSpPr>
            <a:cxnSpLocks/>
            <a:stCxn id="4" idx="1"/>
            <a:endCxn id="3" idx="5"/>
          </p:cNvCxnSpPr>
          <p:nvPr/>
        </p:nvCxnSpPr>
        <p:spPr>
          <a:xfrm flipH="1" flipV="1">
            <a:off x="2226743" y="1796617"/>
            <a:ext cx="1119821" cy="260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83047BAB-D618-48DA-9502-77455A814C12}"/>
              </a:ext>
            </a:extLst>
          </p:cNvPr>
          <p:cNvCxnSpPr>
            <a:cxnSpLocks/>
            <a:stCxn id="4" idx="1"/>
            <a:endCxn id="9" idx="0"/>
          </p:cNvCxnSpPr>
          <p:nvPr/>
        </p:nvCxnSpPr>
        <p:spPr>
          <a:xfrm flipH="1">
            <a:off x="1864923" y="2056629"/>
            <a:ext cx="1481641" cy="564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958AF77C-09BD-4579-8CFC-DAD888C94AEC}"/>
              </a:ext>
            </a:extLst>
          </p:cNvPr>
          <p:cNvCxnSpPr>
            <a:stCxn id="5" idx="2"/>
            <a:endCxn id="13" idx="0"/>
          </p:cNvCxnSpPr>
          <p:nvPr/>
        </p:nvCxnSpPr>
        <p:spPr>
          <a:xfrm flipH="1">
            <a:off x="3000228" y="4763120"/>
            <a:ext cx="933966" cy="12580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B8D8339C-E28E-481A-88ED-F0A88F774816}"/>
              </a:ext>
            </a:extLst>
          </p:cNvPr>
          <p:cNvCxnSpPr>
            <a:stCxn id="5" idx="2"/>
            <a:endCxn id="12" idx="0"/>
          </p:cNvCxnSpPr>
          <p:nvPr/>
        </p:nvCxnSpPr>
        <p:spPr>
          <a:xfrm flipH="1">
            <a:off x="1660497" y="4763120"/>
            <a:ext cx="2273697" cy="7940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FEB0B00A-510E-4C79-BD16-E4737184D449}"/>
              </a:ext>
            </a:extLst>
          </p:cNvPr>
          <p:cNvCxnSpPr>
            <a:stCxn id="5" idx="2"/>
            <a:endCxn id="10" idx="7"/>
          </p:cNvCxnSpPr>
          <p:nvPr/>
        </p:nvCxnSpPr>
        <p:spPr>
          <a:xfrm flipH="1">
            <a:off x="1725828" y="4763120"/>
            <a:ext cx="2208366" cy="1726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D9A63076-DDB0-45C7-8537-3C8372461AD0}"/>
              </a:ext>
            </a:extLst>
          </p:cNvPr>
          <p:cNvCxnSpPr>
            <a:stCxn id="5" idx="2"/>
            <a:endCxn id="14" idx="1"/>
          </p:cNvCxnSpPr>
          <p:nvPr/>
        </p:nvCxnSpPr>
        <p:spPr>
          <a:xfrm>
            <a:off x="3934194" y="4763120"/>
            <a:ext cx="161092" cy="16217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86B45793-71D1-4C9C-A4C3-7176F71E7EA8}"/>
              </a:ext>
            </a:extLst>
          </p:cNvPr>
          <p:cNvCxnSpPr>
            <a:stCxn id="5" idx="2"/>
            <a:endCxn id="15" idx="1"/>
          </p:cNvCxnSpPr>
          <p:nvPr/>
        </p:nvCxnSpPr>
        <p:spPr>
          <a:xfrm>
            <a:off x="3934194" y="4763120"/>
            <a:ext cx="1672850" cy="10330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127DFC67-00BA-4F8F-93C0-556292D00836}"/>
              </a:ext>
            </a:extLst>
          </p:cNvPr>
          <p:cNvCxnSpPr>
            <a:stCxn id="7" idx="2"/>
            <a:endCxn id="16" idx="0"/>
          </p:cNvCxnSpPr>
          <p:nvPr/>
        </p:nvCxnSpPr>
        <p:spPr>
          <a:xfrm>
            <a:off x="7881676" y="2853517"/>
            <a:ext cx="2740830" cy="9538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A74A05AE-E941-4434-833F-5DD866A5AB8F}"/>
              </a:ext>
            </a:extLst>
          </p:cNvPr>
          <p:cNvCxnSpPr>
            <a:cxnSpLocks/>
            <a:stCxn id="7" idx="3"/>
            <a:endCxn id="17" idx="2"/>
          </p:cNvCxnSpPr>
          <p:nvPr/>
        </p:nvCxnSpPr>
        <p:spPr>
          <a:xfrm>
            <a:off x="8776197" y="2668851"/>
            <a:ext cx="1678189" cy="272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B9C41FFE-DB21-420B-8013-185CBF8A8210}"/>
              </a:ext>
            </a:extLst>
          </p:cNvPr>
          <p:cNvCxnSpPr>
            <a:cxnSpLocks/>
            <a:stCxn id="7" idx="0"/>
            <a:endCxn id="18" idx="2"/>
          </p:cNvCxnSpPr>
          <p:nvPr/>
        </p:nvCxnSpPr>
        <p:spPr>
          <a:xfrm flipV="1">
            <a:off x="7881676" y="1562120"/>
            <a:ext cx="2169239" cy="9220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Diagrama de flujo: decisión 38">
            <a:extLst>
              <a:ext uri="{FF2B5EF4-FFF2-40B4-BE49-F238E27FC236}">
                <a16:creationId xmlns:a16="http://schemas.microsoft.com/office/drawing/2014/main" id="{4F5E86AB-0E96-4631-ACEC-6B714290EC46}"/>
              </a:ext>
            </a:extLst>
          </p:cNvPr>
          <p:cNvSpPr/>
          <p:nvPr/>
        </p:nvSpPr>
        <p:spPr>
          <a:xfrm>
            <a:off x="3496470" y="2941351"/>
            <a:ext cx="842210" cy="866009"/>
          </a:xfrm>
          <a:prstGeom prst="flowChartDecision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endParaRPr lang="es-CO" dirty="0">
              <a:solidFill>
                <a:srgbClr val="FF0000"/>
              </a:solidFill>
            </a:endParaRPr>
          </a:p>
        </p:txBody>
      </p: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DFBAA9A1-E3F4-43B8-AA92-20F135E02FBA}"/>
              </a:ext>
            </a:extLst>
          </p:cNvPr>
          <p:cNvCxnSpPr>
            <a:stCxn id="4" idx="2"/>
            <a:endCxn id="39" idx="0"/>
          </p:cNvCxnSpPr>
          <p:nvPr/>
        </p:nvCxnSpPr>
        <p:spPr>
          <a:xfrm flipH="1">
            <a:off x="3917575" y="2241295"/>
            <a:ext cx="8309" cy="700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563F9A87-69F5-49A8-AD82-99D814788AA1}"/>
              </a:ext>
            </a:extLst>
          </p:cNvPr>
          <p:cNvCxnSpPr>
            <a:stCxn id="39" idx="2"/>
            <a:endCxn id="5" idx="0"/>
          </p:cNvCxnSpPr>
          <p:nvPr/>
        </p:nvCxnSpPr>
        <p:spPr>
          <a:xfrm>
            <a:off x="3917575" y="3807360"/>
            <a:ext cx="16619" cy="5864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Diagrama de flujo: decisión 65">
            <a:extLst>
              <a:ext uri="{FF2B5EF4-FFF2-40B4-BE49-F238E27FC236}">
                <a16:creationId xmlns:a16="http://schemas.microsoft.com/office/drawing/2014/main" id="{5561BF17-9C4A-4448-88FC-B7F89727C5D4}"/>
              </a:ext>
            </a:extLst>
          </p:cNvPr>
          <p:cNvSpPr/>
          <p:nvPr/>
        </p:nvSpPr>
        <p:spPr>
          <a:xfrm>
            <a:off x="7452521" y="4147300"/>
            <a:ext cx="842210" cy="866009"/>
          </a:xfrm>
          <a:prstGeom prst="flowChartDecision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endParaRPr lang="es-CO" dirty="0">
              <a:solidFill>
                <a:srgbClr val="FF0000"/>
              </a:solidFill>
            </a:endParaRPr>
          </a:p>
        </p:txBody>
      </p: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EDE4C876-65EB-4853-9C4E-D64BF94402AB}"/>
              </a:ext>
            </a:extLst>
          </p:cNvPr>
          <p:cNvCxnSpPr>
            <a:stCxn id="66" idx="1"/>
            <a:endCxn id="5" idx="3"/>
          </p:cNvCxnSpPr>
          <p:nvPr/>
        </p:nvCxnSpPr>
        <p:spPr>
          <a:xfrm flipH="1" flipV="1">
            <a:off x="4828715" y="4578454"/>
            <a:ext cx="2623806" cy="18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id="{AE5C9F32-6878-4A45-964A-2ADB1243B58A}"/>
              </a:ext>
            </a:extLst>
          </p:cNvPr>
          <p:cNvCxnSpPr>
            <a:stCxn id="7" idx="2"/>
            <a:endCxn id="66" idx="0"/>
          </p:cNvCxnSpPr>
          <p:nvPr/>
        </p:nvCxnSpPr>
        <p:spPr>
          <a:xfrm flipH="1">
            <a:off x="7873626" y="2853517"/>
            <a:ext cx="8050" cy="12937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848710E4-1D49-4ADA-A982-4249C01131EE}"/>
              </a:ext>
            </a:extLst>
          </p:cNvPr>
          <p:cNvSpPr txBox="1"/>
          <p:nvPr/>
        </p:nvSpPr>
        <p:spPr>
          <a:xfrm>
            <a:off x="3346565" y="3173363"/>
            <a:ext cx="1607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Pertenece 1:N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03DD6543-6D90-4056-87F7-2EB8B400613A}"/>
              </a:ext>
            </a:extLst>
          </p:cNvPr>
          <p:cNvSpPr txBox="1"/>
          <p:nvPr/>
        </p:nvSpPr>
        <p:spPr>
          <a:xfrm>
            <a:off x="7490899" y="4393788"/>
            <a:ext cx="1607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Dictan   N:M</a:t>
            </a:r>
          </a:p>
        </p:txBody>
      </p:sp>
    </p:spTree>
    <p:extLst>
      <p:ext uri="{BB962C8B-B14F-4D97-AF65-F5344CB8AC3E}">
        <p14:creationId xmlns:p14="http://schemas.microsoft.com/office/powerpoint/2010/main" val="854920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45817B-2EDB-420A-A777-E43B87C16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41244"/>
            <a:ext cx="9601200" cy="1485900"/>
          </a:xfrm>
        </p:spPr>
        <p:txBody>
          <a:bodyPr>
            <a:noAutofit/>
          </a:bodyPr>
          <a:lstStyle/>
          <a:p>
            <a:r>
              <a:rPr lang="es-MX" b="0" i="0" dirty="0">
                <a:solidFill>
                  <a:srgbClr val="24292E"/>
                </a:solidFill>
                <a:effectLst/>
                <a:latin typeface="-apple-system"/>
              </a:rPr>
              <a:t>SISTEMA LÓGICO DE ALMACENAMIENTO: Concepto, características y clasificación.</a:t>
            </a:r>
            <a:br>
              <a:rPr lang="es-MX" b="0" i="0" dirty="0">
                <a:solidFill>
                  <a:srgbClr val="24292E"/>
                </a:solidFill>
                <a:effectLst/>
                <a:latin typeface="-apple-system"/>
              </a:rPr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86506D-6751-4891-B18A-69A162FAD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827144"/>
            <a:ext cx="10499035" cy="5030856"/>
          </a:xfrm>
        </p:spPr>
        <p:txBody>
          <a:bodyPr>
            <a:normAutofit lnSpcReduction="10000"/>
          </a:bodyPr>
          <a:lstStyle/>
          <a:p>
            <a:r>
              <a:rPr lang="es-MX" dirty="0"/>
              <a:t>Los sistemas de almacenamiento son:</a:t>
            </a:r>
          </a:p>
          <a:p>
            <a:pPr lvl="1">
              <a:lnSpc>
                <a:spcPct val="150000"/>
              </a:lnSpc>
            </a:pPr>
            <a:r>
              <a:rPr lang="es-MX" dirty="0"/>
              <a:t>Elementos y/o dispositivos capaces de almacenar                                                                                   información y/o datos de gran valor.                                                                                (Almacenar miles de datos con gran valor).</a:t>
            </a:r>
          </a:p>
          <a:p>
            <a:pPr lvl="1">
              <a:lnSpc>
                <a:spcPct val="150000"/>
              </a:lnSpc>
            </a:pPr>
            <a:r>
              <a:rPr lang="es-MX" dirty="0"/>
              <a:t>Una de las ventajas competitivas más importantes                                                                    de las empresas. (Inditex o Amazon basan su                                                             crecimiento en la gestión adecuada de su logística                                                                     y almacenamiento.)</a:t>
            </a:r>
          </a:p>
          <a:p>
            <a:pPr lvl="1"/>
            <a:endParaRPr lang="es-MX" dirty="0"/>
          </a:p>
          <a:p>
            <a:pPr lvl="1"/>
            <a:endParaRPr lang="es-MX" dirty="0"/>
          </a:p>
          <a:p>
            <a:pPr marL="530352" lvl="1" indent="0">
              <a:buNone/>
            </a:pPr>
            <a:r>
              <a:rPr lang="es-MX" dirty="0"/>
              <a:t>Los datos crecen una media de entre 50% y 100%                                                                        por año.</a:t>
            </a:r>
          </a:p>
        </p:txBody>
      </p:sp>
      <p:pic>
        <p:nvPicPr>
          <p:cNvPr id="4" name="Picture 2" descr="Los datos crecen una media de entre 50% y 100% por año.">
            <a:extLst>
              <a:ext uri="{FF2B5EF4-FFF2-40B4-BE49-F238E27FC236}">
                <a16:creationId xmlns:a16="http://schemas.microsoft.com/office/drawing/2014/main" id="{0C11E225-6F42-4D37-BA88-D8301AB3B3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8" t="5966" r="4783" b="11305"/>
          <a:stretch/>
        </p:blipFill>
        <p:spPr bwMode="auto">
          <a:xfrm>
            <a:off x="7932713" y="1827144"/>
            <a:ext cx="4009078" cy="37805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044995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45817B-2EDB-420A-A777-E43B87C16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41244"/>
            <a:ext cx="9601200" cy="1241896"/>
          </a:xfrm>
        </p:spPr>
        <p:txBody>
          <a:bodyPr>
            <a:noAutofit/>
          </a:bodyPr>
          <a:lstStyle/>
          <a:p>
            <a:r>
              <a:rPr lang="es-MX" b="0" i="0" dirty="0">
                <a:solidFill>
                  <a:srgbClr val="24292E"/>
                </a:solidFill>
                <a:effectLst/>
                <a:latin typeface="-apple-system"/>
              </a:rPr>
              <a:t>SISTEMA LÓGICO DE ALMACENAMIENTO:</a:t>
            </a:r>
            <a:br>
              <a:rPr lang="es-MX" b="0" i="0" dirty="0">
                <a:solidFill>
                  <a:srgbClr val="24292E"/>
                </a:solidFill>
                <a:effectLst/>
                <a:latin typeface="-apple-system"/>
              </a:rPr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86506D-6751-4891-B18A-69A162FAD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201003"/>
            <a:ext cx="10769221" cy="565699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MX" dirty="0"/>
              <a:t>Tipos de almacenamiento:</a:t>
            </a:r>
          </a:p>
          <a:p>
            <a:pPr lvl="1">
              <a:lnSpc>
                <a:spcPct val="150000"/>
              </a:lnSpc>
            </a:pPr>
            <a:r>
              <a:rPr lang="es-MX" dirty="0"/>
              <a:t>No estructurados (correos, audio, documentos de texto, </a:t>
            </a:r>
            <a:r>
              <a:rPr lang="es-MX" dirty="0" err="1"/>
              <a:t>etc</a:t>
            </a:r>
            <a:r>
              <a:rPr lang="es-MX" dirty="0"/>
              <a:t> ..)</a:t>
            </a:r>
          </a:p>
          <a:p>
            <a:pPr lvl="1">
              <a:lnSpc>
                <a:spcPct val="150000"/>
              </a:lnSpc>
            </a:pPr>
            <a:r>
              <a:rPr lang="es-MX" dirty="0"/>
              <a:t>Estructurados (los almacenados)</a:t>
            </a:r>
          </a:p>
          <a:p>
            <a:endParaRPr lang="es-MX" dirty="0"/>
          </a:p>
          <a:p>
            <a:r>
              <a:rPr lang="es-MX" dirty="0"/>
              <a:t>Tipos de sistemas de almacenamiento:</a:t>
            </a:r>
          </a:p>
          <a:p>
            <a:pPr lvl="1" algn="just">
              <a:lnSpc>
                <a:spcPct val="170000"/>
              </a:lnSpc>
            </a:pPr>
            <a:r>
              <a:rPr lang="es-MX" u="sng" dirty="0"/>
              <a:t>Primario</a:t>
            </a:r>
            <a:r>
              <a:rPr lang="es-MX" dirty="0"/>
              <a:t>: corto plazo (Memoria RAM)</a:t>
            </a:r>
          </a:p>
          <a:p>
            <a:pPr lvl="1" algn="just">
              <a:lnSpc>
                <a:spcPct val="170000"/>
              </a:lnSpc>
            </a:pPr>
            <a:r>
              <a:rPr lang="es-MX" u="sng" dirty="0"/>
              <a:t>Secundario</a:t>
            </a:r>
            <a:r>
              <a:rPr lang="es-MX" dirty="0"/>
              <a:t>: largo plazo (HDD, SSD)</a:t>
            </a:r>
          </a:p>
        </p:txBody>
      </p:sp>
      <p:pic>
        <p:nvPicPr>
          <p:cNvPr id="1026" name="Picture 2" descr="Todo lo que necesitas saber sobre la memoria RAM | Tecnología -  ComputerHoy.com">
            <a:extLst>
              <a:ext uri="{FF2B5EF4-FFF2-40B4-BE49-F238E27FC236}">
                <a16:creationId xmlns:a16="http://schemas.microsoft.com/office/drawing/2014/main" id="{466AB8C4-90E1-46C7-BE78-71747103F5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84" r="31101"/>
          <a:stretch/>
        </p:blipFill>
        <p:spPr bwMode="auto">
          <a:xfrm>
            <a:off x="9727096" y="1845779"/>
            <a:ext cx="1974574" cy="13906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DD vs SSD: diferencias y ventajas de ambos tipos de disco duro |  Tecnología - ComputerHoy.com">
            <a:extLst>
              <a:ext uri="{FF2B5EF4-FFF2-40B4-BE49-F238E27FC236}">
                <a16:creationId xmlns:a16="http://schemas.microsoft.com/office/drawing/2014/main" id="{ABF1CC62-786F-49DA-96AA-953889D7D4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33"/>
          <a:stretch/>
        </p:blipFill>
        <p:spPr bwMode="auto">
          <a:xfrm>
            <a:off x="6991145" y="3447014"/>
            <a:ext cx="2735952" cy="1600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or que o SSD vai destronar o HD comum? - BITS Caverna - Por Oficina dos  Bits">
            <a:extLst>
              <a:ext uri="{FF2B5EF4-FFF2-40B4-BE49-F238E27FC236}">
                <a16:creationId xmlns:a16="http://schemas.microsoft.com/office/drawing/2014/main" id="{619DEC76-4ADA-4848-87A8-C1D824C765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25"/>
          <a:stretch/>
        </p:blipFill>
        <p:spPr bwMode="auto">
          <a:xfrm>
            <a:off x="9727096" y="4029501"/>
            <a:ext cx="1974574" cy="24252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4015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45817B-2EDB-420A-A777-E43B87C16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41244"/>
            <a:ext cx="9601200" cy="1241896"/>
          </a:xfrm>
        </p:spPr>
        <p:txBody>
          <a:bodyPr>
            <a:noAutofit/>
          </a:bodyPr>
          <a:lstStyle/>
          <a:p>
            <a:r>
              <a:rPr lang="es-MX" b="0" i="0" dirty="0">
                <a:solidFill>
                  <a:srgbClr val="24292E"/>
                </a:solidFill>
                <a:effectLst/>
                <a:latin typeface="-apple-system"/>
              </a:rPr>
              <a:t>SISTEMA LÓGICO DE ALMACENAMIENTO:</a:t>
            </a:r>
            <a:br>
              <a:rPr lang="es-MX" b="0" i="0" dirty="0">
                <a:solidFill>
                  <a:srgbClr val="24292E"/>
                </a:solidFill>
                <a:effectLst/>
                <a:latin typeface="-apple-system"/>
              </a:rPr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86506D-6751-4891-B18A-69A162FAD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626" y="821635"/>
            <a:ext cx="11211339" cy="603636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s-MX" dirty="0"/>
              <a:t>Primarios:</a:t>
            </a:r>
          </a:p>
          <a:p>
            <a:pPr lvl="1" algn="just">
              <a:lnSpc>
                <a:spcPct val="150000"/>
              </a:lnSpc>
            </a:pPr>
            <a:r>
              <a:rPr lang="es-MX" u="sng" dirty="0"/>
              <a:t>RAM</a:t>
            </a:r>
            <a:r>
              <a:rPr lang="es-MX" dirty="0"/>
              <a:t>: Aleatoria, permite realizar tareas cotidianas (abrir aplicaciones, cargar páginas web, editar un documento o jugar juegos), y permite pasar rápidamente de una tarea a otra sin perder el progreso. &gt; RAM = &gt; fluido y rápido, varias tareas. </a:t>
            </a:r>
          </a:p>
          <a:p>
            <a:pPr lvl="1" algn="just">
              <a:lnSpc>
                <a:spcPct val="150000"/>
              </a:lnSpc>
            </a:pPr>
            <a:endParaRPr lang="es-MX" dirty="0"/>
          </a:p>
          <a:p>
            <a:r>
              <a:rPr lang="es-MX" dirty="0"/>
              <a:t>Secundarios:</a:t>
            </a:r>
          </a:p>
          <a:p>
            <a:pPr lvl="1" algn="just">
              <a:lnSpc>
                <a:spcPct val="170000"/>
              </a:lnSpc>
            </a:pPr>
            <a:r>
              <a:rPr lang="es-MX" u="sng" dirty="0"/>
              <a:t>Discos duros:</a:t>
            </a:r>
            <a:r>
              <a:rPr lang="es-MX" dirty="0"/>
              <a:t> Datos no volátil. 2 tipos: magnéticos (HDD) y de estado sólido (SSD). Diferencias: velocidad a la cual se accede a los datos, el tiempo de vida del dispositivo y el precio - el precio por unidad de almacenamiento es mucho mayor.</a:t>
            </a:r>
          </a:p>
          <a:p>
            <a:pPr lvl="1" algn="just"/>
            <a:endParaRPr lang="es-MX" dirty="0"/>
          </a:p>
          <a:p>
            <a:pPr lvl="1" algn="just">
              <a:lnSpc>
                <a:spcPct val="150000"/>
              </a:lnSpc>
            </a:pPr>
            <a:r>
              <a:rPr lang="es-MX" u="sng" dirty="0"/>
              <a:t>LA NUBE</a:t>
            </a:r>
            <a:r>
              <a:rPr lang="es-MX" dirty="0"/>
              <a:t>:  almacenamiento más nuevo y versátil. es un enorme conjunto de servidores alojados en centros de datos de todo el mundo; todo se almacena en línea, el almacenamiento en la nube no utiliza ningún almacenamiento secundario de la computadora.</a:t>
            </a:r>
          </a:p>
        </p:txBody>
      </p:sp>
    </p:spTree>
    <p:extLst>
      <p:ext uri="{BB962C8B-B14F-4D97-AF65-F5344CB8AC3E}">
        <p14:creationId xmlns:p14="http://schemas.microsoft.com/office/powerpoint/2010/main" val="2083464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45817B-2EDB-420A-A777-E43B87C16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41244"/>
            <a:ext cx="9601200" cy="1241896"/>
          </a:xfrm>
        </p:spPr>
        <p:txBody>
          <a:bodyPr>
            <a:noAutofit/>
          </a:bodyPr>
          <a:lstStyle/>
          <a:p>
            <a:r>
              <a:rPr lang="es-MX" b="0" i="0" dirty="0">
                <a:solidFill>
                  <a:srgbClr val="24292E"/>
                </a:solidFill>
                <a:effectLst/>
                <a:latin typeface="-apple-system"/>
              </a:rPr>
              <a:t>SISTEMA LÓGICO DE ALMACENAMIENTO:</a:t>
            </a:r>
            <a:br>
              <a:rPr lang="es-MX" b="0" i="0" dirty="0">
                <a:solidFill>
                  <a:srgbClr val="24292E"/>
                </a:solidFill>
                <a:effectLst/>
                <a:latin typeface="-apple-system"/>
              </a:rPr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86506D-6751-4891-B18A-69A162FAD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132764"/>
            <a:ext cx="10769221" cy="5274860"/>
          </a:xfrm>
        </p:spPr>
        <p:txBody>
          <a:bodyPr>
            <a:normAutofit/>
          </a:bodyPr>
          <a:lstStyle/>
          <a:p>
            <a:r>
              <a:rPr lang="es-MX" dirty="0"/>
              <a:t>Otros Tipos de sistemas de almacenamiento:</a:t>
            </a:r>
          </a:p>
          <a:p>
            <a:pPr lvl="1" algn="just">
              <a:lnSpc>
                <a:spcPct val="150000"/>
              </a:lnSpc>
            </a:pPr>
            <a:r>
              <a:rPr lang="es-MX" u="sng" dirty="0"/>
              <a:t>NAS</a:t>
            </a:r>
            <a:r>
              <a:rPr lang="es-MX" dirty="0"/>
              <a:t>: Network Attached Storage. Recurso que se conecta a la red, con el objetivo de proporcionar a los dispositivos conectados a ella capacidad de almacenamiento. Proporciona soporte de copias de seguridad y cifrado de datos</a:t>
            </a:r>
          </a:p>
          <a:p>
            <a:pPr lvl="1" algn="just">
              <a:lnSpc>
                <a:spcPct val="150000"/>
              </a:lnSpc>
            </a:pPr>
            <a:endParaRPr lang="es-MX" dirty="0"/>
          </a:p>
          <a:p>
            <a:pPr lvl="1" algn="just">
              <a:lnSpc>
                <a:spcPct val="150000"/>
              </a:lnSpc>
            </a:pPr>
            <a:r>
              <a:rPr lang="es-MX" u="sng" dirty="0"/>
              <a:t>SAN</a:t>
            </a:r>
            <a:r>
              <a:rPr lang="es-MX" dirty="0"/>
              <a:t>: Storage Área Network. Se trata de una red dedicada, que conecta dispositivos de almacenamiento en red, con el objetivo de proporcionar al usuario un interfaz de almacenamiento unificado.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3396546-FC03-4DC0-9354-4284E21D4E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112" t="45819" r="40112" b="28398"/>
          <a:stretch/>
        </p:blipFill>
        <p:spPr>
          <a:xfrm>
            <a:off x="5716294" y="4640241"/>
            <a:ext cx="6007138" cy="19447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60309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45817B-2EDB-420A-A777-E43B87C16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41244"/>
            <a:ext cx="9601200" cy="1241896"/>
          </a:xfrm>
        </p:spPr>
        <p:txBody>
          <a:bodyPr>
            <a:noAutofit/>
          </a:bodyPr>
          <a:lstStyle/>
          <a:p>
            <a:r>
              <a:rPr lang="es-MX" b="0" i="0" dirty="0">
                <a:solidFill>
                  <a:srgbClr val="24292E"/>
                </a:solidFill>
                <a:effectLst/>
                <a:latin typeface="-apple-system"/>
              </a:rPr>
              <a:t>SISTEMA LÓGICO DE ALMACENAMIENTO:</a:t>
            </a:r>
            <a:br>
              <a:rPr lang="es-MX" b="0" i="0" dirty="0">
                <a:solidFill>
                  <a:srgbClr val="24292E"/>
                </a:solidFill>
                <a:effectLst/>
                <a:latin typeface="-apple-system"/>
              </a:rPr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86506D-6751-4891-B18A-69A162FAD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1201003"/>
            <a:ext cx="10496266" cy="565699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u="sng" dirty="0"/>
              <a:t>Gestión de almacenamiento</a:t>
            </a:r>
            <a:r>
              <a:rPr lang="es-MX" dirty="0"/>
              <a:t>: Es el proceso encargado de optimizar el uso de dispositivos de almacenamiento y proteger la integridad de los datos, independientemente del dispositivo en el cual residan. (Donde se define la infraestructura que se requiere para guardar los datos o la información).</a:t>
            </a:r>
          </a:p>
          <a:p>
            <a:pPr algn="just">
              <a:lnSpc>
                <a:spcPct val="150000"/>
              </a:lnSpc>
            </a:pPr>
            <a:r>
              <a:rPr lang="es-MX" dirty="0"/>
              <a:t>Principales focos son: capacidad, rendimiento, fiabilidad y recuperabilidad.</a:t>
            </a:r>
          </a:p>
          <a:p>
            <a:pPr lvl="1" algn="just">
              <a:lnSpc>
                <a:spcPct val="150000"/>
              </a:lnSpc>
            </a:pPr>
            <a:r>
              <a:rPr lang="es-MX" u="sng" dirty="0"/>
              <a:t>Capacidad</a:t>
            </a:r>
            <a:r>
              <a:rPr lang="es-MX" dirty="0"/>
              <a:t>: Proporcionar suficiente almacenamiento dentro de unos costes razonables. Se debe saber planificar la capacidad que nos hace falta actualmente y tener expectativas de cada cuanto tiempo vamos a tener que aumentar la capacidad. (A mayor almacenamiento menor costo) </a:t>
            </a:r>
          </a:p>
          <a:p>
            <a:pPr lvl="1" algn="just">
              <a:lnSpc>
                <a:spcPct val="150000"/>
              </a:lnSpc>
            </a:pPr>
            <a:r>
              <a:rPr lang="es-MX" u="sng" dirty="0"/>
              <a:t>Rendimiento</a:t>
            </a:r>
            <a:r>
              <a:rPr lang="es-MX" dirty="0"/>
              <a:t>: Conseguir la mejor configuración para el rendimiento óptimo del sistema (mayor rendimiento, mayor uso de recursos). </a:t>
            </a:r>
          </a:p>
        </p:txBody>
      </p:sp>
    </p:spTree>
    <p:extLst>
      <p:ext uri="{BB962C8B-B14F-4D97-AF65-F5344CB8AC3E}">
        <p14:creationId xmlns:p14="http://schemas.microsoft.com/office/powerpoint/2010/main" val="4253308075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Recort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Recort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cort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Recorte</Template>
  <TotalTime>4971</TotalTime>
  <Words>891</Words>
  <Application>Microsoft Office PowerPoint</Application>
  <PresentationFormat>Panorámica</PresentationFormat>
  <Paragraphs>102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-apple-system</vt:lpstr>
      <vt:lpstr>Arial</vt:lpstr>
      <vt:lpstr>Franklin Gothic Book</vt:lpstr>
      <vt:lpstr>Recorte</vt:lpstr>
      <vt:lpstr>BASES DE DATOS</vt:lpstr>
      <vt:lpstr>Presentación de PowerPoint</vt:lpstr>
      <vt:lpstr>Presentación de PowerPoint</vt:lpstr>
      <vt:lpstr>Presentación de PowerPoint</vt:lpstr>
      <vt:lpstr>SISTEMA LÓGICO DE ALMACENAMIENTO: Concepto, características y clasificación. </vt:lpstr>
      <vt:lpstr>SISTEMA LÓGICO DE ALMACENAMIENTO: </vt:lpstr>
      <vt:lpstr>SISTEMA LÓGICO DE ALMACENAMIENTO: </vt:lpstr>
      <vt:lpstr>SISTEMA LÓGICO DE ALMACENAMIENTO: </vt:lpstr>
      <vt:lpstr>SISTEMA LÓGICO DE ALMACENAMIENTO: </vt:lpstr>
      <vt:lpstr>SISTEMA LÓGICO DE ALMACENAMIENTO: </vt:lpstr>
      <vt:lpstr>FICHEROS  (planos, indexados, acceso directo, etc.)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BASES DE DATOS</dc:title>
  <dc:creator>carol natalia pastrana lopez</dc:creator>
  <cp:lastModifiedBy>carol natalia pastrana lopez</cp:lastModifiedBy>
  <cp:revision>98</cp:revision>
  <dcterms:created xsi:type="dcterms:W3CDTF">2021-04-14T18:46:07Z</dcterms:created>
  <dcterms:modified xsi:type="dcterms:W3CDTF">2021-05-28T02:35:37Z</dcterms:modified>
</cp:coreProperties>
</file>