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5052" autoAdjust="0"/>
  </p:normalViewPr>
  <p:slideViewPr>
    <p:cSldViewPr snapToGrid="0">
      <p:cViewPr varScale="1">
        <p:scale>
          <a:sx n="66" d="100"/>
          <a:sy n="66" d="100"/>
        </p:scale>
        <p:origin x="5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3E394-1D49-41FE-A8EB-C16B08E90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98D29A-056D-4BCB-9045-D7E066ED0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8199F-7C41-4A58-9A23-8BC3DCFC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61A57-4574-4D4B-94F1-086CBB90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19352-EB1A-4720-A0C4-7613D7CB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96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77D8C-8815-4E90-B1B8-9B144D5D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FD0DD3-7830-473B-AF71-8A5E9B6E8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4892EE-1805-4CA2-BE47-E140192C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C70FA-7AE8-4103-ADC1-CBB00C26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12B48-E350-425D-BF7D-230B84C9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F92AC9-D257-40A8-827C-8FE0401D3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15861D-A81B-4BB0-98A0-F2C6B9F1F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0DFFB-8458-4B1C-A8C2-C735A687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ECA20-88EE-485A-953E-99F2520E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9E79D-4DB5-4803-B019-E113D49F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99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CCED3-8AAB-44CE-A9CC-2E882A2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6977DF-3F75-46C3-8AC3-A637B9E04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B8BF5-F5E2-470E-8EC3-F8DBEF9A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2605A-F7A1-4C89-B866-96984B8C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65F51-5A66-4E91-9B9F-0A821637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8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C8F03-EF91-4B26-9A7A-BDE036AD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A6657D-E82F-4430-8AEA-11FAD4A4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6A6226-98D7-45EB-A45B-95A31829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B33A3-C44B-4FC6-BC25-05460CD2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62090-E574-49C5-8DE7-D77A84D2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7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2CC7E-FADE-44B7-87CF-1AC1F2F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E839A-E04C-40ED-A7A5-CD8DFDE8F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B099DA-C99D-4059-86DD-1AA47BCCE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D92AF-468E-495A-BAFB-C17066D8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D42715-D1F8-4390-B29B-82240C63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7E9E40-D7DC-4EFB-B98B-61661382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37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37F79-D10A-4C17-A9C8-B302B153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B0C33-48B3-4ADA-96B3-2D123FE68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A67350-F87D-4030-9813-C19CE6AB6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EEA5D0-A9CB-46E3-82F7-098B88034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BCF073-B751-4243-BA13-F0403BC2B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6BB6ED-ED32-4C25-9B84-BBCADE60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5B58DD-B483-4106-9F90-F9E38875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9A8978-D0F9-4764-8429-95684F96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3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76327-EF9F-427B-AE9D-3B587574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95696E-7087-41C8-BC5A-CB026A9A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8C8F5F-F522-4355-8BCD-E2987343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8F5450-E99A-4B8A-9073-C94C7BF7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8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99447D-EAA1-4699-93C6-095AF20C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BE5258-B963-476E-9CF1-258D2DAA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182299-2D3E-4AD0-A963-ACC4F134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78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A1CA2-14B1-4C1E-A26C-D1CBC7B5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6CAF7C-0DC0-44E5-B803-F81D5A35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6FBD77-3C14-466B-AAC4-4A8BB3F2D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12207-EFE9-4365-9560-3A28FF94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B893AB-1C4C-4551-8F47-E8FAAB21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C047C4-9F31-4FD1-A5FB-F5C942B1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5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70304-97A0-4D68-B86A-A8AC4206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345D4D-2147-45E6-A4BC-197899210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C5E59C-8AAB-42F9-A8E7-D34C9CE95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9839B9-CA57-4112-BA38-E69E9DEA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EBBCB3-BE91-4CB1-8CFE-A05C02A0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28D3F6-9ACF-49D7-9FD3-5BE13209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8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E0F377-1E10-48E1-AA36-8674B1BB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3ABCC-1681-4F0D-B4C7-2DA89A00F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267FA-BD56-414E-A52F-CD219C891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C04F-BBD1-47B2-A8EB-48D4EE4B4E1A}" type="datetimeFigureOut">
              <a:rPr lang="es-CO" smtClean="0"/>
              <a:t>5/05/2021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57F56-FF6C-4899-BEE6-410ABEE1F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5195D-E93B-4768-8017-0FF8C377F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8A5D-1422-402B-93AA-42D5EBF132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52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youtube.com/watch?v=D-HCVFN3MfI&amp;list=RDCMUCwO9naEwEdTuT9Q5Vze6XCA&amp;index=3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sinapsis.club/web/uploads/13122/4138237493-joaquinistas-traveling-around-colombi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7/06/relationships/model3d" Target="../media/model3d2.glb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47C0-E4D4-49ED-9B8F-BA00FA3FA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Tarea de </a:t>
            </a:r>
            <a:r>
              <a:rPr lang="es-ES" dirty="0" err="1"/>
              <a:t>adrian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689797-68E8-4D89-AFCF-14E70D66B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EFDF21-8198-4D70-AFA1-693F61B0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01600"/>
            <a:ext cx="10128094" cy="93611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0937" rIns="9144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Adquirir vocabulario relacionado con viajes y leer sobre sitios turísticos en nuestro país.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Motivación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¿Qué necesitas para viajar por Colombia? 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  </a:t>
            </a:r>
            <a:r>
              <a:rPr kumimoji="0" lang="es-CO" altLang="es-CO" sz="460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      </a:t>
            </a:r>
            <a:endParaRPr kumimoji="0" lang="es-CO" altLang="es-CO" sz="900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RobotoDraf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F61EFB-0723-4F87-8A15-DC7E8F7D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692400"/>
            <a:ext cx="13011150" cy="4292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isometricRightUp"/>
            <a:lightRig rig="threePt" dir="t"/>
          </a:scene3d>
          <a:sp3d>
            <a:bevelT prst="angle"/>
          </a:sp3d>
        </p:spPr>
      </p:pic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6FF4EE78-9E02-4D04-B2DF-D0B82137A701}"/>
              </a:ext>
            </a:extLst>
          </p:cNvPr>
          <p:cNvSpPr/>
          <p:nvPr/>
        </p:nvSpPr>
        <p:spPr>
          <a:xfrm>
            <a:off x="12407899" y="1699419"/>
            <a:ext cx="3289300" cy="5461000"/>
          </a:xfrm>
          <a:prstGeom prst="wedgeRectCallout">
            <a:avLst>
              <a:gd name="adj1" fmla="val -89046"/>
              <a:gd name="adj2" fmla="val -25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FB70BA-34A7-45CD-9BB2-7941F1BED3BF}"/>
              </a:ext>
            </a:extLst>
          </p:cNvPr>
          <p:cNvSpPr txBox="1"/>
          <p:nvPr/>
        </p:nvSpPr>
        <p:spPr>
          <a:xfrm>
            <a:off x="12598400" y="2184400"/>
            <a:ext cx="309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objets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travel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plane</a:t>
            </a:r>
            <a:r>
              <a:rPr lang="es-ES" dirty="0"/>
              <a:t> </a:t>
            </a:r>
            <a:r>
              <a:rPr lang="es-ES" dirty="0" err="1"/>
              <a:t>around</a:t>
            </a:r>
            <a:r>
              <a:rPr lang="es-ES" dirty="0"/>
              <a:t> </a:t>
            </a:r>
            <a:r>
              <a:rPr lang="es-ES" dirty="0" err="1"/>
              <a:t>colombia</a:t>
            </a:r>
            <a:endParaRPr lang="es-CO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elo 3D 9" descr="Punto de mira">
                <a:extLst>
                  <a:ext uri="{FF2B5EF4-FFF2-40B4-BE49-F238E27FC236}">
                    <a16:creationId xmlns:a16="http://schemas.microsoft.com/office/drawing/2014/main" id="{C4682C28-798D-48EE-AE34-5BD422C645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2666259"/>
                  </p:ext>
                </p:extLst>
              </p:nvPr>
            </p:nvGraphicFramePr>
            <p:xfrm>
              <a:off x="12581422" y="3563125"/>
              <a:ext cx="390562" cy="41586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90562" cy="415867"/>
                    </a:xfrm>
                    <a:prstGeom prst="rect">
                      <a:avLst/>
                    </a:prstGeom>
                  </am3d:spPr>
                  <am3d:camera>
                    <am3d:pos x="0" y="0" z="666187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850252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21650" ay="-1425261" az="105472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87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elo 3D 9" descr="Punto de mira">
                <a:extLst>
                  <a:ext uri="{FF2B5EF4-FFF2-40B4-BE49-F238E27FC236}">
                    <a16:creationId xmlns:a16="http://schemas.microsoft.com/office/drawing/2014/main" id="{C4682C28-798D-48EE-AE34-5BD422C645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81422" y="3563125"/>
                <a:ext cx="390562" cy="415867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433E047A-706A-4C5E-9844-C38219FA5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2840" y="3997406"/>
            <a:ext cx="371888" cy="3840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327F90-26F5-4C68-A62D-561E9841B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5700" y="4402904"/>
            <a:ext cx="371888" cy="3840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83426A-E250-4CED-9006-6F8CB4ECD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96" y="4865673"/>
            <a:ext cx="371888" cy="3840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626B877-6025-4850-8107-3714793C2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96" y="5311713"/>
            <a:ext cx="371888" cy="38408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C94FC57-D197-4355-B1E4-882D3C11F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96" y="5750271"/>
            <a:ext cx="371888" cy="38408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F662537-FDFA-4A8B-92F1-8D5010630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96" y="6189490"/>
            <a:ext cx="371888" cy="3840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78B6A5E-AA8F-4809-A699-EE598DFF3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5700" y="6599630"/>
            <a:ext cx="371888" cy="38408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9EC87B5-ADA0-4100-8ECF-582E609F97D6}"/>
              </a:ext>
            </a:extLst>
          </p:cNvPr>
          <p:cNvSpPr txBox="1"/>
          <p:nvPr/>
        </p:nvSpPr>
        <p:spPr>
          <a:xfrm>
            <a:off x="12907951" y="3617366"/>
            <a:ext cx="262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sunglasses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712C05-9F9E-4B39-A880-836D49443BD5}"/>
              </a:ext>
            </a:extLst>
          </p:cNvPr>
          <p:cNvSpPr txBox="1"/>
          <p:nvPr/>
        </p:nvSpPr>
        <p:spPr>
          <a:xfrm>
            <a:off x="12987336" y="3986698"/>
            <a:ext cx="232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Tickets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plane</a:t>
            </a:r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D5DD8AF-ECD7-4DE3-87FA-F615AE7D72E9}"/>
              </a:ext>
            </a:extLst>
          </p:cNvPr>
          <p:cNvSpPr txBox="1"/>
          <p:nvPr/>
        </p:nvSpPr>
        <p:spPr>
          <a:xfrm>
            <a:off x="12971984" y="4277628"/>
            <a:ext cx="232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clothes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categories</a:t>
            </a:r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AEBEAA-3584-4157-B70C-3E1A58EA3D1F}"/>
              </a:ext>
            </a:extLst>
          </p:cNvPr>
          <p:cNvSpPr txBox="1"/>
          <p:nvPr/>
        </p:nvSpPr>
        <p:spPr>
          <a:xfrm>
            <a:off x="12899492" y="4818100"/>
            <a:ext cx="262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rent from a motel or a hotel</a:t>
            </a:r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7F7FC5B-4086-4FF5-85B0-B4C3F42D12A9}"/>
              </a:ext>
            </a:extLst>
          </p:cNvPr>
          <p:cNvSpPr txBox="1"/>
          <p:nvPr/>
        </p:nvSpPr>
        <p:spPr>
          <a:xfrm>
            <a:off x="12926467" y="6183492"/>
            <a:ext cx="269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</a:t>
            </a:r>
            <a:r>
              <a:rPr lang="es-ES" dirty="0" err="1"/>
              <a:t>suitcase</a:t>
            </a:r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F786919-2AA4-4A56-B5CF-D73B1D775970}"/>
              </a:ext>
            </a:extLst>
          </p:cNvPr>
          <p:cNvSpPr txBox="1"/>
          <p:nvPr/>
        </p:nvSpPr>
        <p:spPr>
          <a:xfrm>
            <a:off x="12887533" y="6577512"/>
            <a:ext cx="280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 a solar </a:t>
            </a:r>
            <a:r>
              <a:rPr lang="es-ES" dirty="0" err="1"/>
              <a:t>protect</a:t>
            </a:r>
            <a:endParaRPr lang="es-CO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21F152D-4177-4E26-8103-BEF05072CB3A}"/>
              </a:ext>
            </a:extLst>
          </p:cNvPr>
          <p:cNvSpPr txBox="1"/>
          <p:nvPr/>
        </p:nvSpPr>
        <p:spPr>
          <a:xfrm>
            <a:off x="13182600" y="18795999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0" i="0">
                <a:solidFill>
                  <a:srgbClr val="757575"/>
                </a:solidFill>
                <a:effectLst/>
                <a:latin typeface="RobotoDraft"/>
              </a:rPr>
              <a:t>Para escribir 3 frases principales sobre Cartagena.</a:t>
            </a:r>
            <a:endParaRPr lang="es-CO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725B8BA-2A97-447D-B913-E51958144E6C}"/>
              </a:ext>
            </a:extLst>
          </p:cNvPr>
          <p:cNvSpPr txBox="1"/>
          <p:nvPr/>
        </p:nvSpPr>
        <p:spPr>
          <a:xfrm>
            <a:off x="13859917" y="19038397"/>
            <a:ext cx="6194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1D1D1B"/>
                </a:solidFill>
                <a:effectLst/>
                <a:latin typeface="Merriweather"/>
              </a:rPr>
              <a:t>No es posible definir a Cartagena. Los historiadores han inventado otra Cartagena que no tiene nada que ver con la verdadera.</a:t>
            </a:r>
            <a:endParaRPr lang="es-CO" dirty="0"/>
          </a:p>
        </p:txBody>
      </p:sp>
      <p:pic>
        <p:nvPicPr>
          <p:cNvPr id="1024" name="Gráfico 1023" descr="Colibrí">
            <a:extLst>
              <a:ext uri="{FF2B5EF4-FFF2-40B4-BE49-F238E27FC236}">
                <a16:creationId xmlns:a16="http://schemas.microsoft.com/office/drawing/2014/main" id="{8165B856-D1EB-4B79-B546-4E545A57F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87389" y="19331725"/>
            <a:ext cx="472528" cy="400132"/>
          </a:xfrm>
          <a:prstGeom prst="rect">
            <a:avLst/>
          </a:prstGeom>
        </p:spPr>
      </p:pic>
      <p:pic>
        <p:nvPicPr>
          <p:cNvPr id="35" name="Gráfico 34" descr="Colibrí">
            <a:extLst>
              <a:ext uri="{FF2B5EF4-FFF2-40B4-BE49-F238E27FC236}">
                <a16:creationId xmlns:a16="http://schemas.microsoft.com/office/drawing/2014/main" id="{83813049-5BCA-433B-B050-1133981E0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87389" y="19961727"/>
            <a:ext cx="472528" cy="400132"/>
          </a:xfrm>
          <a:prstGeom prst="rect">
            <a:avLst/>
          </a:prstGeom>
        </p:spPr>
      </p:pic>
      <p:pic>
        <p:nvPicPr>
          <p:cNvPr id="36" name="Gráfico 35" descr="Colibrí">
            <a:extLst>
              <a:ext uri="{FF2B5EF4-FFF2-40B4-BE49-F238E27FC236}">
                <a16:creationId xmlns:a16="http://schemas.microsoft.com/office/drawing/2014/main" id="{B94F7980-7DD5-45CF-8C50-F1CB0D90E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53778" y="20657740"/>
            <a:ext cx="472528" cy="400132"/>
          </a:xfrm>
          <a:prstGeom prst="rect">
            <a:avLst/>
          </a:prstGeom>
        </p:spPr>
      </p:pic>
      <p:sp>
        <p:nvSpPr>
          <p:cNvPr id="1025" name="Rectangle 4">
            <a:extLst>
              <a:ext uri="{FF2B5EF4-FFF2-40B4-BE49-F238E27FC236}">
                <a16:creationId xmlns:a16="http://schemas.microsoft.com/office/drawing/2014/main" id="{238CB8EC-FA39-412C-A91F-E43DAE14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8468162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31" name="CuadroTexto 1030">
            <a:extLst>
              <a:ext uri="{FF2B5EF4-FFF2-40B4-BE49-F238E27FC236}">
                <a16:creationId xmlns:a16="http://schemas.microsoft.com/office/drawing/2014/main" id="{987275FC-4A06-4AEA-A1C2-562ADC0A890A}"/>
              </a:ext>
            </a:extLst>
          </p:cNvPr>
          <p:cNvSpPr txBox="1"/>
          <p:nvPr/>
        </p:nvSpPr>
        <p:spPr>
          <a:xfrm>
            <a:off x="12987336" y="5330870"/>
            <a:ext cx="241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with all the places</a:t>
            </a:r>
            <a:endParaRPr lang="es-CO" dirty="0"/>
          </a:p>
        </p:txBody>
      </p: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E13E0049-A096-4A10-B357-745A7CAB726A}"/>
              </a:ext>
            </a:extLst>
          </p:cNvPr>
          <p:cNvSpPr txBox="1"/>
          <p:nvPr/>
        </p:nvSpPr>
        <p:spPr>
          <a:xfrm>
            <a:off x="12887533" y="5570584"/>
            <a:ext cx="252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camera </a:t>
            </a:r>
            <a:r>
              <a:rPr lang="es-ES" dirty="0" err="1"/>
              <a:t>whit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quality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462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1584E-965A-4B8E-93D6-07794176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homework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5F780-3DFD-42F5-8575-90612183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4" y="105395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br>
              <a:rPr lang="es-CO" altLang="es-CO" sz="4000" dirty="0"/>
            </a:b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Draf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</a:rPr>
              <a:t>1. Compruebe el vocabulario: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42A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4138237493-joaquinistas-viajando por Colombia.</a:t>
            </a:r>
            <a:r>
              <a:rPr kumimoji="0" lang="es-CO" altLang="es-CO" sz="6400" b="0" i="0" u="none" strike="noStrike" cap="none" normalizeH="0" baseline="0">
                <a:ln>
                  <a:noFill/>
                </a:ln>
                <a:solidFill>
                  <a:srgbClr val="42A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kumimoji="0" lang="es-CO" altLang="es-CO" sz="6400" b="0" i="0" u="none" strike="noStrike" cap="none" normalizeH="0" baseline="0">
                <a:ln>
                  <a:noFill/>
                </a:ln>
                <a:solidFill>
                  <a:srgbClr val="42A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</a:rPr>
              <a:t> </a:t>
            </a:r>
            <a:r>
              <a:rPr kumimoji="0" lang="es-CO" altLang="es-CO" sz="6400" b="0" i="0" u="none" strike="noStrike" cap="none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comprobado</a:t>
            </a:r>
            <a:b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</a:rPr>
            </a:br>
            <a:endParaRPr kumimoji="0" lang="es-CO" altLang="es-CO" sz="6400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Draf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</a:rPr>
              <a:t>2. Vea el siguiente </a:t>
            </a:r>
            <a:r>
              <a:rPr kumimoji="0" lang="es-CO" altLang="es-CO" sz="64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</a:rPr>
              <a:t>video:</a:t>
            </a:r>
            <a:r>
              <a:rPr kumimoji="0" lang="es-CO" altLang="es-CO" sz="6400" b="0" i="0" u="none" strike="noStrike" cap="none" normalizeH="0" baseline="0" dirty="0" err="1">
                <a:ln>
                  <a:noFill/>
                </a:ln>
                <a:solidFill>
                  <a:srgbClr val="42A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://www.youtube.com/watch?v=D-HCVFN3MfI&amp;list=RDCMUCwO9naEwEdTuT9Q5Vze6XCA&amp;index=3</a:t>
            </a:r>
            <a:b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Draft"/>
              </a:rPr>
            </a:br>
            <a:endParaRPr kumimoji="0" lang="es-CO" altLang="es-CO" sz="6400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Draf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64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Ejercicios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64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RobotoDraf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6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Lea el siguiente texto</a:t>
            </a:r>
          </a:p>
          <a:p>
            <a:pPr lvl="0" fontAlgn="t"/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 </a:t>
            </a:r>
            <a:r>
              <a:rPr kumimoji="0" lang="es-CO" altLang="es-CO" sz="120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RobotoDraft"/>
              </a:rPr>
              <a:t>         </a:t>
            </a:r>
            <a:endParaRPr kumimoji="0" lang="es-CO" altLang="es-CO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RobotoDraft"/>
            </a:endParaRPr>
          </a:p>
          <a:p>
            <a:endParaRPr lang="es-C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1B8B1-56A0-4B7C-9A3F-9A14101C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" y="3445073"/>
            <a:ext cx="6093372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5A51958-14B9-49EE-97A6-8FFBD14F2EC0}"/>
              </a:ext>
            </a:extLst>
          </p:cNvPr>
          <p:cNvSpPr txBox="1"/>
          <p:nvPr/>
        </p:nvSpPr>
        <p:spPr>
          <a:xfrm>
            <a:off x="8473778" y="2436952"/>
            <a:ext cx="3634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CO" dirty="0"/>
              <a:t>           </a:t>
            </a:r>
            <a:r>
              <a:rPr lang="es-ES" b="0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El lugar donde volvió a nacer Habíamos llegado a la gran puerta del Reloj.</a:t>
            </a:r>
          </a:p>
          <a:p>
            <a:endParaRPr lang="es-CO" dirty="0"/>
          </a:p>
          <a:p>
            <a:r>
              <a:rPr lang="es-ES" b="0" i="0" dirty="0">
                <a:solidFill>
                  <a:srgbClr val="1D1D1B"/>
                </a:solidFill>
                <a:effectLst/>
                <a:latin typeface="Merriweather"/>
              </a:rPr>
              <a:t>No es posible definir a Cartagena. Los historiadores han inventado otra Cartagena que no tiene nada que ver con la verdadera</a:t>
            </a:r>
            <a:endParaRPr lang="es-CO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elo 3D 9" descr="Emoji mareado">
                <a:extLst>
                  <a:ext uri="{FF2B5EF4-FFF2-40B4-BE49-F238E27FC236}">
                    <a16:creationId xmlns:a16="http://schemas.microsoft.com/office/drawing/2014/main" id="{32DAA708-67D2-41D1-98AF-D6A14460A3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0512341"/>
                  </p:ext>
                </p:extLst>
              </p:nvPr>
            </p:nvGraphicFramePr>
            <p:xfrm>
              <a:off x="7850229" y="3267849"/>
              <a:ext cx="665203" cy="66520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665203" cy="66520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38" d="1000000"/>
                    <am3d:preTrans dx="3" dy="-17999991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2279357" ay="110548" az="8628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45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elo 3D 9" descr="Emoji mareado">
                <a:extLst>
                  <a:ext uri="{FF2B5EF4-FFF2-40B4-BE49-F238E27FC236}">
                    <a16:creationId xmlns:a16="http://schemas.microsoft.com/office/drawing/2014/main" id="{32DAA708-67D2-41D1-98AF-D6A14460A3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0229" y="3267849"/>
                <a:ext cx="665203" cy="66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Modelo 3D 10" descr="Emoji mareado">
                <a:extLst>
                  <a:ext uri="{FF2B5EF4-FFF2-40B4-BE49-F238E27FC236}">
                    <a16:creationId xmlns:a16="http://schemas.microsoft.com/office/drawing/2014/main" id="{84D18DA6-AC69-4F86-80D9-096A686874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4318066"/>
                  </p:ext>
                </p:extLst>
              </p:nvPr>
            </p:nvGraphicFramePr>
            <p:xfrm>
              <a:off x="7833283" y="4327955"/>
              <a:ext cx="646201" cy="66520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646201" cy="66520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38" d="1000000"/>
                    <am3d:preTrans dx="3" dy="-17999991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2344033" ay="284000" az="-22992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045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Modelo 3D 10" descr="Emoji mareado">
                <a:extLst>
                  <a:ext uri="{FF2B5EF4-FFF2-40B4-BE49-F238E27FC236}">
                    <a16:creationId xmlns:a16="http://schemas.microsoft.com/office/drawing/2014/main" id="{84D18DA6-AC69-4F86-80D9-096A686874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3283" y="4327955"/>
                <a:ext cx="646201" cy="665206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FF7E699F-1E4D-44BF-9985-0FB5F899E99F}"/>
              </a:ext>
            </a:extLst>
          </p:cNvPr>
          <p:cNvSpPr txBox="1"/>
          <p:nvPr/>
        </p:nvSpPr>
        <p:spPr>
          <a:xfrm>
            <a:off x="8404745" y="5450592"/>
            <a:ext cx="409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1D1D1B"/>
                </a:solidFill>
                <a:effectLst/>
                <a:latin typeface="Merriweather"/>
              </a:rPr>
              <a:t>En </a:t>
            </a:r>
            <a:r>
              <a:rPr lang="es-ES" b="0" i="0" dirty="0" err="1">
                <a:solidFill>
                  <a:srgbClr val="1D1D1B"/>
                </a:solidFill>
                <a:effectLst/>
                <a:latin typeface="Merriweather"/>
              </a:rPr>
              <a:t>Picadilly</a:t>
            </a:r>
            <a:r>
              <a:rPr lang="es-ES" b="0" i="0" dirty="0">
                <a:solidFill>
                  <a:srgbClr val="1D1D1B"/>
                </a:solidFill>
                <a:effectLst/>
                <a:latin typeface="Merriweather"/>
              </a:rPr>
              <a:t> </a:t>
            </a:r>
            <a:r>
              <a:rPr lang="es-ES" b="0" i="0" dirty="0" err="1">
                <a:solidFill>
                  <a:srgbClr val="1D1D1B"/>
                </a:solidFill>
                <a:effectLst/>
                <a:latin typeface="Merriweather"/>
              </a:rPr>
              <a:t>Circus</a:t>
            </a:r>
            <a:r>
              <a:rPr lang="es-ES" b="0" i="0" dirty="0">
                <a:solidFill>
                  <a:srgbClr val="1D1D1B"/>
                </a:solidFill>
                <a:effectLst/>
                <a:latin typeface="Merriweather"/>
              </a:rPr>
              <a:t> (Londres) me siento como en el Portal de los Dulces de Cartagena.</a:t>
            </a:r>
            <a:endParaRPr lang="es-CO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elo 3D 12" descr="Emoji mareado">
                <a:extLst>
                  <a:ext uri="{FF2B5EF4-FFF2-40B4-BE49-F238E27FC236}">
                    <a16:creationId xmlns:a16="http://schemas.microsoft.com/office/drawing/2014/main" id="{94842BBC-F790-4B0E-8C85-83D041A2A7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6157187"/>
                  </p:ext>
                </p:extLst>
              </p:nvPr>
            </p:nvGraphicFramePr>
            <p:xfrm>
              <a:off x="7727463" y="5589156"/>
              <a:ext cx="665207" cy="64620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665207" cy="6462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38" d="1000000"/>
                    <am3d:preTrans dx="3" dy="-17999991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1597234" ay="833418" az="-41166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045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elo 3D 12" descr="Emoji mareado">
                <a:extLst>
                  <a:ext uri="{FF2B5EF4-FFF2-40B4-BE49-F238E27FC236}">
                    <a16:creationId xmlns:a16="http://schemas.microsoft.com/office/drawing/2014/main" id="{94842BBC-F790-4B0E-8C85-83D041A2A7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7463" y="5589156"/>
                <a:ext cx="665207" cy="646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762DF663-8DE2-46CD-A675-F8A6FE9CEFD8}"/>
              </a:ext>
            </a:extLst>
          </p:cNvPr>
          <p:cNvSpPr txBox="1"/>
          <p:nvPr/>
        </p:nvSpPr>
        <p:spPr>
          <a:xfrm>
            <a:off x="8845181" y="751999"/>
            <a:ext cx="4341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Rockwell Extra Bold" panose="02060903040505020403" pitchFamily="18" charset="0"/>
                <a:ea typeface="Microsoft JhengHei" panose="020B0604030504040204" pitchFamily="34" charset="-120"/>
              </a:rPr>
              <a:t>Estas son las oraciones que </a:t>
            </a:r>
            <a:r>
              <a:rPr lang="es-ES" sz="2800" dirty="0" err="1">
                <a:solidFill>
                  <a:srgbClr val="FF0000"/>
                </a:solidFill>
                <a:latin typeface="Rockwell Extra Bold" panose="02060903040505020403" pitchFamily="18" charset="0"/>
                <a:ea typeface="Microsoft JhengHei" panose="020B0604030504040204" pitchFamily="34" charset="-120"/>
              </a:rPr>
              <a:t>omenajean</a:t>
            </a:r>
            <a:r>
              <a:rPr lang="es-ES" sz="2800" dirty="0">
                <a:solidFill>
                  <a:srgbClr val="FF0000"/>
                </a:solidFill>
                <a:latin typeface="Rockwell Extra Bold" panose="02060903040505020403" pitchFamily="18" charset="0"/>
                <a:ea typeface="Microsoft JhengHei" panose="020B0604030504040204" pitchFamily="34" charset="-120"/>
              </a:rPr>
              <a:t>  a </a:t>
            </a:r>
            <a:r>
              <a:rPr lang="es-ES" sz="2800" dirty="0" err="1">
                <a:solidFill>
                  <a:srgbClr val="FF0000"/>
                </a:solidFill>
                <a:latin typeface="Rockwell Extra Bold" panose="02060903040505020403" pitchFamily="18" charset="0"/>
                <a:ea typeface="Microsoft JhengHei" panose="020B0604030504040204" pitchFamily="34" charset="-120"/>
              </a:rPr>
              <a:t>cartagena</a:t>
            </a:r>
            <a:endParaRPr lang="es-CO" sz="2800" dirty="0">
              <a:solidFill>
                <a:srgbClr val="FF0000"/>
              </a:solidFill>
              <a:latin typeface="Rockwell Extra Bold" panose="02060903040505020403" pitchFamily="18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484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221</Words>
  <Application>Microsoft Office PowerPoint</Application>
  <PresentationFormat>Panorámica</PresentationFormat>
  <Paragraphs>39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Merriweather</vt:lpstr>
      <vt:lpstr>Nirmala UI</vt:lpstr>
      <vt:lpstr>Roboto</vt:lpstr>
      <vt:lpstr>RobotoDraft</vt:lpstr>
      <vt:lpstr>Rockwell Extra Bold</vt:lpstr>
      <vt:lpstr>Tema de Office</vt:lpstr>
      <vt:lpstr>Tarea de adrian</vt:lpstr>
      <vt:lpstr>Second part of the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de adrian</dc:title>
  <dc:creator>alexandra alvarez</dc:creator>
  <cp:lastModifiedBy>alexandra alvarez</cp:lastModifiedBy>
  <cp:revision>16</cp:revision>
  <dcterms:created xsi:type="dcterms:W3CDTF">2021-05-05T16:59:01Z</dcterms:created>
  <dcterms:modified xsi:type="dcterms:W3CDTF">2021-05-05T20:19:33Z</dcterms:modified>
</cp:coreProperties>
</file>