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E3D70-9101-92CB-C26F-416B1C39E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A63645-8AC2-D131-D8A8-CE661283B0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EA0C90-A838-28E5-0A89-AA874BE04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5C68C9-51AD-37F9-D073-410DDE83A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BA55ED-7616-FEFC-FE53-100AA7A49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1995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3C378-9963-7DD7-B1D1-BA01A4708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79036C-FB4F-B7D5-A018-566F512D3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629E08-0FBC-BEB5-7E21-057DA153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1329CE-AF3C-87A5-F439-E299AD68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BE50E1-2987-17AF-1CD4-CF2389A6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602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E32F22-459E-69AA-674E-44242820F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0927C-FA67-4980-F0E8-FE9127753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84B491-3FFD-EE72-DA38-AAC3B086B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276ACC-A74A-6A8E-1692-6A7A0BAF5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C766A5-CCC8-41CF-83D8-1BCBAED7D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66277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66E5EC-36E2-B4BE-041C-4AE90069A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247A21-E514-4D1F-AA57-4AED83DEF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C854FF-8C22-C8DA-D5E2-EB8888C98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15D1FC-813B-6912-486B-17C3A38E6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AAB43A-C460-D430-D3AE-17BF572B3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1467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12AF5C-D1E1-0511-B768-43FFCF1F7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FBFBD6-198F-2780-8266-1DA2A8C7C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E8FF3E-6371-753C-6E20-97712AA6D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EF0278-002A-ADE1-B80A-CEDA982F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F5AD53-F043-1123-70CF-4B3F6222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6811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14784-C86A-6E09-A8FD-B1C54F31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6F6D00-3860-B9B6-CA64-7B5906964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9F2AB43-0375-5D93-41E8-C20F6B89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7EA17D-FB86-F5C5-13E7-65CC63A1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9BB830-D20B-9091-0590-99A0E909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DBAB44-ADC4-8FD5-FCDA-B6069E55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835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30724-E800-CECB-4FDA-CB80230A8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DCA515-DD39-5E88-AB26-DA49C47FD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ADDC10-8EB7-86F2-BECC-26232C996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420894-B2AB-7DA2-4B65-5CAA62C7B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6CE940-3C72-4AD7-F0D4-6A34A183D4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B9E0F6-5F98-B108-64D3-B4046570F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8778856-8C3C-7CFD-EE51-89C1D6D07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A8E05C4-1899-2488-6847-6DE000FF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21644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FAD29-4FE2-CE04-D350-656CB069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61A1FA-17D6-5355-6419-5D518751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00ED0A-8F35-66F0-94BA-C95C0F82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11F1647-ACF5-C801-59EE-AAE393DD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3871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BD7D828-9EDA-45F0-B686-2D05AE9D1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B76139-BF1A-241C-0FEC-8835A578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473D695-47A8-14E7-1D8D-C30E76B2B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3917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07BE7-53BA-0BAA-8D2A-CA599422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99710D-3552-6DE2-BBB4-AE763F86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66D99CE-D4CD-6D29-6113-889484259C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30169E-4187-DD2F-93A6-CA0E81B0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78271C-3847-9971-32FA-FB8ADBEA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D6DF55-0AA7-DA08-1729-E196990D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3586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D348D3-B772-68DA-3AEB-4BC3C816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2B85C28-FB78-13BB-D7EB-35F50F8059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B8303F-9E1E-25A7-5A0E-97575DDE1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C0E9B0-1635-BF7B-4F56-F233E159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64577E-2FCC-6CC2-061B-6AD9B1FD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43A5B0-A5BB-0491-D4FE-3CB05EC1E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6853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257CBCF-A032-9A49-DF38-CA2A616B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76A863-5359-EE3E-BD05-142CDFB4A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522EB-4373-5EAA-2113-5E2D262356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4132C6-7038-47A5-A7F3-06F4042D4809}" type="datetimeFigureOut">
              <a:rPr lang="es-US" smtClean="0"/>
              <a:t>8/12/2025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9E7884-D1CC-69B0-0AC6-25E8278E0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5105BD-CFC5-6111-2E42-2838738F5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660552-3328-4EEC-A58E-116BC23D086E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0137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383BA79-EB58-5EBE-0D33-6F210F698855}"/>
              </a:ext>
            </a:extLst>
          </p:cNvPr>
          <p:cNvSpPr txBox="1"/>
          <p:nvPr/>
        </p:nvSpPr>
        <p:spPr>
          <a:xfrm>
            <a:off x="3048000" y="3244334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Acercamiento a Sentido y Referencia de Gottlob Frege</a:t>
            </a:r>
          </a:p>
          <a:p>
            <a:endParaRPr lang="es-CO" b="1" dirty="0"/>
          </a:p>
          <a:p>
            <a:r>
              <a:rPr lang="es-CO" b="1" dirty="0"/>
              <a:t>Por Magister Javier Salinas</a:t>
            </a:r>
          </a:p>
        </p:txBody>
      </p:sp>
    </p:spTree>
    <p:extLst>
      <p:ext uri="{BB962C8B-B14F-4D97-AF65-F5344CB8AC3E}">
        <p14:creationId xmlns:p14="http://schemas.microsoft.com/office/powerpoint/2010/main" val="389177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ottlob Frege - Community | Facebook">
            <a:extLst>
              <a:ext uri="{FF2B5EF4-FFF2-40B4-BE49-F238E27FC236}">
                <a16:creationId xmlns:a16="http://schemas.microsoft.com/office/drawing/2014/main" id="{BDCBAE2E-8C0A-4FDC-78D9-EE1DC128F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395" y="1890632"/>
            <a:ext cx="3067367" cy="407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48C4C5C-F807-8A84-7416-BB4423D458F5}"/>
              </a:ext>
            </a:extLst>
          </p:cNvPr>
          <p:cNvSpPr txBox="1"/>
          <p:nvPr/>
        </p:nvSpPr>
        <p:spPr>
          <a:xfrm>
            <a:off x="645952" y="5900062"/>
            <a:ext cx="279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Gottlob Frege </a:t>
            </a:r>
          </a:p>
          <a:p>
            <a:pPr algn="ctr"/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1848-1925</a:t>
            </a:r>
          </a:p>
        </p:txBody>
      </p:sp>
      <p:sp>
        <p:nvSpPr>
          <p:cNvPr id="6" name="Rectangle 57">
            <a:extLst>
              <a:ext uri="{FF2B5EF4-FFF2-40B4-BE49-F238E27FC236}">
                <a16:creationId xmlns:a16="http://schemas.microsoft.com/office/drawing/2014/main" id="{AAC5EDD6-79A7-D714-12FA-2A7DE006387F}"/>
              </a:ext>
            </a:extLst>
          </p:cNvPr>
          <p:cNvSpPr>
            <a:spLocks/>
          </p:cNvSpPr>
          <p:nvPr/>
        </p:nvSpPr>
        <p:spPr bwMode="auto">
          <a:xfrm>
            <a:off x="4385883" y="1650775"/>
            <a:ext cx="7091119" cy="394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/>
          <a:lstStyle>
            <a:defPPr>
              <a:defRPr lang="es-CO"/>
            </a:defPPr>
            <a:lvl1pPr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indent="3429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indent="6858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indent="10287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indent="13716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no parecería, que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b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pudiera ser distinto de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a,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siempre que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b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fuera cierto.</a:t>
            </a:r>
          </a:p>
          <a:p>
            <a:pPr algn="l"/>
            <a:r>
              <a:rPr lang="es-CO" sz="2800" i="1" dirty="0">
                <a:solidFill>
                  <a:srgbClr val="00B0F0"/>
                </a:solidFill>
                <a:latin typeface="Calibri (cuerpo)"/>
              </a:rPr>
              <a:t>a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dirty="0">
                <a:solidFill>
                  <a:srgbClr val="00B0F0"/>
                </a:solidFill>
                <a:latin typeface="Calibri (cuerpo)"/>
              </a:rPr>
              <a:t>crema de dientes (signo)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      </a:t>
            </a:r>
            <a:r>
              <a:rPr lang="es-CO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 (cuerpo)"/>
              </a:rPr>
              <a:t>(Objeto)</a:t>
            </a:r>
          </a:p>
          <a:p>
            <a:pPr algn="l"/>
            <a:r>
              <a:rPr lang="es-CO" sz="28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b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pasta dental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CO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(signo)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       </a:t>
            </a:r>
            <a:r>
              <a:rPr lang="es-CO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 (cuerpo)"/>
              </a:rPr>
              <a:t>(Objeto)</a:t>
            </a:r>
          </a:p>
          <a:p>
            <a:pPr algn="l"/>
            <a:r>
              <a:rPr lang="es-CO" sz="2800" dirty="0">
                <a:solidFill>
                  <a:srgbClr val="00B0F0"/>
                </a:solidFill>
                <a:latin typeface="Calibri (cuerpo)"/>
              </a:rPr>
              <a:t>crema de dientes (signo)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pasta dental (signo) </a:t>
            </a:r>
          </a:p>
          <a:p>
            <a:pPr algn="l"/>
            <a:r>
              <a:rPr lang="es-CO" sz="2800" i="1" dirty="0">
                <a:solidFill>
                  <a:srgbClr val="00B0F0"/>
                </a:solidFill>
                <a:latin typeface="Calibri (cuerpo)"/>
              </a:rPr>
              <a:t>a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b</a:t>
            </a:r>
          </a:p>
          <a:p>
            <a:pPr algn="l"/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    </a:t>
            </a:r>
            <a:r>
              <a:rPr lang="es-CO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 (cuerpo)"/>
              </a:rPr>
              <a:t>(Objeto)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     </a:t>
            </a:r>
            <a:r>
              <a:rPr lang="es-CO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 (cuerpo)"/>
              </a:rPr>
              <a:t>(Objeto)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endParaRPr lang="es-CO" sz="2800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  <a:p>
            <a:pPr algn="l"/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Se habría expresado, en tal caso, un:, relación</a:t>
            </a:r>
          </a:p>
          <a:p>
            <a:pPr algn="l"/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de una cosa consigo misma</a:t>
            </a:r>
            <a:endParaRPr lang="es-CO" sz="2800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</p:txBody>
      </p:sp>
      <p:pic>
        <p:nvPicPr>
          <p:cNvPr id="7" name="Gráfico 6" descr="Dentífrico">
            <a:extLst>
              <a:ext uri="{FF2B5EF4-FFF2-40B4-BE49-F238E27FC236}">
                <a16:creationId xmlns:a16="http://schemas.microsoft.com/office/drawing/2014/main" id="{FD3C3804-5261-8F43-1350-5A99869928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68752" y="2535524"/>
            <a:ext cx="446738" cy="446738"/>
          </a:xfrm>
          <a:prstGeom prst="rect">
            <a:avLst/>
          </a:prstGeom>
        </p:spPr>
      </p:pic>
      <p:pic>
        <p:nvPicPr>
          <p:cNvPr id="8" name="Gráfico 7" descr="Dentífrico">
            <a:extLst>
              <a:ext uri="{FF2B5EF4-FFF2-40B4-BE49-F238E27FC236}">
                <a16:creationId xmlns:a16="http://schemas.microsoft.com/office/drawing/2014/main" id="{C4F87E97-AE4A-C3F1-03F3-549D39E255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6492" y="3005052"/>
            <a:ext cx="446738" cy="446738"/>
          </a:xfrm>
          <a:prstGeom prst="rect">
            <a:avLst/>
          </a:prstGeom>
        </p:spPr>
      </p:pic>
      <p:pic>
        <p:nvPicPr>
          <p:cNvPr id="9" name="Gráfico 8" descr="Dentífrico">
            <a:extLst>
              <a:ext uri="{FF2B5EF4-FFF2-40B4-BE49-F238E27FC236}">
                <a16:creationId xmlns:a16="http://schemas.microsoft.com/office/drawing/2014/main" id="{AB9A1794-2358-7707-F4F9-91BAB04636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98289" y="4207729"/>
            <a:ext cx="446738" cy="446738"/>
          </a:xfrm>
          <a:prstGeom prst="rect">
            <a:avLst/>
          </a:prstGeom>
        </p:spPr>
      </p:pic>
      <p:pic>
        <p:nvPicPr>
          <p:cNvPr id="10" name="Gráfico 9" descr="Dentífrico">
            <a:extLst>
              <a:ext uri="{FF2B5EF4-FFF2-40B4-BE49-F238E27FC236}">
                <a16:creationId xmlns:a16="http://schemas.microsoft.com/office/drawing/2014/main" id="{92463022-BAA5-7DD9-8B3E-62F1660A54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6642" y="4274841"/>
            <a:ext cx="446738" cy="44673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5FD36E3-9FE7-D6C9-9B91-F21F799167E0}"/>
              </a:ext>
            </a:extLst>
          </p:cNvPr>
          <p:cNvSpPr txBox="1"/>
          <p:nvPr/>
        </p:nvSpPr>
        <p:spPr>
          <a:xfrm>
            <a:off x="3154698" y="161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Acercamiento a Sentido y Referencia de Gottlob Frege</a:t>
            </a:r>
          </a:p>
        </p:txBody>
      </p:sp>
    </p:spTree>
    <p:extLst>
      <p:ext uri="{BB962C8B-B14F-4D97-AF65-F5344CB8AC3E}">
        <p14:creationId xmlns:p14="http://schemas.microsoft.com/office/powerpoint/2010/main" val="281889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ottlob Frege - Community | Facebook">
            <a:extLst>
              <a:ext uri="{FF2B5EF4-FFF2-40B4-BE49-F238E27FC236}">
                <a16:creationId xmlns:a16="http://schemas.microsoft.com/office/drawing/2014/main" id="{45A03619-DDD3-6851-C099-7855B7260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395" y="1890632"/>
            <a:ext cx="3067367" cy="407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A487E22-ABA7-E6C7-7AC2-3E105C35158E}"/>
              </a:ext>
            </a:extLst>
          </p:cNvPr>
          <p:cNvSpPr txBox="1"/>
          <p:nvPr/>
        </p:nvSpPr>
        <p:spPr>
          <a:xfrm>
            <a:off x="645952" y="5900062"/>
            <a:ext cx="279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Gottlob Frege </a:t>
            </a:r>
          </a:p>
          <a:p>
            <a:pPr algn="ctr"/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1848-1925</a:t>
            </a:r>
          </a:p>
        </p:txBody>
      </p:sp>
      <p:sp>
        <p:nvSpPr>
          <p:cNvPr id="6" name="AutoShape 47">
            <a:extLst>
              <a:ext uri="{FF2B5EF4-FFF2-40B4-BE49-F238E27FC236}">
                <a16:creationId xmlns:a16="http://schemas.microsoft.com/office/drawing/2014/main" id="{E9290F03-2D36-92C7-F7FA-FCFE18CEE1A0}"/>
              </a:ext>
            </a:extLst>
          </p:cNvPr>
          <p:cNvSpPr>
            <a:spLocks/>
          </p:cNvSpPr>
          <p:nvPr/>
        </p:nvSpPr>
        <p:spPr bwMode="auto">
          <a:xfrm>
            <a:off x="4224914" y="6075415"/>
            <a:ext cx="321936" cy="439004"/>
          </a:xfrm>
          <a:custGeom>
            <a:avLst/>
            <a:gdLst>
              <a:gd name="T0" fmla="*/ 10800 w 21600"/>
              <a:gd name="T1" fmla="+- 0 10800 101"/>
              <a:gd name="T2" fmla="*/ 10800 h 21398"/>
              <a:gd name="T3" fmla="*/ 10800 w 21600"/>
              <a:gd name="T4" fmla="+- 0 10800 101"/>
              <a:gd name="T5" fmla="*/ 10800 h 21398"/>
              <a:gd name="T6" fmla="*/ 10800 w 21600"/>
              <a:gd name="T7" fmla="+- 0 10800 101"/>
              <a:gd name="T8" fmla="*/ 10800 h 21398"/>
              <a:gd name="T9" fmla="*/ 10800 w 21600"/>
              <a:gd name="T10" fmla="+- 0 10800 101"/>
              <a:gd name="T11" fmla="*/ 10800 h 213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98">
                <a:moveTo>
                  <a:pt x="2699" y="12125"/>
                </a:moveTo>
                <a:lnTo>
                  <a:pt x="10800" y="12125"/>
                </a:lnTo>
                <a:cubicBezTo>
                  <a:pt x="11342" y="12125"/>
                  <a:pt x="11782" y="12445"/>
                  <a:pt x="11782" y="12839"/>
                </a:cubicBezTo>
                <a:lnTo>
                  <a:pt x="11782" y="18065"/>
                </a:lnTo>
                <a:lnTo>
                  <a:pt x="18901" y="9273"/>
                </a:lnTo>
                <a:lnTo>
                  <a:pt x="10800" y="9273"/>
                </a:lnTo>
                <a:cubicBezTo>
                  <a:pt x="10258" y="9273"/>
                  <a:pt x="9818" y="8953"/>
                  <a:pt x="9818" y="8559"/>
                </a:cubicBezTo>
                <a:lnTo>
                  <a:pt x="9818" y="3333"/>
                </a:lnTo>
                <a:cubicBezTo>
                  <a:pt x="9818" y="3333"/>
                  <a:pt x="2699" y="12125"/>
                  <a:pt x="2699" y="12125"/>
                </a:cubicBezTo>
                <a:close/>
                <a:moveTo>
                  <a:pt x="9818" y="20684"/>
                </a:moveTo>
                <a:lnTo>
                  <a:pt x="9818" y="13552"/>
                </a:lnTo>
                <a:lnTo>
                  <a:pt x="982" y="13552"/>
                </a:lnTo>
                <a:cubicBezTo>
                  <a:pt x="440" y="13552"/>
                  <a:pt x="0" y="13233"/>
                  <a:pt x="0" y="12839"/>
                </a:cubicBezTo>
                <a:cubicBezTo>
                  <a:pt x="0" y="12712"/>
                  <a:pt x="47" y="12587"/>
                  <a:pt x="136" y="12477"/>
                </a:cubicBezTo>
                <a:lnTo>
                  <a:pt x="9954" y="352"/>
                </a:lnTo>
                <a:cubicBezTo>
                  <a:pt x="10229" y="12"/>
                  <a:pt x="10830" y="-101"/>
                  <a:pt x="11298" y="99"/>
                </a:cubicBezTo>
                <a:cubicBezTo>
                  <a:pt x="11598" y="227"/>
                  <a:pt x="11782" y="461"/>
                  <a:pt x="11782" y="714"/>
                </a:cubicBezTo>
                <a:lnTo>
                  <a:pt x="11782" y="7846"/>
                </a:lnTo>
                <a:lnTo>
                  <a:pt x="20618" y="7846"/>
                </a:lnTo>
                <a:cubicBezTo>
                  <a:pt x="21160" y="7846"/>
                  <a:pt x="21600" y="8165"/>
                  <a:pt x="21600" y="8559"/>
                </a:cubicBezTo>
                <a:cubicBezTo>
                  <a:pt x="21600" y="8686"/>
                  <a:pt x="21553" y="8811"/>
                  <a:pt x="21464" y="8921"/>
                </a:cubicBezTo>
                <a:lnTo>
                  <a:pt x="11646" y="21046"/>
                </a:lnTo>
                <a:cubicBezTo>
                  <a:pt x="11371" y="21386"/>
                  <a:pt x="10770" y="21499"/>
                  <a:pt x="10302" y="21299"/>
                </a:cubicBezTo>
                <a:cubicBezTo>
                  <a:pt x="10002" y="21171"/>
                  <a:pt x="9818" y="20937"/>
                  <a:pt x="9818" y="206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38100" tIns="38100" rIns="38100" bIns="38100" anchor="ctr"/>
          <a:lstStyle>
            <a:defPPr>
              <a:defRPr lang="es-CO"/>
            </a:defPPr>
            <a:lvl1pPr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indent="3429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indent="6858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indent="10287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indent="13716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endParaRPr lang="es-CO" altLang="es-CO" sz="300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 (cuerpo)"/>
            </a:endParaRPr>
          </a:p>
        </p:txBody>
      </p:sp>
      <p:sp>
        <p:nvSpPr>
          <p:cNvPr id="7" name="Rectangle 57">
            <a:extLst>
              <a:ext uri="{FF2B5EF4-FFF2-40B4-BE49-F238E27FC236}">
                <a16:creationId xmlns:a16="http://schemas.microsoft.com/office/drawing/2014/main" id="{6D5635E2-9F27-2650-E676-D045B2DA4987}"/>
              </a:ext>
            </a:extLst>
          </p:cNvPr>
          <p:cNvSpPr>
            <a:spLocks/>
          </p:cNvSpPr>
          <p:nvPr/>
        </p:nvSpPr>
        <p:spPr bwMode="auto">
          <a:xfrm>
            <a:off x="4385883" y="1650775"/>
            <a:ext cx="7091119" cy="394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/>
          <a:lstStyle>
            <a:defPPr>
              <a:defRPr lang="es-CO"/>
            </a:defPPr>
            <a:lvl1pPr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indent="3429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indent="6858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indent="10287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indent="13716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Lo que se quiere decir con </a:t>
            </a:r>
            <a:r>
              <a:rPr lang="es-E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</a:t>
            </a:r>
            <a:r>
              <a:rPr lang="es-E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b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es que los signos o nombres ""</a:t>
            </a:r>
            <a:r>
              <a:rPr lang="es-ES" i="1" dirty="0">
                <a:solidFill>
                  <a:srgbClr val="00B0F0"/>
                </a:solidFill>
                <a:latin typeface="Calibri (cuerpo)"/>
              </a:rPr>
              <a:t>a</a:t>
            </a:r>
            <a:r>
              <a:rPr lang="es-E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y </a:t>
            </a:r>
            <a:r>
              <a:rPr lang="es-E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"</a:t>
            </a:r>
            <a:r>
              <a:rPr lang="es-ES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 (cuerpo)"/>
              </a:rPr>
              <a:t>b</a:t>
            </a:r>
            <a:r>
              <a:rPr lang="es-ES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"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se refieren a lo mismo y por lo tanto en la igualdad se trataría precisamente de estos </a:t>
            </a:r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signos: </a:t>
            </a:r>
          </a:p>
          <a:p>
            <a:pPr algn="l"/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a </a:t>
            </a:r>
            <a:r>
              <a:rPr lang="es-CO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= 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b</a:t>
            </a:r>
          </a:p>
          <a:p>
            <a:pPr algn="l"/>
            <a:endParaRPr lang="es-CO" sz="2800" i="1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  <a:p>
            <a:pPr algn="l"/>
            <a:r>
              <a:rPr lang="es-CO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Referencia:        </a:t>
            </a:r>
            <a:r>
              <a:rPr lang="es-CO" sz="2800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 (cuerpo)"/>
              </a:rPr>
              <a:t>(Objeto)</a:t>
            </a:r>
            <a:r>
              <a:rPr lang="es-CO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 </a:t>
            </a:r>
            <a:endParaRPr lang="es-CO" sz="2800" b="1" i="1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  <a:p>
            <a:pPr algn="l"/>
            <a:endParaRPr lang="es-CO" sz="2800" b="1" i="1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  <a:p>
            <a:pPr algn="l"/>
            <a:r>
              <a:rPr lang="es-CO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Signos:  a </a:t>
            </a:r>
            <a:r>
              <a:rPr lang="es-CO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y </a:t>
            </a:r>
            <a:r>
              <a:rPr lang="es-CO" sz="28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b</a:t>
            </a:r>
          </a:p>
          <a:p>
            <a:pPr algn="l"/>
            <a:endParaRPr lang="es-CO" sz="2800" i="1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</p:txBody>
      </p:sp>
      <p:pic>
        <p:nvPicPr>
          <p:cNvPr id="8" name="Gráfico 7" descr="Dentífrico">
            <a:extLst>
              <a:ext uri="{FF2B5EF4-FFF2-40B4-BE49-F238E27FC236}">
                <a16:creationId xmlns:a16="http://schemas.microsoft.com/office/drawing/2014/main" id="{96C641C6-EFF5-DB67-1DBC-FF086E98AB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20040" y="4547594"/>
            <a:ext cx="446738" cy="44673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80062B1-5BC2-9F71-F9F3-0DF8952C0A86}"/>
              </a:ext>
            </a:extLst>
          </p:cNvPr>
          <p:cNvSpPr txBox="1"/>
          <p:nvPr/>
        </p:nvSpPr>
        <p:spPr>
          <a:xfrm>
            <a:off x="3154698" y="161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Acercamiento a Sentido y Referencia de Gottlob Frege</a:t>
            </a:r>
          </a:p>
        </p:txBody>
      </p:sp>
    </p:spTree>
    <p:extLst>
      <p:ext uri="{BB962C8B-B14F-4D97-AF65-F5344CB8AC3E}">
        <p14:creationId xmlns:p14="http://schemas.microsoft.com/office/powerpoint/2010/main" val="371008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7">
            <a:extLst>
              <a:ext uri="{FF2B5EF4-FFF2-40B4-BE49-F238E27FC236}">
                <a16:creationId xmlns:a16="http://schemas.microsoft.com/office/drawing/2014/main" id="{BB80B013-4D9D-AB9A-F262-411C691BFC54}"/>
              </a:ext>
            </a:extLst>
          </p:cNvPr>
          <p:cNvSpPr>
            <a:spLocks/>
          </p:cNvSpPr>
          <p:nvPr/>
        </p:nvSpPr>
        <p:spPr bwMode="auto">
          <a:xfrm>
            <a:off x="4385883" y="1650775"/>
            <a:ext cx="7091119" cy="394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/>
          <a:lstStyle>
            <a:defPPr>
              <a:defRPr lang="es-CO"/>
            </a:defPPr>
            <a:lvl1pPr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indent="3429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indent="6858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indent="10287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indent="13716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endParaRPr lang="es-CO" sz="2800" i="1" dirty="0">
              <a:latin typeface="Calibri (cuerpo)"/>
            </a:endParaRPr>
          </a:p>
        </p:txBody>
      </p:sp>
      <p:pic>
        <p:nvPicPr>
          <p:cNvPr id="5" name="Picture 2" descr="Gottlob Frege - Community | Facebook">
            <a:extLst>
              <a:ext uri="{FF2B5EF4-FFF2-40B4-BE49-F238E27FC236}">
                <a16:creationId xmlns:a16="http://schemas.microsoft.com/office/drawing/2014/main" id="{04F38179-0EF2-E54F-DE09-801C51592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395" y="1890632"/>
            <a:ext cx="3067367" cy="407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B7A3832-B0D4-F21A-27BD-96179FED86A2}"/>
              </a:ext>
            </a:extLst>
          </p:cNvPr>
          <p:cNvSpPr txBox="1"/>
          <p:nvPr/>
        </p:nvSpPr>
        <p:spPr>
          <a:xfrm>
            <a:off x="645952" y="5900062"/>
            <a:ext cx="279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i="1" dirty="0">
                <a:latin typeface="Calibri (cuerpo)"/>
              </a:rPr>
              <a:t>Gottlob Frege </a:t>
            </a:r>
          </a:p>
          <a:p>
            <a:pPr algn="ctr"/>
            <a:r>
              <a:rPr lang="es-CO" dirty="0">
                <a:latin typeface="Calibri (cuerpo)"/>
              </a:rPr>
              <a:t>1848-1925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C52B4FB5-12A1-631A-4ED3-431CAA0C1786}"/>
              </a:ext>
            </a:extLst>
          </p:cNvPr>
          <p:cNvCxnSpPr>
            <a:cxnSpLocks/>
          </p:cNvCxnSpPr>
          <p:nvPr/>
        </p:nvCxnSpPr>
        <p:spPr>
          <a:xfrm flipH="1">
            <a:off x="7513044" y="1595789"/>
            <a:ext cx="1226351" cy="19485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A07B7B2C-A56C-5031-A513-EFB1EE143E7C}"/>
              </a:ext>
            </a:extLst>
          </p:cNvPr>
          <p:cNvCxnSpPr>
            <a:cxnSpLocks/>
          </p:cNvCxnSpPr>
          <p:nvPr/>
        </p:nvCxnSpPr>
        <p:spPr>
          <a:xfrm>
            <a:off x="7305448" y="3279300"/>
            <a:ext cx="2403334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CE204CEE-FDEA-F861-249D-9C038D8F76CB}"/>
              </a:ext>
            </a:extLst>
          </p:cNvPr>
          <p:cNvCxnSpPr>
            <a:cxnSpLocks/>
          </p:cNvCxnSpPr>
          <p:nvPr/>
        </p:nvCxnSpPr>
        <p:spPr>
          <a:xfrm>
            <a:off x="8213412" y="1595788"/>
            <a:ext cx="1111625" cy="1948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3EA5DD4F-D607-53ED-E6BA-9DF527AB6979}"/>
              </a:ext>
            </a:extLst>
          </p:cNvPr>
          <p:cNvSpPr txBox="1"/>
          <p:nvPr/>
        </p:nvSpPr>
        <p:spPr>
          <a:xfrm>
            <a:off x="7656700" y="2428231"/>
            <a:ext cx="37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Calibri (cuerpo)"/>
              </a:rPr>
              <a:t>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22A0FEB-B79D-AA31-A664-65BDC2CE7F61}"/>
              </a:ext>
            </a:extLst>
          </p:cNvPr>
          <p:cNvSpPr txBox="1"/>
          <p:nvPr/>
        </p:nvSpPr>
        <p:spPr>
          <a:xfrm>
            <a:off x="8352795" y="3351994"/>
            <a:ext cx="37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Calibri (cuerpo)"/>
              </a:rPr>
              <a:t>B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CA05D43-81BC-4EB3-013D-C65B728DDB95}"/>
              </a:ext>
            </a:extLst>
          </p:cNvPr>
          <p:cNvSpPr txBox="1"/>
          <p:nvPr/>
        </p:nvSpPr>
        <p:spPr>
          <a:xfrm>
            <a:off x="8946991" y="2399159"/>
            <a:ext cx="37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latin typeface="Calibri (cuerpo)"/>
              </a:rPr>
              <a:t>C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2B87C3C-236B-F37F-826E-0AA9CB773531}"/>
              </a:ext>
            </a:extLst>
          </p:cNvPr>
          <p:cNvSpPr txBox="1"/>
          <p:nvPr/>
        </p:nvSpPr>
        <p:spPr>
          <a:xfrm>
            <a:off x="4370076" y="3855665"/>
            <a:ext cx="70911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Se puede decir que Intersección AB es igual a la intersección BC, pero no presentan el mismo sentido</a:t>
            </a:r>
          </a:p>
          <a:p>
            <a:endParaRPr lang="es-CO" sz="2400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  <a:p>
            <a:r>
              <a:rPr lang="es-CO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La referencia de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cuerpo)"/>
              </a:rPr>
              <a:t>"lucero vespertino" y de "lucero matutino" sería la misma, pero el sentido no sería el mismo.</a:t>
            </a:r>
            <a:endParaRPr lang="es-CO" sz="2400" dirty="0">
              <a:solidFill>
                <a:schemeClr val="tx1">
                  <a:lumMod val="65000"/>
                  <a:lumOff val="35000"/>
                </a:schemeClr>
              </a:solidFill>
              <a:latin typeface="Calibri (cuerpo)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A1F3062-FD4F-DCB0-4E81-92BB66CA66EE}"/>
              </a:ext>
            </a:extLst>
          </p:cNvPr>
          <p:cNvSpPr txBox="1"/>
          <p:nvPr/>
        </p:nvSpPr>
        <p:spPr>
          <a:xfrm>
            <a:off x="7231080" y="3189688"/>
            <a:ext cx="40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libri (cuerpo)"/>
              </a:rPr>
              <a:t>α</a:t>
            </a:r>
            <a:endParaRPr lang="es-CO" altLang="es-CO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 (cuerpo)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1524ECF-183E-2688-8A7B-0B989104F647}"/>
              </a:ext>
            </a:extLst>
          </p:cNvPr>
          <p:cNvSpPr txBox="1"/>
          <p:nvPr/>
        </p:nvSpPr>
        <p:spPr>
          <a:xfrm>
            <a:off x="9250154" y="3176895"/>
            <a:ext cx="407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libri (cuerpo)"/>
              </a:rPr>
              <a:t>α</a:t>
            </a:r>
            <a:endParaRPr lang="es-CO" altLang="es-CO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 (cuerpo)"/>
            </a:endParaRPr>
          </a:p>
        </p:txBody>
      </p:sp>
      <p:pic>
        <p:nvPicPr>
          <p:cNvPr id="16" name="Picture 2" descr="Triángulo equilátero - Wikipedia, la enciclopedia libre">
            <a:extLst>
              <a:ext uri="{FF2B5EF4-FFF2-40B4-BE49-F238E27FC236}">
                <a16:creationId xmlns:a16="http://schemas.microsoft.com/office/drawing/2014/main" id="{FAC88DFD-8BEB-7F0C-EA5C-94EE1CF6E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475" y="1333685"/>
            <a:ext cx="1543987" cy="125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7A800D80-3999-1EEC-C65C-3232B18E1F0B}"/>
              </a:ext>
            </a:extLst>
          </p:cNvPr>
          <p:cNvSpPr txBox="1"/>
          <p:nvPr/>
        </p:nvSpPr>
        <p:spPr>
          <a:xfrm>
            <a:off x="3154698" y="161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Acercamiento a Sentido y Referencia de Gottlob Frege</a:t>
            </a:r>
          </a:p>
        </p:txBody>
      </p:sp>
    </p:spTree>
    <p:extLst>
      <p:ext uri="{BB962C8B-B14F-4D97-AF65-F5344CB8AC3E}">
        <p14:creationId xmlns:p14="http://schemas.microsoft.com/office/powerpoint/2010/main" val="44708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7">
            <a:extLst>
              <a:ext uri="{FF2B5EF4-FFF2-40B4-BE49-F238E27FC236}">
                <a16:creationId xmlns:a16="http://schemas.microsoft.com/office/drawing/2014/main" id="{B9528502-4B44-6C50-0FCA-0C81C7081600}"/>
              </a:ext>
            </a:extLst>
          </p:cNvPr>
          <p:cNvSpPr>
            <a:spLocks/>
          </p:cNvSpPr>
          <p:nvPr/>
        </p:nvSpPr>
        <p:spPr bwMode="auto">
          <a:xfrm>
            <a:off x="4385883" y="1650775"/>
            <a:ext cx="7091119" cy="3946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8100" tIns="38100" rIns="38100" bIns="38100"/>
          <a:lstStyle>
            <a:defPPr>
              <a:defRPr lang="es-CO"/>
            </a:defPPr>
            <a:lvl1pPr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1pPr>
            <a:lvl2pPr indent="3429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2pPr>
            <a:lvl3pPr indent="6858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3pPr>
            <a:lvl4pPr indent="10287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4pPr>
            <a:lvl5pPr indent="1371600" algn="ctr" defTabSz="457200" rtl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rgbClr val="000000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defRPr>
            </a:lvl9pPr>
          </a:lstStyle>
          <a:p>
            <a:pPr algn="l"/>
            <a:endParaRPr lang="es-CO" sz="2800" i="1" dirty="0"/>
          </a:p>
        </p:txBody>
      </p:sp>
      <p:pic>
        <p:nvPicPr>
          <p:cNvPr id="5" name="Picture 2" descr="Gottlob Frege - Community | Facebook">
            <a:extLst>
              <a:ext uri="{FF2B5EF4-FFF2-40B4-BE49-F238E27FC236}">
                <a16:creationId xmlns:a16="http://schemas.microsoft.com/office/drawing/2014/main" id="{30C47006-B689-ED54-5C85-760B3A337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395" y="1890632"/>
            <a:ext cx="3067367" cy="4077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92DAAFDC-8E22-2B69-D4C2-3E7A24763272}"/>
              </a:ext>
            </a:extLst>
          </p:cNvPr>
          <p:cNvSpPr txBox="1"/>
          <p:nvPr/>
        </p:nvSpPr>
        <p:spPr>
          <a:xfrm>
            <a:off x="645952" y="5900062"/>
            <a:ext cx="279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Gottlob Frege </a:t>
            </a:r>
          </a:p>
          <a:p>
            <a:pPr algn="ctr"/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1848-1925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C40A149-0D41-91A0-1BB6-FBFD395EB6FE}"/>
              </a:ext>
            </a:extLst>
          </p:cNvPr>
          <p:cNvSpPr txBox="1"/>
          <p:nvPr/>
        </p:nvSpPr>
        <p:spPr>
          <a:xfrm>
            <a:off x="4385883" y="1650774"/>
            <a:ext cx="70911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“La conexión regular entre el signo, su sentido y su referencia es tal, que </a:t>
            </a:r>
            <a:r>
              <a:rPr lang="es-ES" i="1" dirty="0">
                <a:solidFill>
                  <a:schemeClr val="accent4">
                    <a:lumMod val="75000"/>
                  </a:schemeClr>
                </a:solidFill>
              </a:rPr>
              <a:t>al signo le corresponde un determinado sentido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 </a:t>
            </a:r>
            <a:r>
              <a:rPr lang="es-ES" dirty="0">
                <a:solidFill>
                  <a:srgbClr val="00B0F0"/>
                </a:solidFill>
              </a:rPr>
              <a:t>a </a:t>
            </a:r>
            <a:r>
              <a:rPr lang="es-ES" i="1" dirty="0">
                <a:solidFill>
                  <a:srgbClr val="00B0F0"/>
                </a:solidFill>
              </a:rPr>
              <a:t>éste, a su vez, una determinada </a:t>
            </a:r>
            <a:r>
              <a:rPr lang="es-CO" i="1" dirty="0">
                <a:solidFill>
                  <a:srgbClr val="00B0F0"/>
                </a:solidFill>
              </a:rPr>
              <a:t>referencia</a:t>
            </a:r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mientras que </a:t>
            </a:r>
            <a:r>
              <a:rPr lang="es-CO" i="1" dirty="0">
                <a:solidFill>
                  <a:schemeClr val="accent2">
                    <a:lumMod val="75000"/>
                  </a:schemeClr>
                </a:solidFill>
              </a:rPr>
              <a:t>a una referencia (a un objeto),</a:t>
            </a:r>
            <a:r>
              <a:rPr lang="it-IT" i="1" dirty="0">
                <a:solidFill>
                  <a:schemeClr val="accent2">
                    <a:lumMod val="75000"/>
                  </a:schemeClr>
                </a:solidFill>
              </a:rPr>
              <a:t>no le corresponde solamente un signo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</a:t>
            </a: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 un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conjunto perfecto de signos, a cada expresión debería corresponderle un sentido determinado; pero las lenguas naturales a menudo no cumplen este requisito, y hay que darse por satisfecho si, sólo en un mismo contexto, tiene la misma palabra siempre el mismo sentido.</a:t>
            </a:r>
          </a:p>
          <a:p>
            <a:pPr algn="just"/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Quizá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” </a:t>
            </a:r>
            <a:endParaRPr lang="es-CO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endParaRPr lang="es-CO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¿Puede existir una proposición con sentido, pero sin referencia?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12C0917-2B26-C0CF-19FA-3A9B29AEC066}"/>
              </a:ext>
            </a:extLst>
          </p:cNvPr>
          <p:cNvSpPr txBox="1"/>
          <p:nvPr/>
        </p:nvSpPr>
        <p:spPr>
          <a:xfrm>
            <a:off x="3154698" y="16147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b="1" dirty="0"/>
              <a:t>Acercamiento a Sentido y Referencia de Gottlob Frege</a:t>
            </a:r>
          </a:p>
        </p:txBody>
      </p:sp>
    </p:spTree>
    <p:extLst>
      <p:ext uri="{BB962C8B-B14F-4D97-AF65-F5344CB8AC3E}">
        <p14:creationId xmlns:p14="http://schemas.microsoft.com/office/powerpoint/2010/main" val="276453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361</Words>
  <Application>Microsoft Office PowerPoint</Application>
  <PresentationFormat>Panorámica</PresentationFormat>
  <Paragraphs>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Calibri (cuerpo)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ALEXANDER SALINAS</dc:creator>
  <cp:lastModifiedBy>JAVIER ALEXANDER SALINAS</cp:lastModifiedBy>
  <cp:revision>2</cp:revision>
  <dcterms:created xsi:type="dcterms:W3CDTF">2025-08-12T22:10:44Z</dcterms:created>
  <dcterms:modified xsi:type="dcterms:W3CDTF">2025-08-12T22:26:05Z</dcterms:modified>
</cp:coreProperties>
</file>