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58" autoAdjust="0"/>
    <p:restoredTop sz="94660"/>
  </p:normalViewPr>
  <p:slideViewPr>
    <p:cSldViewPr snapToGrid="0">
      <p:cViewPr varScale="1">
        <p:scale>
          <a:sx n="70" d="100"/>
          <a:sy n="70" d="100"/>
        </p:scale>
        <p:origin x="72"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FFB9113C-4E1F-4CBF-8210-8A415FE68001}" type="datetimeFigureOut">
              <a:rPr lang="es-CO" smtClean="0"/>
              <a:t>19/04/2021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9298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FB9113C-4E1F-4CBF-8210-8A415FE68001}" type="datetimeFigureOut">
              <a:rPr lang="es-CO" smtClean="0"/>
              <a:t>19/04/2021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351208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FB9113C-4E1F-4CBF-8210-8A415FE68001}" type="datetimeFigureOut">
              <a:rPr lang="es-CO" smtClean="0"/>
              <a:t>19/04/2021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339913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FFB9113C-4E1F-4CBF-8210-8A415FE68001}" type="datetimeFigureOut">
              <a:rPr lang="es-CO" smtClean="0"/>
              <a:t>19/04/2021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335646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FB9113C-4E1F-4CBF-8210-8A415FE68001}" type="datetimeFigureOut">
              <a:rPr lang="es-CO" smtClean="0"/>
              <a:t>19/04/2021</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3817211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FFB9113C-4E1F-4CBF-8210-8A415FE68001}" type="datetimeFigureOut">
              <a:rPr lang="es-CO" smtClean="0"/>
              <a:t>19/04/2021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657447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FFB9113C-4E1F-4CBF-8210-8A415FE68001}" type="datetimeFigureOut">
              <a:rPr lang="es-CO" smtClean="0"/>
              <a:t>19/04/2021</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1109020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FFB9113C-4E1F-4CBF-8210-8A415FE68001}" type="datetimeFigureOut">
              <a:rPr lang="es-CO" smtClean="0"/>
              <a:t>19/04/2021</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114332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FB9113C-4E1F-4CBF-8210-8A415FE68001}" type="datetimeFigureOut">
              <a:rPr lang="es-CO" smtClean="0"/>
              <a:t>19/04/2021</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417695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FB9113C-4E1F-4CBF-8210-8A415FE68001}" type="datetimeFigureOut">
              <a:rPr lang="es-CO" smtClean="0"/>
              <a:t>19/04/2021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1830420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FB9113C-4E1F-4CBF-8210-8A415FE68001}" type="datetimeFigureOut">
              <a:rPr lang="es-CO" smtClean="0"/>
              <a:t>19/04/2021</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43A23E2D-F5A0-4436-B45E-EAFA22BB0CC5}" type="slidenum">
              <a:rPr lang="es-CO" smtClean="0"/>
              <a:t>‹Nº›</a:t>
            </a:fld>
            <a:endParaRPr lang="es-CO"/>
          </a:p>
        </p:txBody>
      </p:sp>
    </p:spTree>
    <p:extLst>
      <p:ext uri="{BB962C8B-B14F-4D97-AF65-F5344CB8AC3E}">
        <p14:creationId xmlns:p14="http://schemas.microsoft.com/office/powerpoint/2010/main" val="1394907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9113C-4E1F-4CBF-8210-8A415FE68001}" type="datetimeFigureOut">
              <a:rPr lang="es-CO" smtClean="0"/>
              <a:t>19/04/2021</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23E2D-F5A0-4436-B45E-EAFA22BB0CC5}" type="slidenum">
              <a:rPr lang="es-CO" smtClean="0"/>
              <a:t>‹Nº›</a:t>
            </a:fld>
            <a:endParaRPr lang="es-CO"/>
          </a:p>
        </p:txBody>
      </p:sp>
    </p:spTree>
    <p:extLst>
      <p:ext uri="{BB962C8B-B14F-4D97-AF65-F5344CB8AC3E}">
        <p14:creationId xmlns:p14="http://schemas.microsoft.com/office/powerpoint/2010/main" val="278133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HgSSQWgGqa8" TargetMode="External"/><Relationship Id="rId2" Type="http://schemas.openxmlformats.org/officeDocument/2006/relationships/hyperlink" Target="http://www.muyinteresante.es/tag/internet" TargetMode="External"/><Relationship Id="rId1" Type="http://schemas.openxmlformats.org/officeDocument/2006/relationships/slideLayout" Target="../slideLayouts/slideLayout7.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youtube.com/watch?v=UhcT7dunI0M" TargetMode="External"/><Relationship Id="rId1" Type="http://schemas.openxmlformats.org/officeDocument/2006/relationships/slideLayout" Target="../slideLayouts/slideLayout8.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Gmail.ochoayesi9@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CO" b="1" i="0" dirty="0" smtClean="0">
                <a:solidFill>
                  <a:srgbClr val="575757"/>
                </a:solidFill>
                <a:effectLst/>
                <a:latin typeface="inherit"/>
              </a:rPr>
              <a:t>¿Cuál es la capacidad de la humanidad para almacenar y transmitir información?</a:t>
            </a:r>
            <a:br>
              <a:rPr lang="es-CO" b="1" i="0" dirty="0" smtClean="0">
                <a:solidFill>
                  <a:srgbClr val="575757"/>
                </a:solidFill>
                <a:effectLst/>
                <a:latin typeface="inherit"/>
              </a:rPr>
            </a:br>
            <a:r>
              <a:rPr lang="es-CO" b="0" i="0" dirty="0" smtClean="0">
                <a:solidFill>
                  <a:srgbClr val="575757"/>
                </a:solidFill>
                <a:effectLst/>
                <a:latin typeface="Lato"/>
              </a:rPr>
              <a:t/>
            </a:r>
            <a:br>
              <a:rPr lang="es-CO" b="0" i="0" dirty="0" smtClean="0">
                <a:solidFill>
                  <a:srgbClr val="575757"/>
                </a:solidFill>
                <a:effectLst/>
                <a:latin typeface="Lato"/>
              </a:rPr>
            </a:br>
            <a:endParaRPr lang="es-CO" dirty="0"/>
          </a:p>
        </p:txBody>
      </p:sp>
      <p:sp>
        <p:nvSpPr>
          <p:cNvPr id="5" name="Marcador de contenido 4"/>
          <p:cNvSpPr>
            <a:spLocks noGrp="1"/>
          </p:cNvSpPr>
          <p:nvPr>
            <p:ph idx="1"/>
          </p:nvPr>
        </p:nvSpPr>
        <p:spPr/>
        <p:txBody>
          <a:bodyPr/>
          <a:lstStyle/>
          <a:p>
            <a:r>
              <a:rPr lang="es-CO" dirty="0" err="1" smtClean="0">
                <a:solidFill>
                  <a:srgbClr val="FF0000"/>
                </a:solidFill>
              </a:rPr>
              <a:t>Intridusion</a:t>
            </a:r>
            <a:r>
              <a:rPr lang="es-CO" dirty="0" smtClean="0">
                <a:solidFill>
                  <a:srgbClr val="FF0000"/>
                </a:solidFill>
              </a:rPr>
              <a:t> del tema:</a:t>
            </a:r>
            <a:r>
              <a:rPr lang="es-CO" dirty="0"/>
              <a:t> la humanidad fue capaz de almacenar 295 trillones de bytes** óptimamente comprimidos, comunicar casi dos cuatrillones de megabytes, y llevar a cabo 6,4 billones de MIPS (millón de (</a:t>
            </a:r>
            <a:r>
              <a:rPr lang="es-CO" dirty="0" smtClean="0"/>
              <a:t>instrucciones </a:t>
            </a:r>
            <a:r>
              <a:rPr lang="es-CO" dirty="0"/>
              <a:t>por </a:t>
            </a:r>
            <a:r>
              <a:rPr lang="es-CO" dirty="0" smtClean="0"/>
              <a:t>segundo)</a:t>
            </a:r>
            <a:endParaRPr lang="es-CO" dirty="0"/>
          </a:p>
        </p:txBody>
      </p:sp>
    </p:spTree>
    <p:extLst>
      <p:ext uri="{BB962C8B-B14F-4D97-AF65-F5344CB8AC3E}">
        <p14:creationId xmlns:p14="http://schemas.microsoft.com/office/powerpoint/2010/main" val="663476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6016" y="1436915"/>
            <a:ext cx="8295859" cy="3693319"/>
          </a:xfrm>
          <a:prstGeom prst="rect">
            <a:avLst/>
          </a:prstGeom>
        </p:spPr>
        <p:txBody>
          <a:bodyPr wrap="square">
            <a:spAutoFit/>
          </a:bodyPr>
          <a:lstStyle/>
          <a:p>
            <a:r>
              <a:rPr lang="es-CO" b="0" i="0" dirty="0" smtClean="0">
                <a:solidFill>
                  <a:srgbClr val="575757"/>
                </a:solidFill>
                <a:effectLst/>
                <a:latin typeface="Lato"/>
              </a:rPr>
              <a:t>La capacidad mundial para la </a:t>
            </a:r>
            <a:r>
              <a:rPr lang="es-CO" b="1" i="0" dirty="0" smtClean="0">
                <a:solidFill>
                  <a:srgbClr val="575757"/>
                </a:solidFill>
                <a:effectLst/>
                <a:latin typeface="Lato"/>
              </a:rPr>
              <a:t>telecomunicación bidireccional (</a:t>
            </a:r>
            <a:r>
              <a:rPr lang="es-CO" b="0" i="0" u="none" strike="noStrike" dirty="0" smtClean="0">
                <a:solidFill>
                  <a:srgbClr val="2594EF"/>
                </a:solidFill>
                <a:effectLst/>
                <a:latin typeface="Lato"/>
                <a:hlinkClick r:id="rId2"/>
              </a:rPr>
              <a:t>internet</a:t>
            </a:r>
            <a:r>
              <a:rPr lang="es-CO" b="0" i="0" dirty="0" smtClean="0">
                <a:solidFill>
                  <a:srgbClr val="575757"/>
                </a:solidFill>
                <a:effectLst/>
                <a:latin typeface="Lato"/>
              </a:rPr>
              <a:t> y redes telefónicas) entre 1986 y 2007 creció un 28 % por año, mientras que la capacidad para la difusión de información unidireccional a través de canales de transmisión como la televisión y la radio creció un 6 % anual. "Sin embargo, </a:t>
            </a:r>
            <a:r>
              <a:rPr lang="es-CO" b="1" i="0" dirty="0" smtClean="0">
                <a:solidFill>
                  <a:srgbClr val="575757"/>
                </a:solidFill>
                <a:effectLst/>
                <a:latin typeface="Lato"/>
              </a:rPr>
              <a:t>esta cantidad de información es todavía más pequeña que el número de bits almacenados en todas las moléculas de ADN de un solo adulto humano</a:t>
            </a:r>
            <a:r>
              <a:rPr lang="es-CO" b="0" i="0" dirty="0" smtClean="0">
                <a:solidFill>
                  <a:srgbClr val="575757"/>
                </a:solidFill>
                <a:effectLst/>
                <a:latin typeface="Lato"/>
              </a:rPr>
              <a:t>**”, afirman los expertos.**   </a:t>
            </a:r>
          </a:p>
          <a:p>
            <a:r>
              <a:rPr lang="es-CO" dirty="0" smtClean="0">
                <a:solidFill>
                  <a:srgbClr val="575757"/>
                </a:solidFill>
                <a:latin typeface="Lato"/>
              </a:rPr>
              <a:t> </a:t>
            </a:r>
          </a:p>
          <a:p>
            <a:r>
              <a:rPr lang="es-CO" dirty="0" smtClean="0">
                <a:solidFill>
                  <a:srgbClr val="575757"/>
                </a:solidFill>
                <a:latin typeface="Lato"/>
              </a:rPr>
              <a:t>AQUI TEDEJO UN VIDE PARA QUE PUEDAS INFORMARTE MAS SPBRE LAS CAPASIDADES DE MEMORI DE NOSOTROS LOS SERES HUMANOS</a:t>
            </a:r>
          </a:p>
          <a:p>
            <a:r>
              <a:rPr lang="es-CO" dirty="0" smtClean="0">
                <a:hlinkClick r:id="rId3"/>
              </a:rPr>
              <a:t>La capacidad de la memoria de los seres humanos – YouTube</a:t>
            </a:r>
            <a:endParaRPr lang="es-CO" dirty="0" smtClean="0"/>
          </a:p>
          <a:p>
            <a:r>
              <a:rPr lang="es-CO" dirty="0" smtClean="0">
                <a:hlinkClick r:id="rId3"/>
              </a:rPr>
              <a:t>https://www.youtube.com/watch?v=HgSSQWgGqa8</a:t>
            </a:r>
            <a:endParaRPr lang="es-CO" dirty="0" smtClean="0"/>
          </a:p>
          <a:p>
            <a:endParaRPr lang="es-CO" dirty="0"/>
          </a:p>
        </p:txBody>
      </p:sp>
      <p:sp>
        <p:nvSpPr>
          <p:cNvPr id="5" name="Rectángulo 4"/>
          <p:cNvSpPr/>
          <p:nvPr/>
        </p:nvSpPr>
        <p:spPr>
          <a:xfrm>
            <a:off x="246706" y="590118"/>
            <a:ext cx="4110631" cy="646331"/>
          </a:xfrm>
          <a:prstGeom prst="rect">
            <a:avLst/>
          </a:prstGeom>
        </p:spPr>
        <p:txBody>
          <a:bodyPr wrap="square">
            <a:spAutoFit/>
          </a:bodyPr>
          <a:lstStyle/>
          <a:p>
            <a:r>
              <a:rPr lang="es-CO" dirty="0" smtClean="0">
                <a:solidFill>
                  <a:srgbClr val="FF0000"/>
                </a:solidFill>
              </a:rPr>
              <a:t>La </a:t>
            </a:r>
            <a:r>
              <a:rPr lang="es-CO" dirty="0" err="1" smtClean="0">
                <a:solidFill>
                  <a:srgbClr val="FF0000"/>
                </a:solidFill>
              </a:rPr>
              <a:t>capasida</a:t>
            </a:r>
            <a:r>
              <a:rPr lang="es-CO" dirty="0" smtClean="0">
                <a:solidFill>
                  <a:srgbClr val="FF0000"/>
                </a:solidFill>
              </a:rPr>
              <a:t> del ser humano para </a:t>
            </a:r>
            <a:r>
              <a:rPr lang="es-CO" dirty="0" err="1" smtClean="0">
                <a:solidFill>
                  <a:srgbClr val="FF0000"/>
                </a:solidFill>
              </a:rPr>
              <a:t>recoletar</a:t>
            </a:r>
            <a:r>
              <a:rPr lang="es-CO" dirty="0" smtClean="0">
                <a:solidFill>
                  <a:srgbClr val="FF0000"/>
                </a:solidFill>
              </a:rPr>
              <a:t> in </a:t>
            </a:r>
            <a:r>
              <a:rPr lang="es-CO" dirty="0" err="1" smtClean="0">
                <a:solidFill>
                  <a:srgbClr val="FF0000"/>
                </a:solidFill>
              </a:rPr>
              <a:t>forrmasion</a:t>
            </a:r>
            <a:r>
              <a:rPr lang="es-CO" dirty="0" smtClean="0">
                <a:solidFill>
                  <a:srgbClr val="FF0000"/>
                </a:solidFill>
              </a:rPr>
              <a:t> </a:t>
            </a:r>
            <a:endParaRPr lang="es-CO" dirty="0">
              <a:solidFill>
                <a:srgbClr val="FF0000"/>
              </a:solidFill>
            </a:endParaRPr>
          </a:p>
        </p:txBody>
      </p:sp>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4185" y="4576236"/>
            <a:ext cx="2181440" cy="2013637"/>
          </a:xfrm>
          <a:prstGeom prst="rect">
            <a:avLst/>
          </a:prstGeom>
        </p:spPr>
      </p:pic>
      <p:pic>
        <p:nvPicPr>
          <p:cNvPr id="8" name="Imagen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0423" y="1604869"/>
            <a:ext cx="3000103" cy="1695416"/>
          </a:xfrm>
          <a:prstGeom prst="rect">
            <a:avLst/>
          </a:prstGeom>
        </p:spPr>
      </p:pic>
      <p:pic>
        <p:nvPicPr>
          <p:cNvPr id="9" name="Imagen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31504" y="4222704"/>
            <a:ext cx="2263253" cy="2269685"/>
          </a:xfrm>
          <a:prstGeom prst="rect">
            <a:avLst/>
          </a:prstGeom>
        </p:spPr>
      </p:pic>
    </p:spTree>
    <p:extLst>
      <p:ext uri="{BB962C8B-B14F-4D97-AF65-F5344CB8AC3E}">
        <p14:creationId xmlns:p14="http://schemas.microsoft.com/office/powerpoint/2010/main" val="1951299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199"/>
            <a:ext cx="3932237" cy="4606119"/>
          </a:xfrm>
        </p:spPr>
        <p:txBody>
          <a:bodyPr>
            <a:normAutofit fontScale="90000"/>
          </a:bodyPr>
          <a:lstStyle/>
          <a:p>
            <a:r>
              <a:rPr lang="es-CO" b="1" dirty="0"/>
              <a:t>Los resultados </a:t>
            </a:r>
            <a:r>
              <a:rPr lang="es-CO" b="1" dirty="0" err="1"/>
              <a:t>rmuestran</a:t>
            </a:r>
            <a:r>
              <a:rPr lang="es-CO" b="1" dirty="0"/>
              <a:t> que mientras que en el año 2000 el 75 % de nuestra información almacenada estaba en formato analógico (principalmente en video </a:t>
            </a:r>
            <a:r>
              <a:rPr lang="es-CO" b="1" dirty="0" err="1"/>
              <a:t>cassettes</a:t>
            </a:r>
            <a:r>
              <a:rPr lang="es-CO" b="1" dirty="0"/>
              <a:t>), el 94 % de la información estaba en formato digital en 2007</a:t>
            </a:r>
            <a:endParaRPr lang="es-CO" dirty="0"/>
          </a:p>
        </p:txBody>
      </p:sp>
      <p:sp>
        <p:nvSpPr>
          <p:cNvPr id="3" name="Marcador de contenido 2"/>
          <p:cNvSpPr>
            <a:spLocks noGrp="1"/>
          </p:cNvSpPr>
          <p:nvPr>
            <p:ph idx="1"/>
          </p:nvPr>
        </p:nvSpPr>
        <p:spPr/>
        <p:txBody>
          <a:bodyPr/>
          <a:lstStyle/>
          <a:p>
            <a:r>
              <a:rPr lang="es-CO" b="0" i="0" dirty="0" smtClean="0">
                <a:solidFill>
                  <a:srgbClr val="575757"/>
                </a:solidFill>
                <a:effectLst/>
                <a:latin typeface="Lato"/>
              </a:rPr>
              <a:t>el comienzo de la era digital</a:t>
            </a:r>
            <a:endParaRPr lang="es-CO" dirty="0"/>
          </a:p>
        </p:txBody>
      </p:sp>
      <p:sp>
        <p:nvSpPr>
          <p:cNvPr id="4" name="Marcador de texto 3"/>
          <p:cNvSpPr>
            <a:spLocks noGrp="1"/>
          </p:cNvSpPr>
          <p:nvPr>
            <p:ph type="body" sz="half" idx="2"/>
          </p:nvPr>
        </p:nvSpPr>
        <p:spPr>
          <a:xfrm>
            <a:off x="839787" y="997660"/>
            <a:ext cx="3932238" cy="5607855"/>
          </a:xfrm>
        </p:spPr>
        <p:txBody>
          <a:bodyPr/>
          <a:lstStyle/>
          <a:p>
            <a:endParaRPr lang="es-CO" dirty="0"/>
          </a:p>
        </p:txBody>
      </p:sp>
      <p:sp>
        <p:nvSpPr>
          <p:cNvPr id="5" name="Rectángulo 4"/>
          <p:cNvSpPr/>
          <p:nvPr/>
        </p:nvSpPr>
        <p:spPr>
          <a:xfrm>
            <a:off x="5581934" y="1842448"/>
            <a:ext cx="3193576" cy="3693319"/>
          </a:xfrm>
          <a:prstGeom prst="rect">
            <a:avLst/>
          </a:prstGeom>
        </p:spPr>
        <p:txBody>
          <a:bodyPr wrap="square">
            <a:spAutoFit/>
          </a:bodyPr>
          <a:lstStyle/>
          <a:p>
            <a:r>
              <a:rPr lang="es-CO" dirty="0" smtClean="0"/>
              <a:t>Los resultados </a:t>
            </a:r>
            <a:r>
              <a:rPr lang="es-CO" dirty="0" err="1" smtClean="0"/>
              <a:t>rmuestran</a:t>
            </a:r>
            <a:r>
              <a:rPr lang="es-CO" dirty="0" smtClean="0"/>
              <a:t> que mientras que en el año 2000 el 75 % de nuestra información almacenada estaba en formato analógico (principalmente en video </a:t>
            </a:r>
            <a:r>
              <a:rPr lang="es-CO" dirty="0" err="1" smtClean="0"/>
              <a:t>cassettes</a:t>
            </a:r>
            <a:r>
              <a:rPr lang="es-CO" dirty="0" smtClean="0"/>
              <a:t>), el 94 % de la información estaba en formato digital en 2007    </a:t>
            </a:r>
          </a:p>
          <a:p>
            <a:r>
              <a:rPr lang="es-CO" dirty="0" smtClean="0"/>
              <a:t>DEJO UN VIDE PARA QUE SE PUEDAN INFORMAR MEJOR </a:t>
            </a:r>
          </a:p>
          <a:p>
            <a:r>
              <a:rPr lang="es-CO" dirty="0" smtClean="0">
                <a:hlinkClick r:id="rId2"/>
              </a:rPr>
              <a:t>https://www.youtube.com/watch?v=UhcT7dunI0M</a:t>
            </a:r>
            <a:endParaRPr lang="es-CO" dirty="0" smtClean="0"/>
          </a:p>
          <a:p>
            <a:endParaRPr lang="es-CO"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94801" y="2139360"/>
            <a:ext cx="2571750" cy="1714500"/>
          </a:xfrm>
          <a:prstGeom prst="rect">
            <a:avLst/>
          </a:prstGeom>
        </p:spPr>
      </p:pic>
      <p:pic>
        <p:nvPicPr>
          <p:cNvPr id="7" name="Imagen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59152" y="4206068"/>
            <a:ext cx="2457450" cy="1714500"/>
          </a:xfrm>
          <a:prstGeom prst="rect">
            <a:avLst/>
          </a:prstGeom>
        </p:spPr>
      </p:pic>
    </p:spTree>
    <p:extLst>
      <p:ext uri="{BB962C8B-B14F-4D97-AF65-F5344CB8AC3E}">
        <p14:creationId xmlns:p14="http://schemas.microsoft.com/office/powerpoint/2010/main" val="119131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909851" y="1392363"/>
            <a:ext cx="5109949" cy="866523"/>
          </a:xfrm>
        </p:spPr>
        <p:txBody>
          <a:bodyPr>
            <a:normAutofit/>
          </a:bodyPr>
          <a:lstStyle/>
          <a:p>
            <a:r>
              <a:rPr lang="es-CO" sz="2000" dirty="0" smtClean="0">
                <a:solidFill>
                  <a:srgbClr val="FF0000"/>
                </a:solidFill>
              </a:rPr>
              <a:t>El control de </a:t>
            </a:r>
            <a:r>
              <a:rPr lang="es-CO" sz="2000" dirty="0" err="1" smtClean="0">
                <a:solidFill>
                  <a:srgbClr val="FF0000"/>
                </a:solidFill>
              </a:rPr>
              <a:t>informasion</a:t>
            </a:r>
            <a:r>
              <a:rPr lang="es-CO" sz="2000" dirty="0" smtClean="0">
                <a:solidFill>
                  <a:srgbClr val="FF0000"/>
                </a:solidFill>
              </a:rPr>
              <a:t> en el internet</a:t>
            </a:r>
            <a:r>
              <a:rPr lang="es-CO" dirty="0" smtClean="0">
                <a:solidFill>
                  <a:srgbClr val="FF0000"/>
                </a:solidFill>
              </a:rPr>
              <a:t> </a:t>
            </a:r>
            <a:endParaRPr lang="es-CO" dirty="0">
              <a:solidFill>
                <a:srgbClr val="FF0000"/>
              </a:solidFill>
            </a:endParaRPr>
          </a:p>
        </p:txBody>
      </p:sp>
      <p:sp>
        <p:nvSpPr>
          <p:cNvPr id="6" name="Marcador de contenido 5"/>
          <p:cNvSpPr>
            <a:spLocks noGrp="1"/>
          </p:cNvSpPr>
          <p:nvPr>
            <p:ph sz="half" idx="1"/>
          </p:nvPr>
        </p:nvSpPr>
        <p:spPr/>
        <p:txBody>
          <a:bodyPr>
            <a:normAutofit fontScale="25000" lnSpcReduction="20000"/>
          </a:bodyPr>
          <a:lstStyle/>
          <a:p>
            <a:r>
              <a:rPr lang="es-CO" sz="1600" dirty="0" smtClean="0"/>
              <a:t>El control de </a:t>
            </a:r>
            <a:r>
              <a:rPr lang="es-CO" sz="1600" dirty="0" err="1" smtClean="0"/>
              <a:t>informasion</a:t>
            </a:r>
            <a:r>
              <a:rPr lang="es-CO" sz="1600" dirty="0" smtClean="0"/>
              <a:t> en el internet</a:t>
            </a:r>
            <a:endParaRPr lang="es-CO" sz="1600" dirty="0"/>
          </a:p>
        </p:txBody>
      </p:sp>
      <p:sp>
        <p:nvSpPr>
          <p:cNvPr id="7" name="Marcador de contenido 6"/>
          <p:cNvSpPr>
            <a:spLocks noGrp="1"/>
          </p:cNvSpPr>
          <p:nvPr>
            <p:ph sz="half" idx="2"/>
          </p:nvPr>
        </p:nvSpPr>
        <p:spPr/>
        <p:txBody>
          <a:bodyPr>
            <a:normAutofit fontScale="25000" lnSpcReduction="20000"/>
          </a:bodyPr>
          <a:lstStyle/>
          <a:p>
            <a:r>
              <a:rPr lang="es-CO" sz="7200" dirty="0" smtClean="0">
                <a:solidFill>
                  <a:srgbClr val="FF0000"/>
                </a:solidFill>
              </a:rPr>
              <a:t>El robo de información en el internet</a:t>
            </a:r>
          </a:p>
          <a:p>
            <a:r>
              <a:rPr lang="es-CO" sz="6200" dirty="0" smtClean="0"/>
              <a:t>El robo de datos en internet existe casi desde la propia creación de la web 2.0. Los llamados hackers vieron pronto las posibilidades que la red ofrecía para poner en práctica técnicas maliciosas como la suplantación de identidad. A partir de ese momento ha sido constante la aparición de malware como virus y troyanos, cuyo principal objetivo es engañar el internauta para robar sus datos personales.</a:t>
            </a:r>
          </a:p>
          <a:p>
            <a:endParaRPr lang="es-CO" sz="6200" dirty="0" smtClean="0"/>
          </a:p>
          <a:p>
            <a:r>
              <a:rPr lang="es-CO" sz="6200" dirty="0" smtClean="0"/>
              <a:t>Uno de los grandes ‘boom’ en cuanto al robo de datos informáticos se produjo en 2009. En solo ese año, se superó el número de casos que se habían producido entre 2004 y 2008. A partir de ese momento, la seguridad en internet se volvió un aspecto todavía mucho más serio, y comenzaron a aparecer cada vez más empresas destinadas al desarrollo de antivirus muy potentes.</a:t>
            </a:r>
          </a:p>
          <a:p>
            <a:endParaRPr lang="es-CO" sz="6200" dirty="0" smtClean="0"/>
          </a:p>
          <a:p>
            <a:r>
              <a:rPr lang="es-CO" sz="6200" dirty="0" smtClean="0"/>
              <a:t>Afortunadamente, hoy en día existen multitud de herramientas que permiten detectar el malware que intenta robar información personal del usuario. Sin embargo, es un hecho que nunca se está del todo a salvo. Por ejemplo, a veces se producen robos de datos masivos en plataformas en las que estamos dados de alta, como la que en su día puso en jaque a Facebook.</a:t>
            </a:r>
            <a:endParaRPr lang="es-CO" sz="6200" dirty="0"/>
          </a:p>
        </p:txBody>
      </p:sp>
      <p:sp>
        <p:nvSpPr>
          <p:cNvPr id="8" name="Rectangle 1"/>
          <p:cNvSpPr>
            <a:spLocks noChangeArrowheads="1"/>
          </p:cNvSpPr>
          <p:nvPr/>
        </p:nvSpPr>
        <p:spPr bwMode="auto">
          <a:xfrm>
            <a:off x="-9444251" y="3519100"/>
            <a:ext cx="227948"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sz="1200" b="0" i="0" u="none" strike="noStrike" cap="none" normalizeH="0" baseline="0" dirty="0" smtClean="0">
                <a:ln>
                  <a:noFill/>
                </a:ln>
                <a:solidFill>
                  <a:srgbClr val="464646"/>
                </a:solidFill>
                <a:effectLst/>
                <a:latin typeface="Roboto"/>
              </a:rPr>
              <a:t>.</a:t>
            </a:r>
            <a:endParaRPr kumimoji="0" lang="es-CO" sz="1100" b="0" i="0" u="none" strike="noStrike" cap="none" normalizeH="0" baseline="0" dirty="0" smtClean="0">
              <a:ln>
                <a:noFill/>
              </a:ln>
              <a:solidFill>
                <a:schemeClr val="tx1"/>
              </a:solidFill>
              <a:effectLst/>
            </a:endParaRPr>
          </a:p>
        </p:txBody>
      </p:sp>
      <p:sp>
        <p:nvSpPr>
          <p:cNvPr id="9" name="AutoShape 2" descr="https://assets.diariolibre.com/img/icon/icon-share-arrow.png"/>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O"/>
          </a:p>
        </p:txBody>
      </p:sp>
      <p:sp>
        <p:nvSpPr>
          <p:cNvPr id="10" name="Rectangle 3"/>
          <p:cNvSpPr>
            <a:spLocks noChangeArrowheads="1"/>
          </p:cNvSpPr>
          <p:nvPr/>
        </p:nvSpPr>
        <p:spPr bwMode="auto">
          <a:xfrm flipH="1">
            <a:off x="-1310185" y="-138500"/>
            <a:ext cx="1310185" cy="4433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CO"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4"/>
          <p:cNvSpPr>
            <a:spLocks noChangeArrowheads="1"/>
          </p:cNvSpPr>
          <p:nvPr/>
        </p:nvSpPr>
        <p:spPr bwMode="auto">
          <a:xfrm>
            <a:off x="-5631373" y="1705114"/>
            <a:ext cx="179544" cy="69822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8872" tIns="71415" rIns="88872" bIns="71415"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CO" sz="1800" b="0" i="0" u="none" strike="noStrike" cap="none" normalizeH="0" baseline="0" dirty="0" smtClean="0">
                <a:ln>
                  <a:noFill/>
                </a:ln>
                <a:solidFill>
                  <a:schemeClr val="tx1"/>
                </a:solidFill>
                <a:effectLst/>
                <a:latin typeface="Arial" panose="020B0604020202020204" pitchFamily="34" charset="0"/>
              </a:rPr>
              <a:t/>
            </a:r>
            <a:br>
              <a:rPr kumimoji="0" lang="es-CO" sz="1800" b="0" i="0" u="none" strike="noStrike" cap="none" normalizeH="0" baseline="0" dirty="0" smtClean="0">
                <a:ln>
                  <a:noFill/>
                </a:ln>
                <a:solidFill>
                  <a:schemeClr val="tx1"/>
                </a:solidFill>
                <a:effectLst/>
                <a:latin typeface="Arial" panose="020B0604020202020204" pitchFamily="34" charset="0"/>
              </a:rPr>
            </a:br>
            <a:endParaRPr kumimoji="0" lang="es-CO" sz="1800" b="0" i="0" u="none" strike="noStrike" cap="none" normalizeH="0" baseline="0" dirty="0" smtClean="0">
              <a:ln>
                <a:noFill/>
              </a:ln>
              <a:solidFill>
                <a:schemeClr val="tx1"/>
              </a:solidFill>
              <a:effectLst/>
              <a:latin typeface="Arial" panose="020B0604020202020204" pitchFamily="34" charset="0"/>
            </a:endParaRPr>
          </a:p>
        </p:txBody>
      </p:sp>
      <p:sp>
        <p:nvSpPr>
          <p:cNvPr id="12" name="Rectángulo 11"/>
          <p:cNvSpPr/>
          <p:nvPr/>
        </p:nvSpPr>
        <p:spPr>
          <a:xfrm>
            <a:off x="1228298" y="2985631"/>
            <a:ext cx="3794077" cy="3416320"/>
          </a:xfrm>
          <a:prstGeom prst="rect">
            <a:avLst/>
          </a:prstGeom>
        </p:spPr>
        <p:txBody>
          <a:bodyPr wrap="square">
            <a:spAutoFit/>
          </a:bodyPr>
          <a:lstStyle/>
          <a:p>
            <a:r>
              <a:rPr lang="es-CO" b="0" i="0" dirty="0" smtClean="0">
                <a:solidFill>
                  <a:srgbClr val="464646"/>
                </a:solidFill>
                <a:effectLst/>
                <a:latin typeface="Roboto"/>
              </a:rPr>
              <a:t>Las informaciones disponibles en la web no son consideradas como privadas.</a:t>
            </a:r>
          </a:p>
          <a:p>
            <a:r>
              <a:rPr lang="es-CO" b="0" i="0" dirty="0" smtClean="0">
                <a:solidFill>
                  <a:srgbClr val="000000"/>
                </a:solidFill>
                <a:effectLst/>
                <a:latin typeface="Roboto"/>
              </a:rPr>
              <a:t>La invención del internet ayudó a la humanidad a mejorar la comunicación, acortar la brecha de información y a crear la base de datos más grande en la historia de la humanidad, que nos lleva a preguntarnos sobre quién es el dueño de la información que colocamos en la red.</a:t>
            </a:r>
            <a:endParaRPr lang="es-CO" b="0" i="0" dirty="0">
              <a:solidFill>
                <a:srgbClr val="000000"/>
              </a:solidFill>
              <a:effectLst/>
              <a:latin typeface="Roboto"/>
            </a:endParaRPr>
          </a:p>
        </p:txBody>
      </p:sp>
    </p:spTree>
    <p:extLst>
      <p:ext uri="{BB962C8B-B14F-4D97-AF65-F5344CB8AC3E}">
        <p14:creationId xmlns:p14="http://schemas.microsoft.com/office/powerpoint/2010/main" val="2138433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2000" dirty="0" smtClean="0"/>
              <a:t>EN CONCLUSION</a:t>
            </a:r>
            <a:endParaRPr lang="es-CO" sz="2000" dirty="0"/>
          </a:p>
        </p:txBody>
      </p:sp>
      <p:sp>
        <p:nvSpPr>
          <p:cNvPr id="3" name="Marcador de contenido 2"/>
          <p:cNvSpPr>
            <a:spLocks noGrp="1"/>
          </p:cNvSpPr>
          <p:nvPr>
            <p:ph idx="1"/>
          </p:nvPr>
        </p:nvSpPr>
        <p:spPr/>
        <p:txBody>
          <a:bodyPr/>
          <a:lstStyle/>
          <a:p>
            <a:r>
              <a:rPr lang="es-CO" dirty="0" err="1" smtClean="0"/>
              <a:t>Lod</a:t>
            </a:r>
            <a:r>
              <a:rPr lang="es-CO" dirty="0" smtClean="0"/>
              <a:t> seres humanos tenemos una gran capacidad para </a:t>
            </a:r>
          </a:p>
          <a:p>
            <a:r>
              <a:rPr lang="es-CO" dirty="0" smtClean="0"/>
              <a:t>Guardar  </a:t>
            </a:r>
            <a:r>
              <a:rPr lang="es-CO" dirty="0" err="1" smtClean="0"/>
              <a:t>informasion</a:t>
            </a:r>
            <a:r>
              <a:rPr lang="es-CO" dirty="0" smtClean="0"/>
              <a:t>  valiosa tenemos una capacidad increíble </a:t>
            </a:r>
            <a:r>
              <a:rPr lang="es-CO" dirty="0" err="1" smtClean="0"/>
              <a:t>nuestra´propi</a:t>
            </a:r>
            <a:r>
              <a:rPr lang="es-CO" dirty="0" smtClean="0"/>
              <a:t> mega computadora es nuestro </a:t>
            </a:r>
            <a:r>
              <a:rPr lang="es-CO" dirty="0" err="1" smtClean="0"/>
              <a:t>selebro</a:t>
            </a:r>
            <a:r>
              <a:rPr lang="es-CO" dirty="0" smtClean="0"/>
              <a:t> humano una maquina </a:t>
            </a:r>
            <a:r>
              <a:rPr lang="es-CO" dirty="0" err="1" smtClean="0"/>
              <a:t>perfeta</a:t>
            </a:r>
            <a:r>
              <a:rPr lang="es-CO" dirty="0" smtClean="0"/>
              <a:t>. </a:t>
            </a:r>
          </a:p>
          <a:p>
            <a:r>
              <a:rPr lang="es-CO" dirty="0"/>
              <a:t> </a:t>
            </a:r>
            <a:r>
              <a:rPr lang="es-CO" dirty="0" smtClean="0"/>
              <a:t>nombre del estudiante que </a:t>
            </a:r>
            <a:r>
              <a:rPr lang="es-CO" dirty="0" err="1" smtClean="0"/>
              <a:t>realiso</a:t>
            </a:r>
            <a:r>
              <a:rPr lang="es-CO" dirty="0" smtClean="0"/>
              <a:t> el tema previsto.</a:t>
            </a:r>
          </a:p>
          <a:p>
            <a:r>
              <a:rPr lang="es-CO" dirty="0" err="1" smtClean="0"/>
              <a:t>Yerith</a:t>
            </a:r>
            <a:r>
              <a:rPr lang="es-CO" dirty="0" smtClean="0"/>
              <a:t> </a:t>
            </a:r>
            <a:r>
              <a:rPr lang="es-CO" dirty="0" err="1" smtClean="0"/>
              <a:t>yesith</a:t>
            </a:r>
            <a:r>
              <a:rPr lang="es-CO" dirty="0" smtClean="0"/>
              <a:t> </a:t>
            </a:r>
            <a:r>
              <a:rPr lang="es-CO" dirty="0" err="1" smtClean="0"/>
              <a:t>ochoa</a:t>
            </a:r>
            <a:r>
              <a:rPr lang="es-CO" dirty="0" smtClean="0"/>
              <a:t>  </a:t>
            </a:r>
            <a:r>
              <a:rPr lang="es-CO" dirty="0" err="1" smtClean="0"/>
              <a:t>tellez</a:t>
            </a:r>
            <a:r>
              <a:rPr lang="es-CO" dirty="0" smtClean="0"/>
              <a:t> </a:t>
            </a:r>
          </a:p>
          <a:p>
            <a:r>
              <a:rPr lang="es-CO" dirty="0" smtClean="0"/>
              <a:t>1001 </a:t>
            </a:r>
          </a:p>
          <a:p>
            <a:r>
              <a:rPr lang="es-CO" dirty="0" smtClean="0">
                <a:hlinkClick r:id="rId2"/>
              </a:rPr>
              <a:t>Gmail.ochoayesi9@gmail.com</a:t>
            </a:r>
            <a:endParaRPr lang="es-CO" dirty="0" smtClean="0"/>
          </a:p>
          <a:p>
            <a:r>
              <a:rPr lang="es-CO" dirty="0" smtClean="0"/>
              <a:t>Gracias por su </a:t>
            </a:r>
            <a:r>
              <a:rPr lang="es-CO" dirty="0" err="1" smtClean="0"/>
              <a:t>atensio</a:t>
            </a:r>
            <a:r>
              <a:rPr lang="es-CO" dirty="0" smtClean="0"/>
              <a:t> . Fin dela </a:t>
            </a:r>
            <a:r>
              <a:rPr lang="es-CO" dirty="0" err="1" smtClean="0"/>
              <a:t>presentasion</a:t>
            </a:r>
            <a:r>
              <a:rPr lang="es-CO" dirty="0" smtClean="0"/>
              <a:t> .</a:t>
            </a:r>
          </a:p>
        </p:txBody>
      </p:sp>
    </p:spTree>
    <p:extLst>
      <p:ext uri="{BB962C8B-B14F-4D97-AF65-F5344CB8AC3E}">
        <p14:creationId xmlns:p14="http://schemas.microsoft.com/office/powerpoint/2010/main" val="7646812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482</Words>
  <Application>Microsoft Office PowerPoint</Application>
  <PresentationFormat>Panorámica</PresentationFormat>
  <Paragraphs>33</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Calibri Light</vt:lpstr>
      <vt:lpstr>inherit</vt:lpstr>
      <vt:lpstr>Lato</vt:lpstr>
      <vt:lpstr>Roboto</vt:lpstr>
      <vt:lpstr>Tema de Office</vt:lpstr>
      <vt:lpstr>¿Cuál es la capacidad de la humanidad para almacenar y transmitir información?  </vt:lpstr>
      <vt:lpstr>Presentación de PowerPoint</vt:lpstr>
      <vt:lpstr>Los resultados rmuestran que mientras que en el año 2000 el 75 % de nuestra información almacenada estaba en formato analógico (principalmente en video cassettes), el 94 % de la información estaba en formato digital en 2007</vt:lpstr>
      <vt:lpstr>El control de informasion en el internet </vt:lpstr>
      <vt:lpstr>EN 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¿Cuál es la capacidad de la humanidad para almacenar y transmitir información?</dc:title>
  <dc:creator>Usuario de Windows</dc:creator>
  <cp:lastModifiedBy>Usuario de Windows</cp:lastModifiedBy>
  <cp:revision>10</cp:revision>
  <dcterms:created xsi:type="dcterms:W3CDTF">2021-04-19T19:07:10Z</dcterms:created>
  <dcterms:modified xsi:type="dcterms:W3CDTF">2021-04-19T20:40:59Z</dcterms:modified>
</cp:coreProperties>
</file>