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B529"/>
    <a:srgbClr val="FFFF00"/>
    <a:srgbClr val="000000"/>
    <a:srgbClr val="1629E0"/>
    <a:srgbClr val="50E614"/>
    <a:srgbClr val="E41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14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721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58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77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80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259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59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93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667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706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03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17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5E6B4-E0E9-4224-9989-8AC362D6BDAA}" type="datetimeFigureOut">
              <a:rPr lang="es-CO" smtClean="0"/>
              <a:t>18/03/2021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354A-826B-4914-BEC7-C604655D10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148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30425"/>
            <a:ext cx="7038528" cy="1470025"/>
          </a:xfrm>
        </p:spPr>
        <p:txBody>
          <a:bodyPr>
            <a:normAutofit/>
          </a:bodyPr>
          <a:lstStyle/>
          <a:p>
            <a:r>
              <a:rPr lang="es-CO" sz="6600" dirty="0">
                <a:solidFill>
                  <a:schemeClr val="bg1"/>
                </a:solidFill>
                <a:latin typeface="Broadway" pitchFamily="82" charset="0"/>
                <a:ea typeface="Yu Gothic UI" pitchFamily="34" charset="-128"/>
              </a:rPr>
              <a:t>Billie Eilish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886200"/>
            <a:ext cx="6368752" cy="1295594"/>
          </a:xfrm>
        </p:spPr>
        <p:txBody>
          <a:bodyPr>
            <a:normAutofit fontScale="92500" lnSpcReduction="20000"/>
          </a:bodyPr>
          <a:lstStyle/>
          <a:p>
            <a:r>
              <a:rPr lang="es-CO" sz="4800" dirty="0" smtClean="0">
                <a:solidFill>
                  <a:srgbClr val="29B529"/>
                </a:solidFill>
                <a:latin typeface="Broadway" pitchFamily="82" charset="0"/>
              </a:rPr>
              <a:t>Cantante </a:t>
            </a:r>
            <a:endParaRPr lang="es-CO" sz="4800" dirty="0" smtClean="0">
              <a:solidFill>
                <a:srgbClr val="29B529"/>
              </a:solidFill>
              <a:latin typeface="Broadway" pitchFamily="82" charset="0"/>
            </a:endParaRPr>
          </a:p>
          <a:p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Broadway" pitchFamily="82" charset="0"/>
              </a:rPr>
              <a:t>Presentada Por: Marianna Torres Pinto 902 </a:t>
            </a:r>
            <a:endParaRPr lang="es-CO" sz="2400" dirty="0">
              <a:solidFill>
                <a:schemeClr val="accent6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71" name="70 Triángulo rectángulo"/>
          <p:cNvSpPr/>
          <p:nvPr/>
        </p:nvSpPr>
        <p:spPr>
          <a:xfrm rot="5400000">
            <a:off x="-364294" y="354926"/>
            <a:ext cx="2656268" cy="1907704"/>
          </a:xfrm>
          <a:prstGeom prst="rt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3" name="72 Forma libre"/>
          <p:cNvSpPr/>
          <p:nvPr/>
        </p:nvSpPr>
        <p:spPr>
          <a:xfrm>
            <a:off x="0" y="-19357"/>
            <a:ext cx="2207192" cy="2908354"/>
          </a:xfrm>
          <a:custGeom>
            <a:avLst/>
            <a:gdLst>
              <a:gd name="connsiteX0" fmla="*/ 1925782 w 2207192"/>
              <a:gd name="connsiteY0" fmla="*/ 0 h 3081939"/>
              <a:gd name="connsiteX1" fmla="*/ 2202873 w 2207192"/>
              <a:gd name="connsiteY1" fmla="*/ 484909 h 3081939"/>
              <a:gd name="connsiteX2" fmla="*/ 1731818 w 2207192"/>
              <a:gd name="connsiteY2" fmla="*/ 928254 h 3081939"/>
              <a:gd name="connsiteX3" fmla="*/ 1801091 w 2207192"/>
              <a:gd name="connsiteY3" fmla="*/ 1371600 h 3081939"/>
              <a:gd name="connsiteX4" fmla="*/ 1801091 w 2207192"/>
              <a:gd name="connsiteY4" fmla="*/ 1371600 h 3081939"/>
              <a:gd name="connsiteX5" fmla="*/ 1219200 w 2207192"/>
              <a:gd name="connsiteY5" fmla="*/ 1745673 h 3081939"/>
              <a:gd name="connsiteX6" fmla="*/ 1260764 w 2207192"/>
              <a:gd name="connsiteY6" fmla="*/ 2119745 h 3081939"/>
              <a:gd name="connsiteX7" fmla="*/ 609600 w 2207192"/>
              <a:gd name="connsiteY7" fmla="*/ 2466109 h 3081939"/>
              <a:gd name="connsiteX8" fmla="*/ 540327 w 2207192"/>
              <a:gd name="connsiteY8" fmla="*/ 3075709 h 3081939"/>
              <a:gd name="connsiteX9" fmla="*/ 0 w 2207192"/>
              <a:gd name="connsiteY9" fmla="*/ 2798618 h 3081939"/>
              <a:gd name="connsiteX10" fmla="*/ 0 w 2207192"/>
              <a:gd name="connsiteY10" fmla="*/ 2798618 h 3081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07192" h="3081939">
                <a:moveTo>
                  <a:pt x="1925782" y="0"/>
                </a:moveTo>
                <a:cubicBezTo>
                  <a:pt x="2080491" y="165100"/>
                  <a:pt x="2235200" y="330200"/>
                  <a:pt x="2202873" y="484909"/>
                </a:cubicBezTo>
                <a:cubicBezTo>
                  <a:pt x="2170546" y="639618"/>
                  <a:pt x="1798782" y="780472"/>
                  <a:pt x="1731818" y="928254"/>
                </a:cubicBezTo>
                <a:cubicBezTo>
                  <a:pt x="1664854" y="1076036"/>
                  <a:pt x="1801091" y="1371600"/>
                  <a:pt x="1801091" y="1371600"/>
                </a:cubicBezTo>
                <a:lnTo>
                  <a:pt x="1801091" y="1371600"/>
                </a:lnTo>
                <a:cubicBezTo>
                  <a:pt x="1704109" y="1433945"/>
                  <a:pt x="1309254" y="1620982"/>
                  <a:pt x="1219200" y="1745673"/>
                </a:cubicBezTo>
                <a:cubicBezTo>
                  <a:pt x="1129146" y="1870364"/>
                  <a:pt x="1362364" y="1999672"/>
                  <a:pt x="1260764" y="2119745"/>
                </a:cubicBezTo>
                <a:cubicBezTo>
                  <a:pt x="1159164" y="2239818"/>
                  <a:pt x="729673" y="2306782"/>
                  <a:pt x="609600" y="2466109"/>
                </a:cubicBezTo>
                <a:cubicBezTo>
                  <a:pt x="489527" y="2625436"/>
                  <a:pt x="641927" y="3020291"/>
                  <a:pt x="540327" y="3075709"/>
                </a:cubicBezTo>
                <a:cubicBezTo>
                  <a:pt x="438727" y="3131127"/>
                  <a:pt x="0" y="2798618"/>
                  <a:pt x="0" y="2798618"/>
                </a:cubicBezTo>
                <a:lnTo>
                  <a:pt x="0" y="2798618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6" name="75 Triángulo rectángulo"/>
          <p:cNvSpPr/>
          <p:nvPr/>
        </p:nvSpPr>
        <p:spPr>
          <a:xfrm rot="10800000">
            <a:off x="6561033" y="13854"/>
            <a:ext cx="2555776" cy="2623058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8" name="77 Forma libre"/>
          <p:cNvSpPr/>
          <p:nvPr/>
        </p:nvSpPr>
        <p:spPr>
          <a:xfrm>
            <a:off x="6273001" y="13854"/>
            <a:ext cx="2843808" cy="2695065"/>
          </a:xfrm>
          <a:custGeom>
            <a:avLst/>
            <a:gdLst>
              <a:gd name="connsiteX0" fmla="*/ 306244 w 2969338"/>
              <a:gd name="connsiteY0" fmla="*/ 0 h 2314636"/>
              <a:gd name="connsiteX1" fmla="*/ 1444 w 2969338"/>
              <a:gd name="connsiteY1" fmla="*/ 207818 h 2314636"/>
              <a:gd name="connsiteX2" fmla="*/ 195408 w 2969338"/>
              <a:gd name="connsiteY2" fmla="*/ 512618 h 2314636"/>
              <a:gd name="connsiteX3" fmla="*/ 292390 w 2969338"/>
              <a:gd name="connsiteY3" fmla="*/ 775854 h 2314636"/>
              <a:gd name="connsiteX4" fmla="*/ 888135 w 2969338"/>
              <a:gd name="connsiteY4" fmla="*/ 928254 h 2314636"/>
              <a:gd name="connsiteX5" fmla="*/ 874280 w 2969338"/>
              <a:gd name="connsiteY5" fmla="*/ 1427018 h 2314636"/>
              <a:gd name="connsiteX6" fmla="*/ 1691699 w 2969338"/>
              <a:gd name="connsiteY6" fmla="*/ 1620981 h 2314636"/>
              <a:gd name="connsiteX7" fmla="*/ 1594717 w 2969338"/>
              <a:gd name="connsiteY7" fmla="*/ 2147454 h 2314636"/>
              <a:gd name="connsiteX8" fmla="*/ 2522971 w 2969338"/>
              <a:gd name="connsiteY8" fmla="*/ 2313709 h 2314636"/>
              <a:gd name="connsiteX9" fmla="*/ 2952462 w 2969338"/>
              <a:gd name="connsiteY9" fmla="*/ 2092036 h 2314636"/>
              <a:gd name="connsiteX10" fmla="*/ 2841626 w 2969338"/>
              <a:gd name="connsiteY10" fmla="*/ 2147454 h 231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338" h="2314636">
                <a:moveTo>
                  <a:pt x="306244" y="0"/>
                </a:moveTo>
                <a:cubicBezTo>
                  <a:pt x="163080" y="61191"/>
                  <a:pt x="19917" y="122382"/>
                  <a:pt x="1444" y="207818"/>
                </a:cubicBezTo>
                <a:cubicBezTo>
                  <a:pt x="-17029" y="293254"/>
                  <a:pt x="146917" y="417945"/>
                  <a:pt x="195408" y="512618"/>
                </a:cubicBezTo>
                <a:cubicBezTo>
                  <a:pt x="243899" y="607291"/>
                  <a:pt x="176935" y="706581"/>
                  <a:pt x="292390" y="775854"/>
                </a:cubicBezTo>
                <a:cubicBezTo>
                  <a:pt x="407845" y="845127"/>
                  <a:pt x="791153" y="819727"/>
                  <a:pt x="888135" y="928254"/>
                </a:cubicBezTo>
                <a:cubicBezTo>
                  <a:pt x="985117" y="1036781"/>
                  <a:pt x="740353" y="1311564"/>
                  <a:pt x="874280" y="1427018"/>
                </a:cubicBezTo>
                <a:cubicBezTo>
                  <a:pt x="1008207" y="1542472"/>
                  <a:pt x="1571626" y="1500908"/>
                  <a:pt x="1691699" y="1620981"/>
                </a:cubicBezTo>
                <a:cubicBezTo>
                  <a:pt x="1811772" y="1741054"/>
                  <a:pt x="1456172" y="2031999"/>
                  <a:pt x="1594717" y="2147454"/>
                </a:cubicBezTo>
                <a:cubicBezTo>
                  <a:pt x="1733262" y="2262909"/>
                  <a:pt x="2296680" y="2322945"/>
                  <a:pt x="2522971" y="2313709"/>
                </a:cubicBezTo>
                <a:cubicBezTo>
                  <a:pt x="2749262" y="2304473"/>
                  <a:pt x="2899353" y="2119745"/>
                  <a:pt x="2952462" y="2092036"/>
                </a:cubicBezTo>
                <a:cubicBezTo>
                  <a:pt x="3005571" y="2064327"/>
                  <a:pt x="2923598" y="2105890"/>
                  <a:pt x="2841626" y="2147454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9" name="78 Triángulo rectángulo"/>
          <p:cNvSpPr/>
          <p:nvPr/>
        </p:nvSpPr>
        <p:spPr>
          <a:xfrm>
            <a:off x="0" y="4869160"/>
            <a:ext cx="3468404" cy="1988840"/>
          </a:xfrm>
          <a:prstGeom prst="rtTriangle">
            <a:avLst/>
          </a:prstGeom>
          <a:solidFill>
            <a:srgbClr val="29B52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1" name="80 Forma libre"/>
          <p:cNvSpPr/>
          <p:nvPr/>
        </p:nvSpPr>
        <p:spPr>
          <a:xfrm>
            <a:off x="0" y="4725144"/>
            <a:ext cx="3468404" cy="2132856"/>
          </a:xfrm>
          <a:custGeom>
            <a:avLst/>
            <a:gdLst>
              <a:gd name="connsiteX0" fmla="*/ 0 w 3664150"/>
              <a:gd name="connsiteY0" fmla="*/ 194854 h 2231472"/>
              <a:gd name="connsiteX1" fmla="*/ 595745 w 3664150"/>
              <a:gd name="connsiteY1" fmla="*/ 890 h 2231472"/>
              <a:gd name="connsiteX2" fmla="*/ 914400 w 3664150"/>
              <a:gd name="connsiteY2" fmla="*/ 264127 h 2231472"/>
              <a:gd name="connsiteX3" fmla="*/ 1413164 w 3664150"/>
              <a:gd name="connsiteY3" fmla="*/ 305690 h 2231472"/>
              <a:gd name="connsiteX4" fmla="*/ 1745673 w 3664150"/>
              <a:gd name="connsiteY4" fmla="*/ 915290 h 2231472"/>
              <a:gd name="connsiteX5" fmla="*/ 2493818 w 3664150"/>
              <a:gd name="connsiteY5" fmla="*/ 942999 h 2231472"/>
              <a:gd name="connsiteX6" fmla="*/ 2881745 w 3664150"/>
              <a:gd name="connsiteY6" fmla="*/ 1483327 h 2231472"/>
              <a:gd name="connsiteX7" fmla="*/ 3616036 w 3664150"/>
              <a:gd name="connsiteY7" fmla="*/ 1691145 h 2231472"/>
              <a:gd name="connsiteX8" fmla="*/ 3532909 w 3664150"/>
              <a:gd name="connsiteY8" fmla="*/ 2231472 h 223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4150" h="2231472">
                <a:moveTo>
                  <a:pt x="0" y="194854"/>
                </a:moveTo>
                <a:cubicBezTo>
                  <a:pt x="221672" y="92099"/>
                  <a:pt x="443345" y="-10656"/>
                  <a:pt x="595745" y="890"/>
                </a:cubicBezTo>
                <a:cubicBezTo>
                  <a:pt x="748145" y="12435"/>
                  <a:pt x="778164" y="213327"/>
                  <a:pt x="914400" y="264127"/>
                </a:cubicBezTo>
                <a:cubicBezTo>
                  <a:pt x="1050636" y="314927"/>
                  <a:pt x="1274619" y="197163"/>
                  <a:pt x="1413164" y="305690"/>
                </a:cubicBezTo>
                <a:cubicBezTo>
                  <a:pt x="1551710" y="414217"/>
                  <a:pt x="1565564" y="809072"/>
                  <a:pt x="1745673" y="915290"/>
                </a:cubicBezTo>
                <a:cubicBezTo>
                  <a:pt x="1925782" y="1021508"/>
                  <a:pt x="2304473" y="848326"/>
                  <a:pt x="2493818" y="942999"/>
                </a:cubicBezTo>
                <a:cubicBezTo>
                  <a:pt x="2683163" y="1037672"/>
                  <a:pt x="2694709" y="1358636"/>
                  <a:pt x="2881745" y="1483327"/>
                </a:cubicBezTo>
                <a:cubicBezTo>
                  <a:pt x="3068781" y="1608018"/>
                  <a:pt x="3507509" y="1566454"/>
                  <a:pt x="3616036" y="1691145"/>
                </a:cubicBezTo>
                <a:cubicBezTo>
                  <a:pt x="3724563" y="1815836"/>
                  <a:pt x="3628736" y="2023654"/>
                  <a:pt x="3532909" y="2231472"/>
                </a:cubicBezTo>
              </a:path>
            </a:pathLst>
          </a:custGeom>
          <a:solidFill>
            <a:srgbClr val="29B529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3" name="82 Triángulo rectángulo"/>
          <p:cNvSpPr/>
          <p:nvPr/>
        </p:nvSpPr>
        <p:spPr>
          <a:xfrm rot="10800000" flipV="1">
            <a:off x="6012160" y="5181794"/>
            <a:ext cx="3121852" cy="1676206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4" name="83 Forma libre"/>
          <p:cNvSpPr/>
          <p:nvPr/>
        </p:nvSpPr>
        <p:spPr>
          <a:xfrm>
            <a:off x="6012159" y="4793258"/>
            <a:ext cx="3185457" cy="2164134"/>
          </a:xfrm>
          <a:custGeom>
            <a:avLst/>
            <a:gdLst>
              <a:gd name="connsiteX0" fmla="*/ 62658 w 3233548"/>
              <a:gd name="connsiteY0" fmla="*/ 2037033 h 2037033"/>
              <a:gd name="connsiteX1" fmla="*/ 62658 w 3233548"/>
              <a:gd name="connsiteY1" fmla="*/ 1538269 h 2037033"/>
              <a:gd name="connsiteX2" fmla="*/ 713822 w 3233548"/>
              <a:gd name="connsiteY2" fmla="*/ 1413578 h 2037033"/>
              <a:gd name="connsiteX3" fmla="*/ 824658 w 3233548"/>
              <a:gd name="connsiteY3" fmla="*/ 817833 h 2037033"/>
              <a:gd name="connsiteX4" fmla="*/ 1614367 w 3233548"/>
              <a:gd name="connsiteY4" fmla="*/ 873251 h 2037033"/>
              <a:gd name="connsiteX5" fmla="*/ 1808331 w 3233548"/>
              <a:gd name="connsiteY5" fmla="*/ 429906 h 2037033"/>
              <a:gd name="connsiteX6" fmla="*/ 2487204 w 3233548"/>
              <a:gd name="connsiteY6" fmla="*/ 471469 h 2037033"/>
              <a:gd name="connsiteX7" fmla="*/ 2695022 w 3233548"/>
              <a:gd name="connsiteY7" fmla="*/ 415 h 2037033"/>
              <a:gd name="connsiteX8" fmla="*/ 3193786 w 3233548"/>
              <a:gd name="connsiteY8" fmla="*/ 388342 h 2037033"/>
              <a:gd name="connsiteX9" fmla="*/ 3166076 w 3233548"/>
              <a:gd name="connsiteY9" fmla="*/ 388342 h 203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3548" h="2037033">
                <a:moveTo>
                  <a:pt x="62658" y="2037033"/>
                </a:moveTo>
                <a:cubicBezTo>
                  <a:pt x="8394" y="1839605"/>
                  <a:pt x="-45869" y="1642178"/>
                  <a:pt x="62658" y="1538269"/>
                </a:cubicBezTo>
                <a:cubicBezTo>
                  <a:pt x="171185" y="1434360"/>
                  <a:pt x="586822" y="1533651"/>
                  <a:pt x="713822" y="1413578"/>
                </a:cubicBezTo>
                <a:cubicBezTo>
                  <a:pt x="840822" y="1293505"/>
                  <a:pt x="674567" y="907887"/>
                  <a:pt x="824658" y="817833"/>
                </a:cubicBezTo>
                <a:cubicBezTo>
                  <a:pt x="974749" y="727779"/>
                  <a:pt x="1450422" y="937905"/>
                  <a:pt x="1614367" y="873251"/>
                </a:cubicBezTo>
                <a:cubicBezTo>
                  <a:pt x="1778312" y="808597"/>
                  <a:pt x="1662858" y="496870"/>
                  <a:pt x="1808331" y="429906"/>
                </a:cubicBezTo>
                <a:cubicBezTo>
                  <a:pt x="1953804" y="362942"/>
                  <a:pt x="2339422" y="543051"/>
                  <a:pt x="2487204" y="471469"/>
                </a:cubicBezTo>
                <a:cubicBezTo>
                  <a:pt x="2634986" y="399887"/>
                  <a:pt x="2577258" y="14270"/>
                  <a:pt x="2695022" y="415"/>
                </a:cubicBezTo>
                <a:cubicBezTo>
                  <a:pt x="2812786" y="-13440"/>
                  <a:pt x="3115277" y="323688"/>
                  <a:pt x="3193786" y="388342"/>
                </a:cubicBezTo>
                <a:cubicBezTo>
                  <a:pt x="3272295" y="452996"/>
                  <a:pt x="3219185" y="420669"/>
                  <a:pt x="3166076" y="38834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75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  <a:ln>
            <a:solidFill>
              <a:srgbClr val="29B529"/>
            </a:solidFill>
          </a:ln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Broadway" pitchFamily="82" charset="0"/>
              </a:rPr>
              <a:t>¿Quién Es?</a:t>
            </a:r>
            <a:endParaRPr lang="es-CO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8024" y="1700808"/>
            <a:ext cx="4038600" cy="4525963"/>
          </a:xfrm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txBody>
          <a:bodyPr>
            <a:normAutofit fontScale="85000" lnSpcReduction="10000"/>
          </a:bodyPr>
          <a:lstStyle/>
          <a:p>
            <a:r>
              <a:rPr lang="es-CO" dirty="0" smtClean="0">
                <a:latin typeface="Century" pitchFamily="18" charset="0"/>
              </a:rPr>
              <a:t> </a:t>
            </a:r>
            <a:r>
              <a:rPr lang="es-CO" b="1" dirty="0">
                <a:solidFill>
                  <a:schemeClr val="bg1"/>
                </a:solidFill>
                <a:latin typeface="Century" pitchFamily="18" charset="0"/>
              </a:rPr>
              <a:t>Billie Eilish</a:t>
            </a:r>
            <a:r>
              <a:rPr lang="es-CO" dirty="0">
                <a:solidFill>
                  <a:schemeClr val="bg1"/>
                </a:solidFill>
                <a:latin typeface="Century" pitchFamily="18" charset="0"/>
              </a:rPr>
              <a:t> se convirtió en la primer artista nacido en la década de 2000 en tener un álbum número uno, y en una estrella mundial del pop que a los diecisiete años ya había recorrido medio mundo y acumulando miles de millones de reproducciones de sus singles en plataformas como YouTube o Spotify</a:t>
            </a:r>
            <a:r>
              <a:rPr lang="es-CO" dirty="0">
                <a:latin typeface="Century" pitchFamily="18" charset="0"/>
              </a:rPr>
              <a:t>.</a:t>
            </a:r>
          </a:p>
        </p:txBody>
      </p:sp>
      <p:pic>
        <p:nvPicPr>
          <p:cNvPr id="11" name="10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16832"/>
            <a:ext cx="3359882" cy="3960440"/>
          </a:xfrm>
        </p:spPr>
      </p:pic>
    </p:spTree>
    <p:extLst>
      <p:ext uri="{BB962C8B-B14F-4D97-AF65-F5344CB8AC3E}">
        <p14:creationId xmlns:p14="http://schemas.microsoft.com/office/powerpoint/2010/main" val="84360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85000"/>
              <a:lumOff val="1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Broadway" pitchFamily="82" charset="0"/>
              </a:rPr>
              <a:t>Historia Musical </a:t>
            </a:r>
            <a:endParaRPr lang="es-CO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​ Al cumplir los once años ya componía y cantaba sus propias canciones, siguiendo los pasos de su hermano mayor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.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En octubre de 2015, Eilish grabó el sencillo «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Ocean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Eyes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»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 A raíz de su éxito, Eilish publicó su segundo tema, «Bellyache», en febrero de 2017, 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estrenado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el 22 de marzo de 2017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.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El primer álbum de estudio de Eilish, </a:t>
            </a:r>
            <a:r>
              <a:rPr lang="es-CO" sz="2300" i="1" dirty="0">
                <a:solidFill>
                  <a:schemeClr val="bg1"/>
                </a:solidFill>
                <a:latin typeface="Gloucester MT Extra Condensed" pitchFamily="18" charset="0"/>
              </a:rPr>
              <a:t>When We All Fall Asleep, Where Do We Go</a:t>
            </a:r>
            <a:r>
              <a:rPr lang="es-CO" sz="2300" i="1" dirty="0" smtClean="0">
                <a:solidFill>
                  <a:schemeClr val="bg1"/>
                </a:solidFill>
                <a:latin typeface="Gloucester MT Extra Condensed" pitchFamily="18" charset="0"/>
              </a:rPr>
              <a:t>?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salió a la venta el 29 de marzo de 2019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. 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A raíz de su debut, el diario </a:t>
            </a:r>
            <a:r>
              <a:rPr lang="es-CO" sz="2300" i="1" dirty="0">
                <a:solidFill>
                  <a:schemeClr val="bg1"/>
                </a:solidFill>
                <a:latin typeface="Gloucester MT Extra Condensed" pitchFamily="18" charset="0"/>
              </a:rPr>
              <a:t>The Guardian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 llegó a definirla como «el icono pop que define la ansiedad adolescente en el siglo </a:t>
            </a: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XXI</a:t>
            </a:r>
            <a:r>
              <a:rPr lang="es-CO" sz="2300" dirty="0">
                <a:solidFill>
                  <a:schemeClr val="bg1"/>
                </a:solidFill>
                <a:latin typeface="Gloucester MT Extra Condensed" pitchFamily="18" charset="0"/>
              </a:rPr>
              <a:t>»</a:t>
            </a:r>
          </a:p>
        </p:txBody>
      </p:sp>
      <p:pic>
        <p:nvPicPr>
          <p:cNvPr id="11" name="10 Marcador de contenido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44824"/>
            <a:ext cx="3096344" cy="3960440"/>
          </a:xfrm>
        </p:spPr>
      </p:pic>
      <p:pic>
        <p:nvPicPr>
          <p:cNvPr id="1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92685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5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73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4717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Broadway" pitchFamily="82" charset="0"/>
              </a:rPr>
              <a:t>Grammys 2021</a:t>
            </a:r>
            <a:endParaRPr lang="es-CO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0" y="1772816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300" dirty="0" smtClean="0">
                <a:solidFill>
                  <a:schemeClr val="accent6">
                    <a:lumMod val="75000"/>
                  </a:schemeClr>
                </a:solidFill>
                <a:latin typeface="Gloucester MT Extra Condensed" pitchFamily="18" charset="0"/>
              </a:rPr>
              <a:t> Ganadora De Dos Grammys En Las Categorías</a:t>
            </a:r>
            <a:r>
              <a:rPr lang="es-CO" sz="2300" dirty="0" smtClean="0">
                <a:solidFill>
                  <a:schemeClr val="accent4">
                    <a:lumMod val="75000"/>
                  </a:schemeClr>
                </a:solidFill>
                <a:latin typeface="Gloucester MT Extra Condensed" pitchFamily="18" charset="0"/>
              </a:rPr>
              <a:t>: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1.Mejor Grabación Del Año (everything i wanted).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2. Mejor canción escrita para medios visuales. (no time to die)</a:t>
            </a:r>
          </a:p>
          <a:p>
            <a:r>
              <a:rPr lang="es-CO" sz="2300" dirty="0" smtClean="0">
                <a:solidFill>
                  <a:schemeClr val="accent6">
                    <a:lumMod val="75000"/>
                  </a:schemeClr>
                </a:solidFill>
                <a:latin typeface="Gloucester MT Extra Condensed" pitchFamily="18" charset="0"/>
              </a:rPr>
              <a:t>Nominada En Cuatro Categorías</a:t>
            </a:r>
            <a:r>
              <a:rPr lang="es-CO" sz="2300" dirty="0" smtClean="0">
                <a:latin typeface="Gloucester MT Extra Condensed" pitchFamily="18" charset="0"/>
              </a:rPr>
              <a:t>: 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1.Mejor Grabación Del Año.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2. Mejor canción escrita para medios visuales.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3. Canción del Año</a:t>
            </a:r>
          </a:p>
          <a:p>
            <a:pPr marL="0" indent="0">
              <a:buNone/>
            </a:pPr>
            <a:r>
              <a:rPr lang="es-CO" sz="2300" dirty="0" smtClean="0">
                <a:solidFill>
                  <a:schemeClr val="bg1"/>
                </a:solidFill>
                <a:latin typeface="Gloucester MT Extra Condensed" pitchFamily="18" charset="0"/>
              </a:rPr>
              <a:t>4. Mejor Interpretación Vocal Pop Solista</a:t>
            </a:r>
          </a:p>
          <a:p>
            <a:pPr marL="0" indent="0">
              <a:buNone/>
            </a:pPr>
            <a:endParaRPr lang="es-CO" sz="2400" dirty="0" smtClean="0"/>
          </a:p>
          <a:p>
            <a:pPr marL="0" indent="0">
              <a:buNone/>
            </a:pPr>
            <a:endParaRPr lang="es-CO" sz="2000" dirty="0" smtClean="0"/>
          </a:p>
          <a:p>
            <a:pPr marL="0" indent="0">
              <a:buNone/>
            </a:pPr>
            <a:endParaRPr lang="es-CO" dirty="0" smtClean="0"/>
          </a:p>
          <a:p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4038600" cy="3903980"/>
          </a:xfrm>
        </p:spPr>
      </p:pic>
    </p:spTree>
    <p:extLst>
      <p:ext uri="{BB962C8B-B14F-4D97-AF65-F5344CB8AC3E}">
        <p14:creationId xmlns:p14="http://schemas.microsoft.com/office/powerpoint/2010/main" val="244688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Broadway" pitchFamily="82" charset="0"/>
              </a:rPr>
              <a:t>Marca De Ropa </a:t>
            </a:r>
            <a:endParaRPr lang="es-CO" dirty="0">
              <a:solidFill>
                <a:schemeClr val="bg1"/>
              </a:solidFill>
              <a:latin typeface="Broadway" pitchFamily="82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3168352" cy="3240360"/>
          </a:xfrm>
          <a:ln w="38100">
            <a:solidFill>
              <a:schemeClr val="accent2">
                <a:lumMod val="50000"/>
              </a:schemeClr>
            </a:solidFill>
          </a:ln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s-CO" sz="2200" b="1" dirty="0">
                <a:solidFill>
                  <a:schemeClr val="accent2">
                    <a:lumMod val="50000"/>
                  </a:schemeClr>
                </a:solidFill>
                <a:latin typeface="Gloucester MT Extra Condensed" pitchFamily="18" charset="0"/>
              </a:rPr>
              <a:t>Billie Eilish</a:t>
            </a:r>
            <a:r>
              <a:rPr lang="es-CO" sz="2200" dirty="0">
                <a:solidFill>
                  <a:schemeClr val="bg1"/>
                </a:solidFill>
                <a:latin typeface="Gloucester MT Extra Condensed" pitchFamily="18" charset="0"/>
              </a:rPr>
              <a:t> ha conquistado los escenarios y las listas de popularidad, pero ahora ha decidido dar un paso más en su carrera artística: la cantante de tan solo 18 años lanzó una línea de </a:t>
            </a:r>
            <a:r>
              <a:rPr lang="es-CO" sz="2200" b="1" dirty="0">
                <a:solidFill>
                  <a:schemeClr val="bg1"/>
                </a:solidFill>
                <a:latin typeface="Gloucester MT Extra Condensed" pitchFamily="18" charset="0"/>
              </a:rPr>
              <a:t>ropa</a:t>
            </a:r>
            <a:r>
              <a:rPr lang="es-CO" sz="2200" dirty="0">
                <a:solidFill>
                  <a:schemeClr val="bg1"/>
                </a:solidFill>
                <a:latin typeface="Gloucester MT Extra Condensed" pitchFamily="18" charset="0"/>
              </a:rPr>
              <a:t> de la mano de H&amp;M</a:t>
            </a:r>
            <a:r>
              <a:rPr lang="es-CO" sz="2200" dirty="0" smtClean="0">
                <a:solidFill>
                  <a:schemeClr val="bg1"/>
                </a:solidFill>
                <a:latin typeface="Gloucester MT Extra Condensed" pitchFamily="18" charset="0"/>
              </a:rPr>
              <a:t>.</a:t>
            </a:r>
          </a:p>
          <a:p>
            <a:pPr marL="0" indent="0">
              <a:buNone/>
            </a:pPr>
            <a:endParaRPr lang="es-CO" sz="2200" dirty="0" smtClean="0">
              <a:solidFill>
                <a:schemeClr val="bg1"/>
              </a:solidFill>
              <a:latin typeface="Gloucester MT Extra Condensed" pitchFamily="18" charset="0"/>
            </a:endParaRPr>
          </a:p>
          <a:p>
            <a:r>
              <a:rPr lang="es-CO" sz="2200" dirty="0" smtClean="0">
                <a:solidFill>
                  <a:schemeClr val="accent2">
                    <a:lumMod val="50000"/>
                  </a:schemeClr>
                </a:solidFill>
                <a:latin typeface="Gloucester MT Extra Condensed" pitchFamily="18" charset="0"/>
              </a:rPr>
              <a:t>Significado Del Logo </a:t>
            </a:r>
          </a:p>
          <a:p>
            <a:pPr marL="0" indent="0">
              <a:buNone/>
            </a:pPr>
            <a:r>
              <a:rPr lang="es-CO" sz="2200" dirty="0">
                <a:solidFill>
                  <a:schemeClr val="bg1"/>
                </a:solidFill>
                <a:latin typeface="Gloucester MT Extra Condensed" pitchFamily="18" charset="0"/>
              </a:rPr>
              <a:t>. El Blohsh se suele dibujar en colores amarillo o verde ácido, que representan el espíritu rebelde de la cantante y su fuerte energía</a:t>
            </a:r>
            <a:r>
              <a:rPr lang="es-CO" sz="2200" dirty="0" smtClean="0">
                <a:solidFill>
                  <a:schemeClr val="bg1"/>
                </a:solidFill>
                <a:latin typeface="Gloucester MT Extra Condensed" pitchFamily="18" charset="0"/>
              </a:rPr>
              <a:t>.</a:t>
            </a:r>
          </a:p>
          <a:p>
            <a:pPr marL="0" indent="0">
              <a:buNone/>
            </a:pPr>
            <a:endParaRPr lang="es-CO" sz="2200" dirty="0" smtClean="0">
              <a:solidFill>
                <a:schemeClr val="bg1"/>
              </a:solidFill>
              <a:latin typeface="Gloucester MT Extra Condensed" pitchFamily="18" charset="0"/>
            </a:endParaRPr>
          </a:p>
          <a:p>
            <a:pPr marL="0" indent="0">
              <a:buNone/>
            </a:pPr>
            <a:r>
              <a:rPr lang="es-CO" sz="2200" dirty="0" smtClean="0">
                <a:solidFill>
                  <a:schemeClr val="accent2">
                    <a:lumMod val="50000"/>
                  </a:schemeClr>
                </a:solidFill>
                <a:latin typeface="Gloucester MT Extra Condensed" pitchFamily="18" charset="0"/>
              </a:rPr>
              <a:t>Link Pagina Web Merch: </a:t>
            </a:r>
            <a:r>
              <a:rPr lang="es-CO" sz="2200" dirty="0" smtClean="0">
                <a:solidFill>
                  <a:schemeClr val="bg1"/>
                </a:solidFill>
                <a:latin typeface="Gloucester MT Extra Condensed" pitchFamily="18" charset="0"/>
              </a:rPr>
              <a:t>https://store.billieeilish.com/</a:t>
            </a:r>
            <a:endParaRPr lang="es-CO" sz="2200" dirty="0">
              <a:solidFill>
                <a:schemeClr val="bg1"/>
              </a:solidFill>
              <a:latin typeface="Gloucester MT Extra Condensed" pitchFamily="18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9" y="1628800"/>
            <a:ext cx="1613644" cy="1613644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823" y="1629029"/>
            <a:ext cx="1525121" cy="1613643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217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161</Words>
  <Application>Microsoft Office PowerPoint</Application>
  <PresentationFormat>Presentación en pantalla (4:3)</PresentationFormat>
  <Paragraphs>25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Billie Eilish</vt:lpstr>
      <vt:lpstr>¿Quién Es?</vt:lpstr>
      <vt:lpstr>Historia Musical </vt:lpstr>
      <vt:lpstr>Grammys 2021</vt:lpstr>
      <vt:lpstr>Marca De Ropa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Pedraza</dc:creator>
  <cp:lastModifiedBy>alvaro Pedraza</cp:lastModifiedBy>
  <cp:revision>19</cp:revision>
  <dcterms:created xsi:type="dcterms:W3CDTF">2021-03-17T21:23:48Z</dcterms:created>
  <dcterms:modified xsi:type="dcterms:W3CDTF">2021-03-18T21:19:55Z</dcterms:modified>
</cp:coreProperties>
</file>