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2099E5-DCE1-4B93-8F53-C4AD4A7648E9}" type="datetimeFigureOut">
              <a:rPr lang="es-CO" smtClean="0"/>
              <a:t>12/03/2021</a:t>
            </a:fld>
            <a:endParaRPr lang="es-CO"/>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CO"/>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368D9BF6-304E-4110-8E40-820342E9CD58}"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368D9BF6-304E-4110-8E40-820342E9CD58}"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C02099E5-DCE1-4B93-8F53-C4AD4A7648E9}" type="datetimeFigureOut">
              <a:rPr lang="es-CO" smtClean="0"/>
              <a:t>12/03/2021</a:t>
            </a:fld>
            <a:endParaRPr lang="es-CO"/>
          </a:p>
        </p:txBody>
      </p:sp>
      <p:sp>
        <p:nvSpPr>
          <p:cNvPr id="5" name="4 Marcador de pie de página"/>
          <p:cNvSpPr>
            <a:spLocks noGrp="1"/>
          </p:cNvSpPr>
          <p:nvPr>
            <p:ph type="ftr" sz="quarter" idx="11"/>
          </p:nvPr>
        </p:nvSpPr>
        <p:spPr>
          <a:xfrm>
            <a:off x="457201" y="6248207"/>
            <a:ext cx="5573483" cy="365125"/>
          </a:xfrm>
        </p:spPr>
        <p:txBody>
          <a:bodyPr/>
          <a:lstStyle/>
          <a:p>
            <a:endParaRPr lang="es-CO"/>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368D9BF6-304E-4110-8E40-820342E9CD58}" type="slidenum">
              <a:rPr lang="es-CO" smtClean="0"/>
              <a:t>‹Nº›</a:t>
            </a:fld>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368D9BF6-304E-4110-8E40-820342E9CD58}" type="slidenum">
              <a:rPr lang="es-CO" smtClean="0"/>
              <a:t>‹Nº›</a:t>
            </a:fld>
            <a:endParaRPr lang="es-CO"/>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68D9BF6-304E-4110-8E40-820342E9CD58}" type="slidenum">
              <a:rPr lang="es-CO" smtClean="0"/>
              <a:t>‹Nº›</a:t>
            </a:fld>
            <a:endParaRPr lang="es-CO"/>
          </a:p>
        </p:txBody>
      </p:sp>
      <p:sp>
        <p:nvSpPr>
          <p:cNvPr id="14" name="13 Marcador de pie de página"/>
          <p:cNvSpPr>
            <a:spLocks noGrp="1"/>
          </p:cNvSpPr>
          <p:nvPr>
            <p:ph type="ftr" sz="quarter" idx="12"/>
          </p:nvPr>
        </p:nvSpPr>
        <p:spPr/>
        <p:txBody>
          <a:bodyPr/>
          <a:lstStyle/>
          <a:p>
            <a:endParaRPr lang="es-CO"/>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C02099E5-DCE1-4B93-8F53-C4AD4A7648E9}" type="datetimeFigureOut">
              <a:rPr lang="es-CO" smtClean="0"/>
              <a:t>12/03/2021</a:t>
            </a:fld>
            <a:endParaRPr lang="es-CO"/>
          </a:p>
        </p:txBody>
      </p:sp>
      <p:sp>
        <p:nvSpPr>
          <p:cNvPr id="10" name="9 Marcador de número de diapositiva"/>
          <p:cNvSpPr>
            <a:spLocks noGrp="1"/>
          </p:cNvSpPr>
          <p:nvPr>
            <p:ph type="sldNum" sz="quarter" idx="16"/>
          </p:nvPr>
        </p:nvSpPr>
        <p:spPr/>
        <p:txBody>
          <a:bodyPr rtlCol="0"/>
          <a:lstStyle/>
          <a:p>
            <a:fld id="{368D9BF6-304E-4110-8E40-820342E9CD58}" type="slidenum">
              <a:rPr lang="es-CO" smtClean="0"/>
              <a:t>‹Nº›</a:t>
            </a:fld>
            <a:endParaRPr lang="es-CO"/>
          </a:p>
        </p:txBody>
      </p:sp>
      <p:sp>
        <p:nvSpPr>
          <p:cNvPr id="12" name="11 Marcador de pie de página"/>
          <p:cNvSpPr>
            <a:spLocks noGrp="1"/>
          </p:cNvSpPr>
          <p:nvPr>
            <p:ph type="ftr" sz="quarter" idx="17"/>
          </p:nvPr>
        </p:nvSpPr>
        <p:spPr/>
        <p:txBody>
          <a:bodyPr rtlCol="0"/>
          <a:lstStyle/>
          <a:p>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C02099E5-DCE1-4B93-8F53-C4AD4A7648E9}" type="datetimeFigureOut">
              <a:rPr lang="es-CO" smtClean="0"/>
              <a:t>12/03/2021</a:t>
            </a:fld>
            <a:endParaRPr lang="es-CO"/>
          </a:p>
        </p:txBody>
      </p:sp>
      <p:sp>
        <p:nvSpPr>
          <p:cNvPr id="12" name="11 Marcador de número de diapositiva"/>
          <p:cNvSpPr>
            <a:spLocks noGrp="1"/>
          </p:cNvSpPr>
          <p:nvPr>
            <p:ph type="sldNum" sz="quarter" idx="16"/>
          </p:nvPr>
        </p:nvSpPr>
        <p:spPr/>
        <p:txBody>
          <a:bodyPr rtlCol="0"/>
          <a:lstStyle/>
          <a:p>
            <a:fld id="{368D9BF6-304E-4110-8E40-820342E9CD58}" type="slidenum">
              <a:rPr lang="es-CO" smtClean="0"/>
              <a:t>‹Nº›</a:t>
            </a:fld>
            <a:endParaRPr lang="es-CO"/>
          </a:p>
        </p:txBody>
      </p:sp>
      <p:sp>
        <p:nvSpPr>
          <p:cNvPr id="14" name="13 Marcador de pie de página"/>
          <p:cNvSpPr>
            <a:spLocks noGrp="1"/>
          </p:cNvSpPr>
          <p:nvPr>
            <p:ph type="ftr" sz="quarter" idx="17"/>
          </p:nvPr>
        </p:nvSpPr>
        <p:spPr/>
        <p:txBody>
          <a:bodyPr rtlCol="0"/>
          <a:lstStyle/>
          <a:p>
            <a:endParaRPr lang="es-CO"/>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368D9BF6-304E-4110-8E40-820342E9CD58}"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368D9BF6-304E-4110-8E40-820342E9CD58}"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02099E5-DCE1-4B93-8F53-C4AD4A7648E9}" type="datetimeFigureOut">
              <a:rPr lang="es-CO" smtClean="0"/>
              <a:t>12/03/2021</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368D9BF6-304E-4110-8E40-820342E9CD58}" type="slidenum">
              <a:rPr lang="es-CO" smtClean="0"/>
              <a:t>‹Nº›</a:t>
            </a:fld>
            <a:endParaRPr lang="es-CO"/>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C02099E5-DCE1-4B93-8F53-C4AD4A7648E9}" type="datetimeFigureOut">
              <a:rPr lang="es-CO" smtClean="0"/>
              <a:t>12/03/2021</a:t>
            </a:fld>
            <a:endParaRPr lang="es-CO"/>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368D9BF6-304E-4110-8E40-820342E9CD58}" type="slidenum">
              <a:rPr lang="es-CO" smtClean="0"/>
              <a:t>‹Nº›</a:t>
            </a:fld>
            <a:endParaRPr lang="es-CO"/>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CO"/>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2099E5-DCE1-4B93-8F53-C4AD4A7648E9}" type="datetimeFigureOut">
              <a:rPr lang="es-CO" smtClean="0"/>
              <a:t>12/03/2021</a:t>
            </a:fld>
            <a:endParaRPr lang="es-CO"/>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CO"/>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68D9BF6-304E-4110-8E40-820342E9CD58}" type="slidenum">
              <a:rPr lang="es-CO" smtClean="0"/>
              <a:t>‹Nº›</a:t>
            </a:fld>
            <a:endParaRPr lang="es-C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332656"/>
            <a:ext cx="8352928" cy="720080"/>
          </a:xfrm>
        </p:spPr>
        <p:txBody>
          <a:bodyPr>
            <a:normAutofit/>
          </a:bodyPr>
          <a:lstStyle/>
          <a:p>
            <a:r>
              <a:rPr lang="es-CO" sz="3600" dirty="0" smtClean="0"/>
              <a:t>TRASTORNO dismorfico </a:t>
            </a:r>
            <a:r>
              <a:rPr lang="es-CO" sz="3600" dirty="0" smtClean="0"/>
              <a:t>corporal </a:t>
            </a:r>
            <a:endParaRPr lang="es-CO" sz="3600" dirty="0"/>
          </a:p>
        </p:txBody>
      </p:sp>
      <p:sp>
        <p:nvSpPr>
          <p:cNvPr id="3" name="2 Subtítulo"/>
          <p:cNvSpPr>
            <a:spLocks noGrp="1"/>
          </p:cNvSpPr>
          <p:nvPr>
            <p:ph type="subTitle" idx="1"/>
          </p:nvPr>
        </p:nvSpPr>
        <p:spPr>
          <a:xfrm>
            <a:off x="539552" y="1556792"/>
            <a:ext cx="7848872" cy="3312368"/>
          </a:xfrm>
        </p:spPr>
        <p:txBody>
          <a:bodyPr>
            <a:normAutofit/>
          </a:bodyPr>
          <a:lstStyle/>
          <a:p>
            <a:r>
              <a:rPr lang="es-CO" sz="4000" dirty="0" smtClean="0"/>
              <a:t>Angie Sofía </a:t>
            </a:r>
            <a:r>
              <a:rPr lang="es-CO" sz="4000" dirty="0" smtClean="0"/>
              <a:t>Marin </a:t>
            </a:r>
            <a:r>
              <a:rPr lang="es-CO" sz="4000" dirty="0" smtClean="0"/>
              <a:t>Socha</a:t>
            </a:r>
          </a:p>
          <a:p>
            <a:endParaRPr lang="es-CO" sz="4000" dirty="0" smtClean="0"/>
          </a:p>
          <a:p>
            <a:r>
              <a:rPr lang="es-CO" sz="4000" dirty="0" smtClean="0"/>
              <a:t>902</a:t>
            </a:r>
            <a:endParaRPr lang="es-CO" sz="4000" dirty="0"/>
          </a:p>
        </p:txBody>
      </p:sp>
    </p:spTree>
    <p:custDataLst>
      <p:tags r:id="rId1"/>
    </p:custDataLst>
    <p:extLst>
      <p:ext uri="{BB962C8B-B14F-4D97-AF65-F5344CB8AC3E}">
        <p14:creationId xmlns:p14="http://schemas.microsoft.com/office/powerpoint/2010/main" val="3185099304"/>
      </p:ext>
    </p:extLst>
  </p:cSld>
  <p:clrMapOvr>
    <a:masterClrMapping/>
  </p:clrMapOvr>
  <mc:AlternateContent xmlns:mc="http://schemas.openxmlformats.org/markup-compatibility/2006">
    <mc:Choice xmlns:p14="http://schemas.microsoft.com/office/powerpoint/2010/main" Requires="p14">
      <p:transition spd="slow" p14:dur="2000" advTm="5365">
        <p:sndAc>
          <p:stSnd>
            <p:snd r:embed="rId3" name="bomb.wav"/>
          </p:stSnd>
        </p:sndAc>
      </p:transition>
    </mc:Choice>
    <mc:Fallback>
      <p:transition spd="slow" advTm="5365">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83768" y="5013176"/>
            <a:ext cx="4123184" cy="1584176"/>
          </a:xfrm>
        </p:spPr>
        <p:txBody>
          <a:bodyPr>
            <a:noAutofit/>
          </a:bodyPr>
          <a:lstStyle/>
          <a:p>
            <a:pPr algn="ctr"/>
            <a:r>
              <a:rPr lang="es-CO" sz="2800" dirty="0" smtClean="0">
                <a:solidFill>
                  <a:schemeClr val="bg1">
                    <a:lumMod val="95000"/>
                    <a:lumOff val="5000"/>
                  </a:schemeClr>
                </a:solidFill>
              </a:rPr>
              <a:t>Fin.</a:t>
            </a:r>
            <a:endParaRPr lang="es-CO" sz="2800" dirty="0">
              <a:solidFill>
                <a:schemeClr val="bg1">
                  <a:lumMod val="95000"/>
                  <a:lumOff val="5000"/>
                </a:schemeClr>
              </a:solidFill>
            </a:endParaRPr>
          </a:p>
        </p:txBody>
      </p:sp>
      <p:sp>
        <p:nvSpPr>
          <p:cNvPr id="3" name="2 Subtítulo"/>
          <p:cNvSpPr>
            <a:spLocks noGrp="1"/>
          </p:cNvSpPr>
          <p:nvPr>
            <p:ph type="subTitle" idx="1"/>
          </p:nvPr>
        </p:nvSpPr>
        <p:spPr>
          <a:xfrm>
            <a:off x="251520" y="188640"/>
            <a:ext cx="8496944" cy="5544616"/>
          </a:xfrm>
        </p:spPr>
        <p:txBody>
          <a:bodyPr>
            <a:normAutofit fontScale="92500" lnSpcReduction="10000"/>
          </a:bodyPr>
          <a:lstStyle/>
          <a:p>
            <a:r>
              <a:rPr lang="es-CO" dirty="0"/>
              <a:t>Las ideas y las preocupaciones que forman parte de un trastorno dismórfico corporal ocupan gran parte del tiempo del paciente y consumen su energía. Con este trastorno, la persona nunca está satisfecha con su aspecto físico, a pesar de lo que le digan los demás. Debido al trastorno dismórfico corporal, suelen evitan salir con sus amigos, ir a su centro de estudios, trabajar o hacer actividades normales de la vida cotidiana. Esto puede hacer que se sientan solas, tristes y deprimidas</a:t>
            </a:r>
            <a:r>
              <a:rPr lang="es-CO" dirty="0" smtClean="0"/>
              <a:t>.</a:t>
            </a:r>
            <a:r>
              <a:rPr lang="es-CO" dirty="0"/>
              <a:t> </a:t>
            </a:r>
            <a:endParaRPr lang="es-CO" dirty="0" smtClean="0"/>
          </a:p>
          <a:p>
            <a:endParaRPr lang="es-CO" dirty="0" smtClean="0"/>
          </a:p>
          <a:p>
            <a:r>
              <a:rPr lang="es-CO" dirty="0" smtClean="0"/>
              <a:t>Algunas </a:t>
            </a:r>
            <a:r>
              <a:rPr lang="es-CO" dirty="0"/>
              <a:t>buscan tratamientos u operaciones que no necesitan, con la esperanza de "corregir sus defectos". Pero estos tratamientos no alivian ni mejoran el trastorno dismórfico corporal. Puede ser muy duro darse cuenta de que el problema que tienen no reside en el aspecto que tienen. Es la forma falsa de verse a sí mismas donde reside su problema</a:t>
            </a:r>
            <a:r>
              <a:rPr lang="es-CO" dirty="0" smtClean="0"/>
              <a:t>.                                </a:t>
            </a:r>
            <a:endParaRPr lang="es-CO" dirty="0"/>
          </a:p>
        </p:txBody>
      </p:sp>
    </p:spTree>
    <p:custDataLst>
      <p:tags r:id="rId1"/>
    </p:custDataLst>
    <p:extLst>
      <p:ext uri="{BB962C8B-B14F-4D97-AF65-F5344CB8AC3E}">
        <p14:creationId xmlns:p14="http://schemas.microsoft.com/office/powerpoint/2010/main" val="1346217930"/>
      </p:ext>
    </p:extLst>
  </p:cSld>
  <p:clrMapOvr>
    <a:masterClrMapping/>
  </p:clrMapOvr>
  <mc:AlternateContent xmlns:mc="http://schemas.openxmlformats.org/markup-compatibility/2006">
    <mc:Choice xmlns:p14="http://schemas.microsoft.com/office/powerpoint/2010/main" Requires="p14">
      <p:transition spd="slow" p14:dur="2000" advTm="6770">
        <p:sndAc>
          <p:stSnd>
            <p:snd r:embed="rId3" name="bomb.wav"/>
          </p:stSnd>
        </p:sndAc>
      </p:transition>
    </mc:Choice>
    <mc:Fallback>
      <p:transition spd="slow" advTm="6770">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3">
                                            <p:txEl>
                                              <p:pRg st="0" end="0"/>
                                            </p:txEl>
                                          </p:spTgt>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10" dur="2000" fill="hold"/>
                                        <p:tgtEl>
                                          <p:spTgt spid="3">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8640"/>
            <a:ext cx="8136904" cy="864096"/>
          </a:xfrm>
        </p:spPr>
        <p:txBody>
          <a:bodyPr>
            <a:normAutofit/>
          </a:bodyPr>
          <a:lstStyle/>
          <a:p>
            <a:pPr algn="ctr"/>
            <a:r>
              <a:rPr lang="es-CO" sz="4800" dirty="0" smtClean="0"/>
              <a:t>Descripción general</a:t>
            </a:r>
            <a:endParaRPr lang="es-CO" sz="4800" dirty="0"/>
          </a:p>
        </p:txBody>
      </p:sp>
      <p:sp>
        <p:nvSpPr>
          <p:cNvPr id="3" name="2 Subtítulo"/>
          <p:cNvSpPr>
            <a:spLocks noGrp="1"/>
          </p:cNvSpPr>
          <p:nvPr>
            <p:ph type="subTitle" idx="1"/>
          </p:nvPr>
        </p:nvSpPr>
        <p:spPr>
          <a:xfrm>
            <a:off x="395536" y="1196752"/>
            <a:ext cx="8352928" cy="4680520"/>
          </a:xfrm>
        </p:spPr>
        <p:txBody>
          <a:bodyPr>
            <a:normAutofit/>
          </a:bodyPr>
          <a:lstStyle/>
          <a:p>
            <a:r>
              <a:rPr lang="es-CO" dirty="0"/>
              <a:t>El </a:t>
            </a:r>
            <a:r>
              <a:rPr lang="es-CO" b="1" dirty="0"/>
              <a:t>trastorno</a:t>
            </a:r>
            <a:r>
              <a:rPr lang="es-CO" dirty="0"/>
              <a:t> </a:t>
            </a:r>
            <a:r>
              <a:rPr lang="es-CO" b="1" dirty="0"/>
              <a:t>dismórfico</a:t>
            </a:r>
            <a:r>
              <a:rPr lang="es-CO" dirty="0"/>
              <a:t> </a:t>
            </a:r>
            <a:r>
              <a:rPr lang="es-CO" b="1" dirty="0"/>
              <a:t>corporal</a:t>
            </a:r>
            <a:r>
              <a:rPr lang="es-CO" dirty="0"/>
              <a:t> es un </a:t>
            </a:r>
            <a:r>
              <a:rPr lang="es-CO" dirty="0" smtClean="0"/>
              <a:t>trastorno</a:t>
            </a:r>
            <a:r>
              <a:rPr lang="es-CO" dirty="0"/>
              <a:t> de salud mental en el que no se puede dejar de pensar en uno o más defectos percibidos o defectos en la apariencia, un defecto que parece menor o que no puede ser visto por los demás</a:t>
            </a:r>
            <a:r>
              <a:rPr lang="es-CO" dirty="0" smtClean="0"/>
              <a:t>.</a:t>
            </a:r>
            <a:r>
              <a:rPr lang="es-CO" dirty="0"/>
              <a:t> </a:t>
            </a:r>
            <a:endParaRPr lang="es-CO" dirty="0" smtClean="0"/>
          </a:p>
          <a:p>
            <a:r>
              <a:rPr lang="es-CO" dirty="0" smtClean="0"/>
              <a:t>Cuando </a:t>
            </a:r>
            <a:r>
              <a:rPr lang="es-CO" dirty="0"/>
              <a:t>tienes un trastorno dismórfico corporal, te enfocas intensamente en tu apariencia e imagen </a:t>
            </a:r>
            <a:r>
              <a:rPr lang="es-CO" dirty="0" smtClean="0"/>
              <a:t>corporal.</a:t>
            </a:r>
            <a:endParaRPr lang="es-CO" dirty="0"/>
          </a:p>
          <a:p>
            <a:endParaRPr lang="es-CO" dirty="0"/>
          </a:p>
          <a:p>
            <a:r>
              <a:rPr lang="es-CO" dirty="0" smtClean="0"/>
              <a:t>Pero </a:t>
            </a:r>
            <a:r>
              <a:rPr lang="es-CO" dirty="0"/>
              <a:t>puedes sentirte tan avergonzado, intimidado y ansioso que es posible que evites muchas situaciones sociales.</a:t>
            </a:r>
          </a:p>
        </p:txBody>
      </p:sp>
    </p:spTree>
    <p:custDataLst>
      <p:tags r:id="rId1"/>
    </p:custDataLst>
    <p:extLst>
      <p:ext uri="{BB962C8B-B14F-4D97-AF65-F5344CB8AC3E}">
        <p14:creationId xmlns:p14="http://schemas.microsoft.com/office/powerpoint/2010/main" val="1701901114"/>
      </p:ext>
    </p:extLst>
  </p:cSld>
  <p:clrMapOvr>
    <a:masterClrMapping/>
  </p:clrMapOvr>
  <mc:AlternateContent xmlns:mc="http://schemas.openxmlformats.org/markup-compatibility/2006">
    <mc:Choice xmlns:p14="http://schemas.microsoft.com/office/powerpoint/2010/main" Requires="p14">
      <p:transition spd="slow" p14:dur="2000" advTm="7490">
        <p:sndAc>
          <p:stSnd>
            <p:snd r:embed="rId3" name="drumroll.wav"/>
          </p:stSnd>
        </p:sndAc>
      </p:transition>
    </mc:Choice>
    <mc:Fallback>
      <p:transition spd="slow" advTm="7490">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188640"/>
            <a:ext cx="8515672" cy="720080"/>
          </a:xfrm>
        </p:spPr>
        <p:txBody>
          <a:bodyPr>
            <a:normAutofit fontScale="90000"/>
          </a:bodyPr>
          <a:lstStyle/>
          <a:p>
            <a:pPr algn="ctr"/>
            <a:r>
              <a:rPr lang="es-CO" dirty="0" smtClean="0"/>
              <a:t>síntomas</a:t>
            </a:r>
            <a:endParaRPr lang="es-CO" dirty="0"/>
          </a:p>
        </p:txBody>
      </p:sp>
      <p:sp>
        <p:nvSpPr>
          <p:cNvPr id="3" name="2 Subtítulo"/>
          <p:cNvSpPr>
            <a:spLocks noGrp="1"/>
          </p:cNvSpPr>
          <p:nvPr>
            <p:ph type="subTitle" idx="1"/>
          </p:nvPr>
        </p:nvSpPr>
        <p:spPr>
          <a:xfrm>
            <a:off x="251520" y="1772816"/>
            <a:ext cx="8496944" cy="4032448"/>
          </a:xfrm>
        </p:spPr>
        <p:txBody>
          <a:bodyPr>
            <a:normAutofit/>
          </a:bodyPr>
          <a:lstStyle/>
          <a:p>
            <a:r>
              <a:rPr lang="es-CO" sz="2400" dirty="0" smtClean="0"/>
              <a:t>Los síntomas </a:t>
            </a:r>
            <a:r>
              <a:rPr lang="es-CO" sz="2400" dirty="0"/>
              <a:t>del trastorno dismórfico corporal incluyen los siguientes</a:t>
            </a:r>
            <a:r>
              <a:rPr lang="es-CO" sz="2400" dirty="0" smtClean="0"/>
              <a:t>:</a:t>
            </a:r>
            <a:endParaRPr lang="es-CO" sz="2400" dirty="0"/>
          </a:p>
          <a:p>
            <a:r>
              <a:rPr lang="es-CO" sz="2400" dirty="0" smtClean="0"/>
              <a:t>· Fuerte </a:t>
            </a:r>
            <a:r>
              <a:rPr lang="es-CO" sz="2400" dirty="0"/>
              <a:t>creencia de que tienes un defecto en tu apariencia que te hace feo o </a:t>
            </a:r>
            <a:r>
              <a:rPr lang="es-CO" sz="2400" dirty="0" smtClean="0"/>
              <a:t>deforme.</a:t>
            </a:r>
            <a:endParaRPr lang="es-CO" sz="2400" dirty="0"/>
          </a:p>
          <a:p>
            <a:r>
              <a:rPr lang="es-CO" sz="2400" dirty="0" smtClean="0"/>
              <a:t>· Creencia </a:t>
            </a:r>
            <a:r>
              <a:rPr lang="es-CO" sz="2400" dirty="0"/>
              <a:t>de que otros perciben especialmente tu apariencia de una manera negativa o se burlan de </a:t>
            </a:r>
            <a:r>
              <a:rPr lang="es-CO" sz="2400" dirty="0" smtClean="0"/>
              <a:t>ti.</a:t>
            </a:r>
            <a:endParaRPr lang="es-CO" sz="2400" dirty="0"/>
          </a:p>
          <a:p>
            <a:r>
              <a:rPr lang="es-CO" sz="2400" dirty="0" smtClean="0"/>
              <a:t>· Tener tendencias perfeccionistas.</a:t>
            </a:r>
            <a:endParaRPr lang="es-CO" sz="2400" dirty="0"/>
          </a:p>
          <a:p>
            <a:r>
              <a:rPr lang="es-CO" sz="2400" dirty="0" smtClean="0"/>
              <a:t>· Intentar </a:t>
            </a:r>
            <a:r>
              <a:rPr lang="es-CO" sz="2400" dirty="0"/>
              <a:t>ocultar los defectos percibidos con el estilo, el maquillaje o la </a:t>
            </a:r>
            <a:r>
              <a:rPr lang="es-CO" sz="2400" dirty="0" smtClean="0"/>
              <a:t>ropa.</a:t>
            </a:r>
            <a:endParaRPr lang="es-CO" sz="2400" dirty="0"/>
          </a:p>
          <a:p>
            <a:r>
              <a:rPr lang="es-CO" sz="2400" dirty="0" smtClean="0"/>
              <a:t>· Comparar </a:t>
            </a:r>
            <a:r>
              <a:rPr lang="es-CO" sz="2400" dirty="0"/>
              <a:t>constantemente tu apariencia con la de los demás</a:t>
            </a:r>
          </a:p>
          <a:p>
            <a:endParaRPr lang="es-CO" sz="2400" dirty="0"/>
          </a:p>
        </p:txBody>
      </p:sp>
    </p:spTree>
    <p:custDataLst>
      <p:tags r:id="rId1"/>
    </p:custDataLst>
    <p:extLst>
      <p:ext uri="{BB962C8B-B14F-4D97-AF65-F5344CB8AC3E}">
        <p14:creationId xmlns:p14="http://schemas.microsoft.com/office/powerpoint/2010/main" val="619229155"/>
      </p:ext>
    </p:extLst>
  </p:cSld>
  <p:clrMapOvr>
    <a:masterClrMapping/>
  </p:clrMapOvr>
  <mc:AlternateContent xmlns:mc="http://schemas.openxmlformats.org/markup-compatibility/2006">
    <mc:Choice xmlns:p14="http://schemas.microsoft.com/office/powerpoint/2010/main" Requires="p14">
      <p:transition spd="slow" p14:dur="2000" advTm="9113">
        <p:sndAc>
          <p:stSnd>
            <p:snd r:embed="rId3" name="bomb.wav"/>
          </p:stSnd>
        </p:sndAc>
      </p:transition>
    </mc:Choice>
    <mc:Fallback>
      <p:transition spd="slow" advTm="9113">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flipH="1">
            <a:off x="467544" y="476672"/>
            <a:ext cx="3936341" cy="678097"/>
          </a:xfrm>
        </p:spPr>
        <p:txBody>
          <a:bodyPr>
            <a:normAutofit fontScale="90000"/>
          </a:bodyPr>
          <a:lstStyle/>
          <a:p>
            <a:pPr algn="ctr"/>
            <a:r>
              <a:rPr lang="es-CO" dirty="0" smtClean="0"/>
              <a:t>Causas</a:t>
            </a:r>
            <a:endParaRPr lang="es-CO" dirty="0"/>
          </a:p>
        </p:txBody>
      </p:sp>
      <p:sp>
        <p:nvSpPr>
          <p:cNvPr id="3" name="2 Subtítulo"/>
          <p:cNvSpPr>
            <a:spLocks noGrp="1"/>
          </p:cNvSpPr>
          <p:nvPr>
            <p:ph type="subTitle" idx="1"/>
          </p:nvPr>
        </p:nvSpPr>
        <p:spPr>
          <a:xfrm>
            <a:off x="107504" y="1484784"/>
            <a:ext cx="4320480" cy="4176464"/>
          </a:xfrm>
        </p:spPr>
        <p:txBody>
          <a:bodyPr>
            <a:normAutofit fontScale="92500"/>
          </a:bodyPr>
          <a:lstStyle/>
          <a:p>
            <a:r>
              <a:rPr lang="es-CO" sz="2400" dirty="0"/>
              <a:t>La causa de este trastorno no es clara, teniendo una comorbilidad elevada con trastornos </a:t>
            </a:r>
            <a:r>
              <a:rPr lang="es-CO" sz="2400" dirty="0" smtClean="0"/>
              <a:t>depresivos.</a:t>
            </a:r>
          </a:p>
          <a:p>
            <a:r>
              <a:rPr lang="es-CO" sz="2400" dirty="0" smtClean="0"/>
              <a:t>E</a:t>
            </a:r>
            <a:r>
              <a:rPr lang="es-CO" dirty="0" smtClean="0"/>
              <a:t>l </a:t>
            </a:r>
            <a:r>
              <a:rPr lang="es-CO" dirty="0" smtClean="0"/>
              <a:t>trastorno Dismorfico Corporal </a:t>
            </a:r>
            <a:r>
              <a:rPr lang="es-CO" dirty="0"/>
              <a:t>puede ser el resultado de una combinación de problemas, como antecedentes familiares del trastorno, anomalías en el </a:t>
            </a:r>
            <a:r>
              <a:rPr lang="es-CO" dirty="0" smtClean="0"/>
              <a:t>cerebro </a:t>
            </a:r>
            <a:r>
              <a:rPr lang="es-CO" dirty="0"/>
              <a:t>o experiencias negativas sobre el cuerpo o la imagen de sí mismo.</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284" y="188640"/>
            <a:ext cx="3888968" cy="2784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958" y="3140968"/>
            <a:ext cx="3937620" cy="2625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16086825"/>
      </p:ext>
    </p:extLst>
  </p:cSld>
  <p:clrMapOvr>
    <a:masterClrMapping/>
  </p:clrMapOvr>
  <mc:AlternateContent xmlns:mc="http://schemas.openxmlformats.org/markup-compatibility/2006">
    <mc:Choice xmlns:p14="http://schemas.microsoft.com/office/powerpoint/2010/main" Requires="p14">
      <p:transition spd="slow" p14:dur="2000" advTm="3175">
        <p:sndAc>
          <p:stSnd>
            <p:snd r:embed="rId3" name="bomb.wav"/>
          </p:stSnd>
        </p:sndAc>
      </p:transition>
    </mc:Choice>
    <mc:Fallback>
      <p:transition spd="slow" advTm="3175">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23528" y="332656"/>
            <a:ext cx="8515672" cy="720080"/>
          </a:xfrm>
        </p:spPr>
        <p:txBody>
          <a:bodyPr>
            <a:normAutofit/>
          </a:bodyPr>
          <a:lstStyle/>
          <a:p>
            <a:pPr algn="ctr"/>
            <a:r>
              <a:rPr lang="es-CO" sz="3200" dirty="0" smtClean="0"/>
              <a:t>tratamiento</a:t>
            </a:r>
            <a:endParaRPr lang="es-CO" sz="3200" dirty="0"/>
          </a:p>
        </p:txBody>
      </p:sp>
      <p:sp>
        <p:nvSpPr>
          <p:cNvPr id="3" name="2 Subtítulo"/>
          <p:cNvSpPr>
            <a:spLocks noGrp="1"/>
          </p:cNvSpPr>
          <p:nvPr>
            <p:ph type="subTitle" idx="1"/>
          </p:nvPr>
        </p:nvSpPr>
        <p:spPr>
          <a:xfrm>
            <a:off x="251520" y="1916832"/>
            <a:ext cx="8496944" cy="4176464"/>
          </a:xfrm>
        </p:spPr>
        <p:txBody>
          <a:bodyPr>
            <a:normAutofit fontScale="92500" lnSpcReduction="10000"/>
          </a:bodyPr>
          <a:lstStyle/>
          <a:p>
            <a:r>
              <a:rPr lang="es-CO" dirty="0"/>
              <a:t>En el tratamiento para el trastorno dismórfico corporal se suele combinar terapia cognitiva conductual </a:t>
            </a:r>
            <a:r>
              <a:rPr lang="es-CO" dirty="0" smtClean="0"/>
              <a:t>con medicamentos.</a:t>
            </a:r>
            <a:endParaRPr lang="es-CO" dirty="0"/>
          </a:p>
          <a:p>
            <a:r>
              <a:rPr lang="es-CO" dirty="0"/>
              <a:t>La terapia cognitivo-conductual para el trastorno dismórfico corporal se centra en</a:t>
            </a:r>
            <a:r>
              <a:rPr lang="es-CO" dirty="0" smtClean="0"/>
              <a:t>:</a:t>
            </a:r>
          </a:p>
          <a:p>
            <a:endParaRPr lang="es-CO" dirty="0"/>
          </a:p>
          <a:p>
            <a:r>
              <a:rPr lang="es-CO" dirty="0" smtClean="0"/>
              <a:t> ·Ayudarte </a:t>
            </a:r>
            <a:r>
              <a:rPr lang="es-CO" dirty="0"/>
              <a:t>a aprender cómo los pensamientos negativos, las reacciones emocionales y las conductas mantienen los problemas a través del </a:t>
            </a:r>
            <a:r>
              <a:rPr lang="es-CO" dirty="0" smtClean="0"/>
              <a:t>tiempo.</a:t>
            </a:r>
          </a:p>
          <a:p>
            <a:r>
              <a:rPr lang="es-CO" dirty="0" smtClean="0"/>
              <a:t>· Aprender </a:t>
            </a:r>
            <a:r>
              <a:rPr lang="es-CO" dirty="0"/>
              <a:t>maneras alternativas de manejar los impulsos o rituales para ayudar a reducir la revisión en el espejo o la búsqueda de tranquilidad</a:t>
            </a:r>
          </a:p>
          <a:p>
            <a:endParaRPr lang="es-CO" dirty="0"/>
          </a:p>
          <a:p>
            <a:endParaRPr lang="es-CO" dirty="0" smtClean="0"/>
          </a:p>
        </p:txBody>
      </p:sp>
    </p:spTree>
    <p:custDataLst>
      <p:tags r:id="rId1"/>
    </p:custDataLst>
    <p:extLst>
      <p:ext uri="{BB962C8B-B14F-4D97-AF65-F5344CB8AC3E}">
        <p14:creationId xmlns:p14="http://schemas.microsoft.com/office/powerpoint/2010/main" val="134524464"/>
      </p:ext>
    </p:extLst>
  </p:cSld>
  <p:clrMapOvr>
    <a:masterClrMapping/>
  </p:clrMapOvr>
  <mc:AlternateContent xmlns:mc="http://schemas.openxmlformats.org/markup-compatibility/2006">
    <mc:Choice xmlns:p14="http://schemas.microsoft.com/office/powerpoint/2010/main" Requires="p14">
      <p:transition spd="slow" p14:dur="2000" advTm="6306">
        <p:sndAc>
          <p:stSnd>
            <p:snd r:embed="rId3" name="drumroll.wav"/>
          </p:stSnd>
        </p:sndAc>
      </p:transition>
    </mc:Choice>
    <mc:Fallback>
      <p:transition spd="slow" advTm="6306">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heel(1)">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88640"/>
            <a:ext cx="8712968" cy="792088"/>
          </a:xfrm>
        </p:spPr>
        <p:txBody>
          <a:bodyPr>
            <a:normAutofit/>
          </a:bodyPr>
          <a:lstStyle/>
          <a:p>
            <a:pPr algn="ctr"/>
            <a:r>
              <a:rPr lang="es-CO" sz="3600" dirty="0" smtClean="0"/>
              <a:t>internación</a:t>
            </a:r>
            <a:endParaRPr lang="es-CO" sz="3600" dirty="0"/>
          </a:p>
        </p:txBody>
      </p:sp>
      <p:sp>
        <p:nvSpPr>
          <p:cNvPr id="3" name="2 Subtítulo"/>
          <p:cNvSpPr>
            <a:spLocks noGrp="1"/>
          </p:cNvSpPr>
          <p:nvPr>
            <p:ph type="subTitle" idx="1"/>
          </p:nvPr>
        </p:nvSpPr>
        <p:spPr>
          <a:xfrm>
            <a:off x="323528" y="1052736"/>
            <a:ext cx="8208912" cy="4608512"/>
          </a:xfrm>
        </p:spPr>
        <p:txBody>
          <a:bodyPr/>
          <a:lstStyle/>
          <a:p>
            <a:r>
              <a:rPr lang="es-CO" dirty="0"/>
              <a:t>En algunos casos, los síntomas del trastorno dismórfico corporal pueden ser tan graves como para que sea necesaria una internación psiquiátrica. Por lo general, esto se recomienda solamente cuando no puedes mantener el ritmo de tus responsabilidades cotidianas o cuando estás en riesgo inminente de hacerte daño.</a:t>
            </a:r>
            <a:endParaRPr lang="es-CO" dirty="0"/>
          </a:p>
        </p:txBody>
      </p:sp>
    </p:spTree>
    <p:custDataLst>
      <p:tags r:id="rId1"/>
    </p:custDataLst>
    <p:extLst>
      <p:ext uri="{BB962C8B-B14F-4D97-AF65-F5344CB8AC3E}">
        <p14:creationId xmlns:p14="http://schemas.microsoft.com/office/powerpoint/2010/main" val="1843868861"/>
      </p:ext>
    </p:extLst>
  </p:cSld>
  <p:clrMapOvr>
    <a:masterClrMapping/>
  </p:clrMapOvr>
  <mc:AlternateContent xmlns:mc="http://schemas.openxmlformats.org/markup-compatibility/2006">
    <mc:Choice xmlns:p14="http://schemas.microsoft.com/office/powerpoint/2010/main" Requires="p14">
      <p:transition spd="slow" p14:dur="2000" advTm="5793">
        <p:sndAc>
          <p:stSnd>
            <p:snd r:embed="rId3" name="bomb.wav"/>
          </p:stSnd>
        </p:sndAc>
      </p:transition>
    </mc:Choice>
    <mc:Fallback>
      <p:transition spd="slow" advTm="5793">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3">
                                            <p:txEl>
                                              <p:pRg st="0" end="0"/>
                                            </p:txEl>
                                          </p:spTgt>
                                        </p:tgtEl>
                                      </p:cBhvr>
                                    </p:animEffect>
                                    <p:anim calcmode="lin" valueType="num">
                                      <p:cBhvr>
                                        <p:cTn id="12" dur="1000"/>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p:tgtEl>
                                          <p:spTgt spid="3">
                                            <p:txEl>
                                              <p:pRg st="0" end="0"/>
                                            </p:txEl>
                                          </p:spTgt>
                                        </p:tgtEl>
                                        <p:attrNameLst>
                                          <p:attrName>ppt_y</p:attrName>
                                        </p:attrNameLst>
                                      </p:cBhvr>
                                      <p:tavLst>
                                        <p:tav tm="0">
                                          <p:val>
                                            <p:strVal val="ppt_y"/>
                                          </p:val>
                                        </p:tav>
                                        <p:tav tm="100000">
                                          <p:val>
                                            <p:strVal val="ppt_y+.1"/>
                                          </p:val>
                                        </p:tav>
                                      </p:tavLst>
                                    </p:anim>
                                    <p:set>
                                      <p:cBhvr>
                                        <p:cTn id="14"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8"/>
            <a:ext cx="8731696" cy="792088"/>
          </a:xfrm>
        </p:spPr>
        <p:txBody>
          <a:bodyPr>
            <a:normAutofit/>
          </a:bodyPr>
          <a:lstStyle/>
          <a:p>
            <a:pPr algn="ctr"/>
            <a:r>
              <a:rPr lang="es-CO" sz="3600" dirty="0" smtClean="0"/>
              <a:t>Estrategias de afrontamiento y apoyo</a:t>
            </a:r>
            <a:endParaRPr lang="es-CO" sz="3600" dirty="0"/>
          </a:p>
        </p:txBody>
      </p:sp>
      <p:sp>
        <p:nvSpPr>
          <p:cNvPr id="3" name="2 Subtítulo"/>
          <p:cNvSpPr>
            <a:spLocks noGrp="1"/>
          </p:cNvSpPr>
          <p:nvPr>
            <p:ph type="subTitle" idx="1"/>
          </p:nvPr>
        </p:nvSpPr>
        <p:spPr>
          <a:xfrm>
            <a:off x="323528" y="1196752"/>
            <a:ext cx="5328592" cy="5179045"/>
          </a:xfrm>
        </p:spPr>
        <p:txBody>
          <a:bodyPr>
            <a:normAutofit/>
          </a:bodyPr>
          <a:lstStyle/>
          <a:p>
            <a:r>
              <a:rPr lang="es-CO" sz="2800" dirty="0"/>
              <a:t>Habla con tu médico o terapeuta acerca de cómo mejorar tus habilidades para sobrellevar la situación y las maneras de enfocarse en identificar, monitorear y cambiar los pensamientos y comportamientos negativos acerca de tu apariencia</a:t>
            </a:r>
            <a:r>
              <a:rPr lang="es-CO" sz="2800" dirty="0" smtClean="0"/>
              <a:t>.</a:t>
            </a:r>
          </a:p>
          <a:p>
            <a:endParaRPr lang="es-CO" sz="2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2132856"/>
            <a:ext cx="3043781" cy="227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514095219"/>
      </p:ext>
    </p:extLst>
  </p:cSld>
  <p:clrMapOvr>
    <a:masterClrMapping/>
  </p:clrMapOvr>
  <mc:AlternateContent xmlns:mc="http://schemas.openxmlformats.org/markup-compatibility/2006">
    <mc:Choice xmlns:p14="http://schemas.microsoft.com/office/powerpoint/2010/main" Requires="p14">
      <p:transition spd="slow" p14:dur="2000" advTm="3332">
        <p:sndAc>
          <p:stSnd>
            <p:snd r:embed="rId3" name="drumroll.wav"/>
          </p:stSnd>
        </p:sndAc>
      </p:transition>
    </mc:Choice>
    <mc:Fallback>
      <p:transition spd="slow" advTm="3332">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116632"/>
            <a:ext cx="8587680" cy="1262608"/>
          </a:xfrm>
        </p:spPr>
        <p:txBody>
          <a:bodyPr>
            <a:normAutofit/>
          </a:bodyPr>
          <a:lstStyle/>
          <a:p>
            <a:pPr algn="ctr"/>
            <a:r>
              <a:rPr lang="es-CO" sz="3200" dirty="0"/>
              <a:t>consejos para ayudar a lidiar con el trastorno dismórfico corporal:</a:t>
            </a:r>
            <a:endParaRPr lang="es-CO" sz="3200" dirty="0"/>
          </a:p>
        </p:txBody>
      </p:sp>
      <p:sp>
        <p:nvSpPr>
          <p:cNvPr id="3" name="2 Subtítulo"/>
          <p:cNvSpPr>
            <a:spLocks noGrp="1"/>
          </p:cNvSpPr>
          <p:nvPr>
            <p:ph type="subTitle" idx="1"/>
          </p:nvPr>
        </p:nvSpPr>
        <p:spPr>
          <a:xfrm>
            <a:off x="251520" y="1412776"/>
            <a:ext cx="8600256" cy="5035029"/>
          </a:xfrm>
        </p:spPr>
        <p:txBody>
          <a:bodyPr>
            <a:normAutofit/>
          </a:bodyPr>
          <a:lstStyle/>
          <a:p>
            <a:r>
              <a:rPr lang="es-CO" b="1" dirty="0" smtClean="0"/>
              <a:t>· Escribe </a:t>
            </a:r>
            <a:r>
              <a:rPr lang="es-CO" b="1" dirty="0"/>
              <a:t>en un diario.</a:t>
            </a:r>
            <a:r>
              <a:rPr lang="es-CO" dirty="0"/>
              <a:t> </a:t>
            </a:r>
          </a:p>
          <a:p>
            <a:r>
              <a:rPr lang="es-CO" b="1" dirty="0" smtClean="0"/>
              <a:t>· No </a:t>
            </a:r>
            <a:r>
              <a:rPr lang="es-CO" b="1" dirty="0"/>
              <a:t>te aísles</a:t>
            </a:r>
            <a:r>
              <a:rPr lang="es-CO" b="1" dirty="0" smtClean="0"/>
              <a:t>.</a:t>
            </a:r>
            <a:endParaRPr lang="es-CO" dirty="0"/>
          </a:p>
          <a:p>
            <a:r>
              <a:rPr lang="es-CO" b="1" dirty="0" smtClean="0"/>
              <a:t>· Únete </a:t>
            </a:r>
            <a:r>
              <a:rPr lang="es-CO" b="1" dirty="0"/>
              <a:t>a un grupo de apoyo</a:t>
            </a:r>
            <a:r>
              <a:rPr lang="es-CO" b="1" dirty="0" smtClean="0"/>
              <a:t>.</a:t>
            </a:r>
            <a:endParaRPr lang="es-CO" dirty="0"/>
          </a:p>
          <a:p>
            <a:r>
              <a:rPr lang="es-CO" b="1" dirty="0" smtClean="0"/>
              <a:t>· Aprende </a:t>
            </a:r>
            <a:r>
              <a:rPr lang="es-CO" b="1" dirty="0"/>
              <a:t>a relajarte y a controlar el </a:t>
            </a:r>
            <a:r>
              <a:rPr lang="es-CO" b="1" dirty="0" smtClean="0"/>
              <a:t>estrés.</a:t>
            </a:r>
            <a:endParaRPr lang="es-CO" dirty="0"/>
          </a:p>
          <a:p>
            <a:r>
              <a:rPr lang="es-CO" b="1" dirty="0" smtClean="0"/>
              <a:t>· No </a:t>
            </a:r>
            <a:r>
              <a:rPr lang="es-CO" b="1" dirty="0"/>
              <a:t>tomes decisiones importantes cuando sientas desesperación o angustia.</a:t>
            </a:r>
            <a:endParaRPr lang="es-CO" dirty="0"/>
          </a:p>
          <a:p>
            <a:endParaRPr lang="es-CO" dirty="0"/>
          </a:p>
        </p:txBody>
      </p:sp>
    </p:spTree>
    <p:custDataLst>
      <p:tags r:id="rId1"/>
    </p:custDataLst>
    <p:extLst>
      <p:ext uri="{BB962C8B-B14F-4D97-AF65-F5344CB8AC3E}">
        <p14:creationId xmlns:p14="http://schemas.microsoft.com/office/powerpoint/2010/main" val="106010676"/>
      </p:ext>
    </p:extLst>
  </p:cSld>
  <p:clrMapOvr>
    <a:masterClrMapping/>
  </p:clrMapOvr>
  <mc:AlternateContent xmlns:mc="http://schemas.openxmlformats.org/markup-compatibility/2006">
    <mc:Choice xmlns:p14="http://schemas.microsoft.com/office/powerpoint/2010/main" Requires="p14">
      <p:transition spd="slow" p14:dur="2000" advTm="6937">
        <p:sndAc>
          <p:stSnd>
            <p:snd r:embed="rId3" name="bomb.wav"/>
          </p:stSnd>
        </p:sndAc>
      </p:transition>
    </mc:Choice>
    <mc:Fallback>
      <p:transition spd="slow" advTm="6937">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3">
                                            <p:txEl>
                                              <p:pRg st="0" end="0"/>
                                            </p:txEl>
                                          </p:spTgt>
                                        </p:tgtEl>
                                      </p:cBhvr>
                                    </p:animEffect>
                                    <p:anim calcmode="lin" valueType="num">
                                      <p:cBhvr>
                                        <p:cTn id="27" dur="1822" tmFilter="0,0; 0.14,0.31; 0.43,0.73; 0.71,0.91; 1.0,1.0">
                                          <p:stCondLst>
                                            <p:cond delay="0"/>
                                          </p:stCondLst>
                                        </p:cTn>
                                        <p:tgtEl>
                                          <p:spTgt spid="3">
                                            <p:txEl>
                                              <p:pRg st="0" end="0"/>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3">
                                            <p:txEl>
                                              <p:pRg st="0" end="0"/>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3">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3">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3">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3">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3">
                                            <p:txEl>
                                              <p:pRg st="0" end="0"/>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3">
                                            <p:txEl>
                                              <p:pRg st="0" end="0"/>
                                            </p:txEl>
                                          </p:spTgt>
                                        </p:tgtEl>
                                      </p:cBhvr>
                                      <p:to x="100000" y="60000"/>
                                    </p:animScale>
                                    <p:animScale>
                                      <p:cBhvr>
                                        <p:cTn id="35" dur="166" decel="50000">
                                          <p:stCondLst>
                                            <p:cond delay="646"/>
                                          </p:stCondLst>
                                        </p:cTn>
                                        <p:tgtEl>
                                          <p:spTgt spid="3">
                                            <p:txEl>
                                              <p:pRg st="0" end="0"/>
                                            </p:txEl>
                                          </p:spTgt>
                                        </p:tgtEl>
                                      </p:cBhvr>
                                      <p:to x="100000" y="100000"/>
                                    </p:animScale>
                                    <p:animScale>
                                      <p:cBhvr>
                                        <p:cTn id="36" dur="26">
                                          <p:stCondLst>
                                            <p:cond delay="1312"/>
                                          </p:stCondLst>
                                        </p:cTn>
                                        <p:tgtEl>
                                          <p:spTgt spid="3">
                                            <p:txEl>
                                              <p:pRg st="0" end="0"/>
                                            </p:txEl>
                                          </p:spTgt>
                                        </p:tgtEl>
                                      </p:cBhvr>
                                      <p:to x="100000" y="80000"/>
                                    </p:animScale>
                                    <p:animScale>
                                      <p:cBhvr>
                                        <p:cTn id="37" dur="166" decel="50000">
                                          <p:stCondLst>
                                            <p:cond delay="1338"/>
                                          </p:stCondLst>
                                        </p:cTn>
                                        <p:tgtEl>
                                          <p:spTgt spid="3">
                                            <p:txEl>
                                              <p:pRg st="0" end="0"/>
                                            </p:txEl>
                                          </p:spTgt>
                                        </p:tgtEl>
                                      </p:cBhvr>
                                      <p:to x="100000" y="100000"/>
                                    </p:animScale>
                                    <p:animScale>
                                      <p:cBhvr>
                                        <p:cTn id="38" dur="26">
                                          <p:stCondLst>
                                            <p:cond delay="1642"/>
                                          </p:stCondLst>
                                        </p:cTn>
                                        <p:tgtEl>
                                          <p:spTgt spid="3">
                                            <p:txEl>
                                              <p:pRg st="0" end="0"/>
                                            </p:txEl>
                                          </p:spTgt>
                                        </p:tgtEl>
                                      </p:cBhvr>
                                      <p:to x="100000" y="90000"/>
                                    </p:animScale>
                                    <p:animScale>
                                      <p:cBhvr>
                                        <p:cTn id="39" dur="166" decel="50000">
                                          <p:stCondLst>
                                            <p:cond delay="1668"/>
                                          </p:stCondLst>
                                        </p:cTn>
                                        <p:tgtEl>
                                          <p:spTgt spid="3">
                                            <p:txEl>
                                              <p:pRg st="0" end="0"/>
                                            </p:txEl>
                                          </p:spTgt>
                                        </p:tgtEl>
                                      </p:cBhvr>
                                      <p:to x="100000" y="100000"/>
                                    </p:animScale>
                                    <p:animScale>
                                      <p:cBhvr>
                                        <p:cTn id="40" dur="26">
                                          <p:stCondLst>
                                            <p:cond delay="1808"/>
                                          </p:stCondLst>
                                        </p:cTn>
                                        <p:tgtEl>
                                          <p:spTgt spid="3">
                                            <p:txEl>
                                              <p:pRg st="0" end="0"/>
                                            </p:txEl>
                                          </p:spTgt>
                                        </p:tgtEl>
                                      </p:cBhvr>
                                      <p:to x="100000" y="95000"/>
                                    </p:animScale>
                                    <p:animScale>
                                      <p:cBhvr>
                                        <p:cTn id="41" dur="166" decel="50000">
                                          <p:stCondLst>
                                            <p:cond delay="1834"/>
                                          </p:stCondLst>
                                        </p:cTn>
                                        <p:tgtEl>
                                          <p:spTgt spid="3">
                                            <p:txEl>
                                              <p:pRg st="0" end="0"/>
                                            </p:txEl>
                                          </p:spTgt>
                                        </p:tgtEl>
                                      </p:cBhvr>
                                      <p:to x="100000" y="100000"/>
                                    </p:animScale>
                                    <p:set>
                                      <p:cBhvr>
                                        <p:cTn id="42"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3">
                                            <p:txEl>
                                              <p:pRg st="1" end="1"/>
                                            </p:txEl>
                                          </p:spTgt>
                                        </p:tgtEl>
                                      </p:cBhvr>
                                    </p:animEffect>
                                    <p:anim calcmode="lin" valueType="num">
                                      <p:cBhvr>
                                        <p:cTn id="4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3">
                                            <p:txEl>
                                              <p:pRg st="1" end="1"/>
                                            </p:txEl>
                                          </p:spTgt>
                                        </p:tgtEl>
                                      </p:cBhvr>
                                      <p:to x="100000" y="60000"/>
                                    </p:animScale>
                                    <p:animScale>
                                      <p:cBhvr>
                                        <p:cTn id="55" dur="166" decel="50000">
                                          <p:stCondLst>
                                            <p:cond delay="646"/>
                                          </p:stCondLst>
                                        </p:cTn>
                                        <p:tgtEl>
                                          <p:spTgt spid="3">
                                            <p:txEl>
                                              <p:pRg st="1" end="1"/>
                                            </p:txEl>
                                          </p:spTgt>
                                        </p:tgtEl>
                                      </p:cBhvr>
                                      <p:to x="100000" y="100000"/>
                                    </p:animScale>
                                    <p:animScale>
                                      <p:cBhvr>
                                        <p:cTn id="56" dur="26">
                                          <p:stCondLst>
                                            <p:cond delay="1312"/>
                                          </p:stCondLst>
                                        </p:cTn>
                                        <p:tgtEl>
                                          <p:spTgt spid="3">
                                            <p:txEl>
                                              <p:pRg st="1" end="1"/>
                                            </p:txEl>
                                          </p:spTgt>
                                        </p:tgtEl>
                                      </p:cBhvr>
                                      <p:to x="100000" y="80000"/>
                                    </p:animScale>
                                    <p:animScale>
                                      <p:cBhvr>
                                        <p:cTn id="57" dur="166" decel="50000">
                                          <p:stCondLst>
                                            <p:cond delay="1338"/>
                                          </p:stCondLst>
                                        </p:cTn>
                                        <p:tgtEl>
                                          <p:spTgt spid="3">
                                            <p:txEl>
                                              <p:pRg st="1" end="1"/>
                                            </p:txEl>
                                          </p:spTgt>
                                        </p:tgtEl>
                                      </p:cBhvr>
                                      <p:to x="100000" y="100000"/>
                                    </p:animScale>
                                    <p:animScale>
                                      <p:cBhvr>
                                        <p:cTn id="58" dur="26">
                                          <p:stCondLst>
                                            <p:cond delay="1642"/>
                                          </p:stCondLst>
                                        </p:cTn>
                                        <p:tgtEl>
                                          <p:spTgt spid="3">
                                            <p:txEl>
                                              <p:pRg st="1" end="1"/>
                                            </p:txEl>
                                          </p:spTgt>
                                        </p:tgtEl>
                                      </p:cBhvr>
                                      <p:to x="100000" y="90000"/>
                                    </p:animScale>
                                    <p:animScale>
                                      <p:cBhvr>
                                        <p:cTn id="59" dur="166" decel="50000">
                                          <p:stCondLst>
                                            <p:cond delay="1668"/>
                                          </p:stCondLst>
                                        </p:cTn>
                                        <p:tgtEl>
                                          <p:spTgt spid="3">
                                            <p:txEl>
                                              <p:pRg st="1" end="1"/>
                                            </p:txEl>
                                          </p:spTgt>
                                        </p:tgtEl>
                                      </p:cBhvr>
                                      <p:to x="100000" y="100000"/>
                                    </p:animScale>
                                    <p:animScale>
                                      <p:cBhvr>
                                        <p:cTn id="60" dur="26">
                                          <p:stCondLst>
                                            <p:cond delay="1808"/>
                                          </p:stCondLst>
                                        </p:cTn>
                                        <p:tgtEl>
                                          <p:spTgt spid="3">
                                            <p:txEl>
                                              <p:pRg st="1" end="1"/>
                                            </p:txEl>
                                          </p:spTgt>
                                        </p:tgtEl>
                                      </p:cBhvr>
                                      <p:to x="100000" y="95000"/>
                                    </p:animScale>
                                    <p:animScale>
                                      <p:cBhvr>
                                        <p:cTn id="61" dur="166" decel="50000">
                                          <p:stCondLst>
                                            <p:cond delay="1834"/>
                                          </p:stCondLst>
                                        </p:cTn>
                                        <p:tgtEl>
                                          <p:spTgt spid="3">
                                            <p:txEl>
                                              <p:pRg st="1" end="1"/>
                                            </p:txEl>
                                          </p:spTgt>
                                        </p:tgtEl>
                                      </p:cBhvr>
                                      <p:to x="100000" y="100000"/>
                                    </p:animScale>
                                    <p:set>
                                      <p:cBhvr>
                                        <p:cTn id="6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3">
                                            <p:txEl>
                                              <p:pRg st="2" end="2"/>
                                            </p:txEl>
                                          </p:spTgt>
                                        </p:tgtEl>
                                      </p:cBhvr>
                                    </p:animEffect>
                                    <p:anim calcmode="lin" valueType="num">
                                      <p:cBhvr>
                                        <p:cTn id="67" dur="1822" tmFilter="0,0; 0.14,0.31; 0.43,0.73; 0.71,0.91; 1.0,1.0">
                                          <p:stCondLst>
                                            <p:cond delay="0"/>
                                          </p:stCondLst>
                                        </p:cTn>
                                        <p:tgtEl>
                                          <p:spTgt spid="3">
                                            <p:txEl>
                                              <p:pRg st="2" end="2"/>
                                            </p:txEl>
                                          </p:spTgt>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3">
                                            <p:txEl>
                                              <p:pRg st="2" end="2"/>
                                            </p:txEl>
                                          </p:spTgt>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3">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3">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3">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3">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3">
                                            <p:txEl>
                                              <p:pRg st="2" end="2"/>
                                            </p:txEl>
                                          </p:spTgt>
                                        </p:tgtEl>
                                        <p:attrNameLst>
                                          <p:attrName>ppt_y</p:attrName>
                                        </p:attrNameLst>
                                      </p:cBhvr>
                                      <p:tavLst>
                                        <p:tav tm="0">
                                          <p:val>
                                            <p:strVal val="ppt_y"/>
                                          </p:val>
                                        </p:tav>
                                        <p:tav tm="100000">
                                          <p:val>
                                            <p:strVal val="ppt_y+ppt_h"/>
                                          </p:val>
                                        </p:tav>
                                      </p:tavLst>
                                    </p:anim>
                                    <p:animScale>
                                      <p:cBhvr>
                                        <p:cTn id="74" dur="26">
                                          <p:stCondLst>
                                            <p:cond delay="620"/>
                                          </p:stCondLst>
                                        </p:cTn>
                                        <p:tgtEl>
                                          <p:spTgt spid="3">
                                            <p:txEl>
                                              <p:pRg st="2" end="2"/>
                                            </p:txEl>
                                          </p:spTgt>
                                        </p:tgtEl>
                                      </p:cBhvr>
                                      <p:to x="100000" y="60000"/>
                                    </p:animScale>
                                    <p:animScale>
                                      <p:cBhvr>
                                        <p:cTn id="75" dur="166" decel="50000">
                                          <p:stCondLst>
                                            <p:cond delay="646"/>
                                          </p:stCondLst>
                                        </p:cTn>
                                        <p:tgtEl>
                                          <p:spTgt spid="3">
                                            <p:txEl>
                                              <p:pRg st="2" end="2"/>
                                            </p:txEl>
                                          </p:spTgt>
                                        </p:tgtEl>
                                      </p:cBhvr>
                                      <p:to x="100000" y="100000"/>
                                    </p:animScale>
                                    <p:animScale>
                                      <p:cBhvr>
                                        <p:cTn id="76" dur="26">
                                          <p:stCondLst>
                                            <p:cond delay="1312"/>
                                          </p:stCondLst>
                                        </p:cTn>
                                        <p:tgtEl>
                                          <p:spTgt spid="3">
                                            <p:txEl>
                                              <p:pRg st="2" end="2"/>
                                            </p:txEl>
                                          </p:spTgt>
                                        </p:tgtEl>
                                      </p:cBhvr>
                                      <p:to x="100000" y="80000"/>
                                    </p:animScale>
                                    <p:animScale>
                                      <p:cBhvr>
                                        <p:cTn id="77" dur="166" decel="50000">
                                          <p:stCondLst>
                                            <p:cond delay="1338"/>
                                          </p:stCondLst>
                                        </p:cTn>
                                        <p:tgtEl>
                                          <p:spTgt spid="3">
                                            <p:txEl>
                                              <p:pRg st="2" end="2"/>
                                            </p:txEl>
                                          </p:spTgt>
                                        </p:tgtEl>
                                      </p:cBhvr>
                                      <p:to x="100000" y="100000"/>
                                    </p:animScale>
                                    <p:animScale>
                                      <p:cBhvr>
                                        <p:cTn id="78" dur="26">
                                          <p:stCondLst>
                                            <p:cond delay="1642"/>
                                          </p:stCondLst>
                                        </p:cTn>
                                        <p:tgtEl>
                                          <p:spTgt spid="3">
                                            <p:txEl>
                                              <p:pRg st="2" end="2"/>
                                            </p:txEl>
                                          </p:spTgt>
                                        </p:tgtEl>
                                      </p:cBhvr>
                                      <p:to x="100000" y="90000"/>
                                    </p:animScale>
                                    <p:animScale>
                                      <p:cBhvr>
                                        <p:cTn id="79" dur="166" decel="50000">
                                          <p:stCondLst>
                                            <p:cond delay="1668"/>
                                          </p:stCondLst>
                                        </p:cTn>
                                        <p:tgtEl>
                                          <p:spTgt spid="3">
                                            <p:txEl>
                                              <p:pRg st="2" end="2"/>
                                            </p:txEl>
                                          </p:spTgt>
                                        </p:tgtEl>
                                      </p:cBhvr>
                                      <p:to x="100000" y="100000"/>
                                    </p:animScale>
                                    <p:animScale>
                                      <p:cBhvr>
                                        <p:cTn id="80" dur="26">
                                          <p:stCondLst>
                                            <p:cond delay="1808"/>
                                          </p:stCondLst>
                                        </p:cTn>
                                        <p:tgtEl>
                                          <p:spTgt spid="3">
                                            <p:txEl>
                                              <p:pRg st="2" end="2"/>
                                            </p:txEl>
                                          </p:spTgt>
                                        </p:tgtEl>
                                      </p:cBhvr>
                                      <p:to x="100000" y="95000"/>
                                    </p:animScale>
                                    <p:animScale>
                                      <p:cBhvr>
                                        <p:cTn id="81" dur="166" decel="50000">
                                          <p:stCondLst>
                                            <p:cond delay="1834"/>
                                          </p:stCondLst>
                                        </p:cTn>
                                        <p:tgtEl>
                                          <p:spTgt spid="3">
                                            <p:txEl>
                                              <p:pRg st="2" end="2"/>
                                            </p:txEl>
                                          </p:spTgt>
                                        </p:tgtEl>
                                      </p:cBhvr>
                                      <p:to x="100000" y="100000"/>
                                    </p:animScale>
                                    <p:set>
                                      <p:cBhvr>
                                        <p:cTn id="82"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6" presetClass="exit" presetSubtype="0" fill="hold" grpId="0" nodeType="clickEffect">
                                  <p:stCondLst>
                                    <p:cond delay="0"/>
                                  </p:stCondLst>
                                  <p:childTnLst>
                                    <p:animEffect transition="out" filter="wipe(down)">
                                      <p:cBhvr>
                                        <p:cTn id="86" dur="180" accel="50000">
                                          <p:stCondLst>
                                            <p:cond delay="1820"/>
                                          </p:stCondLst>
                                        </p:cTn>
                                        <p:tgtEl>
                                          <p:spTgt spid="3">
                                            <p:txEl>
                                              <p:pRg st="3" end="3"/>
                                            </p:txEl>
                                          </p:spTgt>
                                        </p:tgtEl>
                                      </p:cBhvr>
                                    </p:animEffect>
                                    <p:anim calcmode="lin" valueType="num">
                                      <p:cBhvr>
                                        <p:cTn id="87" dur="1822" tmFilter="0,0; 0.14,0.31; 0.43,0.73; 0.71,0.91; 1.0,1.0">
                                          <p:stCondLst>
                                            <p:cond delay="0"/>
                                          </p:stCondLst>
                                        </p:cTn>
                                        <p:tgtEl>
                                          <p:spTgt spid="3">
                                            <p:txEl>
                                              <p:pRg st="3" end="3"/>
                                            </p:txEl>
                                          </p:spTgt>
                                        </p:tgtEl>
                                        <p:attrNameLst>
                                          <p:attrName>ppt_x</p:attrName>
                                        </p:attrNameLst>
                                      </p:cBhvr>
                                      <p:tavLst>
                                        <p:tav tm="0">
                                          <p:val>
                                            <p:strVal val="ppt_x"/>
                                          </p:val>
                                        </p:tav>
                                        <p:tav tm="100000">
                                          <p:val>
                                            <p:strVal val="#ppt_x+0.25"/>
                                          </p:val>
                                        </p:tav>
                                      </p:tavLst>
                                    </p:anim>
                                    <p:anim calcmode="lin" valueType="num">
                                      <p:cBhvr>
                                        <p:cTn id="88" dur="178">
                                          <p:stCondLst>
                                            <p:cond delay="1822"/>
                                          </p:stCondLst>
                                        </p:cTn>
                                        <p:tgtEl>
                                          <p:spTgt spid="3">
                                            <p:txEl>
                                              <p:pRg st="3" end="3"/>
                                            </p:txEl>
                                          </p:spTgt>
                                        </p:tgtEl>
                                        <p:attrNameLst>
                                          <p:attrName>ppt_x</p:attrName>
                                        </p:attrNameLst>
                                      </p:cBhvr>
                                      <p:tavLst>
                                        <p:tav tm="0">
                                          <p:val>
                                            <p:strVal val="ppt_x"/>
                                          </p:val>
                                        </p:tav>
                                        <p:tav tm="100000">
                                          <p:val>
                                            <p:strVal val="ppt_x"/>
                                          </p:val>
                                        </p:tav>
                                      </p:tavLst>
                                    </p:anim>
                                    <p:anim calcmode="lin" valueType="num">
                                      <p:cBhvr>
                                        <p:cTn id="89" dur="664" tmFilter="0.0,0.0;0.25,0.07;0.50,0.2;0.75,0.467;1.0,1.0">
                                          <p:stCondLst>
                                            <p:cond delay="0"/>
                                          </p:stCondLst>
                                        </p:cTn>
                                        <p:tgtEl>
                                          <p:spTgt spid="3">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0" dur="664" tmFilter="0, 0; 0.125,0.2665; 0.25,0.4; 0.375,0.465; 0.5,0.5;  0.625,0.535; 0.75,0.6; 0.875,0.7335; 1,1">
                                          <p:stCondLst>
                                            <p:cond delay="664"/>
                                          </p:stCondLst>
                                        </p:cTn>
                                        <p:tgtEl>
                                          <p:spTgt spid="3">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1" dur="332" tmFilter="0, 0; 0.125,0.2665; 0.25,0.4; 0.375,0.465; 0.5,0.5;  0.625,0.535; 0.75,0.6; 0.875,0.7335; 1,1">
                                          <p:stCondLst>
                                            <p:cond delay="1324"/>
                                          </p:stCondLst>
                                        </p:cTn>
                                        <p:tgtEl>
                                          <p:spTgt spid="3">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2" dur="164" tmFilter="0, 0; 0.125,0.2665; 0.25,0.4; 0.375,0.465; 0.5,0.5;  0.625,0.535; 0.75,0.6; 0.875,0.7335; 1,1">
                                          <p:stCondLst>
                                            <p:cond delay="1656"/>
                                          </p:stCondLst>
                                        </p:cTn>
                                        <p:tgtEl>
                                          <p:spTgt spid="3">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3" dur="180" accel="50000">
                                          <p:stCondLst>
                                            <p:cond delay="1820"/>
                                          </p:stCondLst>
                                        </p:cTn>
                                        <p:tgtEl>
                                          <p:spTgt spid="3">
                                            <p:txEl>
                                              <p:pRg st="3" end="3"/>
                                            </p:txEl>
                                          </p:spTgt>
                                        </p:tgtEl>
                                        <p:attrNameLst>
                                          <p:attrName>ppt_y</p:attrName>
                                        </p:attrNameLst>
                                      </p:cBhvr>
                                      <p:tavLst>
                                        <p:tav tm="0">
                                          <p:val>
                                            <p:strVal val="ppt_y"/>
                                          </p:val>
                                        </p:tav>
                                        <p:tav tm="100000">
                                          <p:val>
                                            <p:strVal val="ppt_y+ppt_h"/>
                                          </p:val>
                                        </p:tav>
                                      </p:tavLst>
                                    </p:anim>
                                    <p:animScale>
                                      <p:cBhvr>
                                        <p:cTn id="94" dur="26">
                                          <p:stCondLst>
                                            <p:cond delay="620"/>
                                          </p:stCondLst>
                                        </p:cTn>
                                        <p:tgtEl>
                                          <p:spTgt spid="3">
                                            <p:txEl>
                                              <p:pRg st="3" end="3"/>
                                            </p:txEl>
                                          </p:spTgt>
                                        </p:tgtEl>
                                      </p:cBhvr>
                                      <p:to x="100000" y="60000"/>
                                    </p:animScale>
                                    <p:animScale>
                                      <p:cBhvr>
                                        <p:cTn id="95" dur="166" decel="50000">
                                          <p:stCondLst>
                                            <p:cond delay="646"/>
                                          </p:stCondLst>
                                        </p:cTn>
                                        <p:tgtEl>
                                          <p:spTgt spid="3">
                                            <p:txEl>
                                              <p:pRg st="3" end="3"/>
                                            </p:txEl>
                                          </p:spTgt>
                                        </p:tgtEl>
                                      </p:cBhvr>
                                      <p:to x="100000" y="100000"/>
                                    </p:animScale>
                                    <p:animScale>
                                      <p:cBhvr>
                                        <p:cTn id="96" dur="26">
                                          <p:stCondLst>
                                            <p:cond delay="1312"/>
                                          </p:stCondLst>
                                        </p:cTn>
                                        <p:tgtEl>
                                          <p:spTgt spid="3">
                                            <p:txEl>
                                              <p:pRg st="3" end="3"/>
                                            </p:txEl>
                                          </p:spTgt>
                                        </p:tgtEl>
                                      </p:cBhvr>
                                      <p:to x="100000" y="80000"/>
                                    </p:animScale>
                                    <p:animScale>
                                      <p:cBhvr>
                                        <p:cTn id="97" dur="166" decel="50000">
                                          <p:stCondLst>
                                            <p:cond delay="1338"/>
                                          </p:stCondLst>
                                        </p:cTn>
                                        <p:tgtEl>
                                          <p:spTgt spid="3">
                                            <p:txEl>
                                              <p:pRg st="3" end="3"/>
                                            </p:txEl>
                                          </p:spTgt>
                                        </p:tgtEl>
                                      </p:cBhvr>
                                      <p:to x="100000" y="100000"/>
                                    </p:animScale>
                                    <p:animScale>
                                      <p:cBhvr>
                                        <p:cTn id="98" dur="26">
                                          <p:stCondLst>
                                            <p:cond delay="1642"/>
                                          </p:stCondLst>
                                        </p:cTn>
                                        <p:tgtEl>
                                          <p:spTgt spid="3">
                                            <p:txEl>
                                              <p:pRg st="3" end="3"/>
                                            </p:txEl>
                                          </p:spTgt>
                                        </p:tgtEl>
                                      </p:cBhvr>
                                      <p:to x="100000" y="90000"/>
                                    </p:animScale>
                                    <p:animScale>
                                      <p:cBhvr>
                                        <p:cTn id="99" dur="166" decel="50000">
                                          <p:stCondLst>
                                            <p:cond delay="1668"/>
                                          </p:stCondLst>
                                        </p:cTn>
                                        <p:tgtEl>
                                          <p:spTgt spid="3">
                                            <p:txEl>
                                              <p:pRg st="3" end="3"/>
                                            </p:txEl>
                                          </p:spTgt>
                                        </p:tgtEl>
                                      </p:cBhvr>
                                      <p:to x="100000" y="100000"/>
                                    </p:animScale>
                                    <p:animScale>
                                      <p:cBhvr>
                                        <p:cTn id="100" dur="26">
                                          <p:stCondLst>
                                            <p:cond delay="1808"/>
                                          </p:stCondLst>
                                        </p:cTn>
                                        <p:tgtEl>
                                          <p:spTgt spid="3">
                                            <p:txEl>
                                              <p:pRg st="3" end="3"/>
                                            </p:txEl>
                                          </p:spTgt>
                                        </p:tgtEl>
                                      </p:cBhvr>
                                      <p:to x="100000" y="95000"/>
                                    </p:animScale>
                                    <p:animScale>
                                      <p:cBhvr>
                                        <p:cTn id="101" dur="166" decel="50000">
                                          <p:stCondLst>
                                            <p:cond delay="1834"/>
                                          </p:stCondLst>
                                        </p:cTn>
                                        <p:tgtEl>
                                          <p:spTgt spid="3">
                                            <p:txEl>
                                              <p:pRg st="3" end="3"/>
                                            </p:txEl>
                                          </p:spTgt>
                                        </p:tgtEl>
                                      </p:cBhvr>
                                      <p:to x="100000" y="100000"/>
                                    </p:animScale>
                                    <p:set>
                                      <p:cBhvr>
                                        <p:cTn id="10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6" presetClass="exit" presetSubtype="0" fill="hold" grpId="0" nodeType="clickEffect">
                                  <p:stCondLst>
                                    <p:cond delay="0"/>
                                  </p:stCondLst>
                                  <p:childTnLst>
                                    <p:animEffect transition="out" filter="wipe(down)">
                                      <p:cBhvr>
                                        <p:cTn id="106" dur="180" accel="50000">
                                          <p:stCondLst>
                                            <p:cond delay="1820"/>
                                          </p:stCondLst>
                                        </p:cTn>
                                        <p:tgtEl>
                                          <p:spTgt spid="3">
                                            <p:txEl>
                                              <p:pRg st="4" end="4"/>
                                            </p:txEl>
                                          </p:spTgt>
                                        </p:tgtEl>
                                      </p:cBhvr>
                                    </p:animEffect>
                                    <p:anim calcmode="lin" valueType="num">
                                      <p:cBhvr>
                                        <p:cTn id="107" dur="1822" tmFilter="0,0; 0.14,0.31; 0.43,0.73; 0.71,0.91; 1.0,1.0">
                                          <p:stCondLst>
                                            <p:cond delay="0"/>
                                          </p:stCondLst>
                                        </p:cTn>
                                        <p:tgtEl>
                                          <p:spTgt spid="3">
                                            <p:txEl>
                                              <p:pRg st="4" end="4"/>
                                            </p:txEl>
                                          </p:spTgt>
                                        </p:tgtEl>
                                        <p:attrNameLst>
                                          <p:attrName>ppt_x</p:attrName>
                                        </p:attrNameLst>
                                      </p:cBhvr>
                                      <p:tavLst>
                                        <p:tav tm="0">
                                          <p:val>
                                            <p:strVal val="ppt_x"/>
                                          </p:val>
                                        </p:tav>
                                        <p:tav tm="100000">
                                          <p:val>
                                            <p:strVal val="#ppt_x+0.25"/>
                                          </p:val>
                                        </p:tav>
                                      </p:tavLst>
                                    </p:anim>
                                    <p:anim calcmode="lin" valueType="num">
                                      <p:cBhvr>
                                        <p:cTn id="108" dur="178">
                                          <p:stCondLst>
                                            <p:cond delay="1822"/>
                                          </p:stCondLst>
                                        </p:cTn>
                                        <p:tgtEl>
                                          <p:spTgt spid="3">
                                            <p:txEl>
                                              <p:pRg st="4" end="4"/>
                                            </p:txEl>
                                          </p:spTgt>
                                        </p:tgtEl>
                                        <p:attrNameLst>
                                          <p:attrName>ppt_x</p:attrName>
                                        </p:attrNameLst>
                                      </p:cBhvr>
                                      <p:tavLst>
                                        <p:tav tm="0">
                                          <p:val>
                                            <p:strVal val="ppt_x"/>
                                          </p:val>
                                        </p:tav>
                                        <p:tav tm="100000">
                                          <p:val>
                                            <p:strVal val="ppt_x"/>
                                          </p:val>
                                        </p:tav>
                                      </p:tavLst>
                                    </p:anim>
                                    <p:anim calcmode="lin" valueType="num">
                                      <p:cBhvr>
                                        <p:cTn id="109" dur="664" tmFilter="0.0,0.0;0.25,0.07;0.50,0.2;0.75,0.467;1.0,1.0">
                                          <p:stCondLst>
                                            <p:cond delay="0"/>
                                          </p:stCondLst>
                                        </p:cTn>
                                        <p:tgtEl>
                                          <p:spTgt spid="3">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10" dur="664" tmFilter="0, 0; 0.125,0.2665; 0.25,0.4; 0.375,0.465; 0.5,0.5;  0.625,0.535; 0.75,0.6; 0.875,0.7335; 1,1">
                                          <p:stCondLst>
                                            <p:cond delay="664"/>
                                          </p:stCondLst>
                                        </p:cTn>
                                        <p:tgtEl>
                                          <p:spTgt spid="3">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1" dur="332" tmFilter="0, 0; 0.125,0.2665; 0.25,0.4; 0.375,0.465; 0.5,0.5;  0.625,0.535; 0.75,0.6; 0.875,0.7335; 1,1">
                                          <p:stCondLst>
                                            <p:cond delay="1324"/>
                                          </p:stCondLst>
                                        </p:cTn>
                                        <p:tgtEl>
                                          <p:spTgt spid="3">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12" dur="164" tmFilter="0, 0; 0.125,0.2665; 0.25,0.4; 0.375,0.465; 0.5,0.5;  0.625,0.535; 0.75,0.6; 0.875,0.7335; 1,1">
                                          <p:stCondLst>
                                            <p:cond delay="1656"/>
                                          </p:stCondLst>
                                        </p:cTn>
                                        <p:tgtEl>
                                          <p:spTgt spid="3">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13" dur="180" accel="50000">
                                          <p:stCondLst>
                                            <p:cond delay="1820"/>
                                          </p:stCondLst>
                                        </p:cTn>
                                        <p:tgtEl>
                                          <p:spTgt spid="3">
                                            <p:txEl>
                                              <p:pRg st="4" end="4"/>
                                            </p:txEl>
                                          </p:spTgt>
                                        </p:tgtEl>
                                        <p:attrNameLst>
                                          <p:attrName>ppt_y</p:attrName>
                                        </p:attrNameLst>
                                      </p:cBhvr>
                                      <p:tavLst>
                                        <p:tav tm="0">
                                          <p:val>
                                            <p:strVal val="ppt_y"/>
                                          </p:val>
                                        </p:tav>
                                        <p:tav tm="100000">
                                          <p:val>
                                            <p:strVal val="ppt_y+ppt_h"/>
                                          </p:val>
                                        </p:tav>
                                      </p:tavLst>
                                    </p:anim>
                                    <p:animScale>
                                      <p:cBhvr>
                                        <p:cTn id="114" dur="26">
                                          <p:stCondLst>
                                            <p:cond delay="620"/>
                                          </p:stCondLst>
                                        </p:cTn>
                                        <p:tgtEl>
                                          <p:spTgt spid="3">
                                            <p:txEl>
                                              <p:pRg st="4" end="4"/>
                                            </p:txEl>
                                          </p:spTgt>
                                        </p:tgtEl>
                                      </p:cBhvr>
                                      <p:to x="100000" y="60000"/>
                                    </p:animScale>
                                    <p:animScale>
                                      <p:cBhvr>
                                        <p:cTn id="115" dur="166" decel="50000">
                                          <p:stCondLst>
                                            <p:cond delay="646"/>
                                          </p:stCondLst>
                                        </p:cTn>
                                        <p:tgtEl>
                                          <p:spTgt spid="3">
                                            <p:txEl>
                                              <p:pRg st="4" end="4"/>
                                            </p:txEl>
                                          </p:spTgt>
                                        </p:tgtEl>
                                      </p:cBhvr>
                                      <p:to x="100000" y="100000"/>
                                    </p:animScale>
                                    <p:animScale>
                                      <p:cBhvr>
                                        <p:cTn id="116" dur="26">
                                          <p:stCondLst>
                                            <p:cond delay="1312"/>
                                          </p:stCondLst>
                                        </p:cTn>
                                        <p:tgtEl>
                                          <p:spTgt spid="3">
                                            <p:txEl>
                                              <p:pRg st="4" end="4"/>
                                            </p:txEl>
                                          </p:spTgt>
                                        </p:tgtEl>
                                      </p:cBhvr>
                                      <p:to x="100000" y="80000"/>
                                    </p:animScale>
                                    <p:animScale>
                                      <p:cBhvr>
                                        <p:cTn id="117" dur="166" decel="50000">
                                          <p:stCondLst>
                                            <p:cond delay="1338"/>
                                          </p:stCondLst>
                                        </p:cTn>
                                        <p:tgtEl>
                                          <p:spTgt spid="3">
                                            <p:txEl>
                                              <p:pRg st="4" end="4"/>
                                            </p:txEl>
                                          </p:spTgt>
                                        </p:tgtEl>
                                      </p:cBhvr>
                                      <p:to x="100000" y="100000"/>
                                    </p:animScale>
                                    <p:animScale>
                                      <p:cBhvr>
                                        <p:cTn id="118" dur="26">
                                          <p:stCondLst>
                                            <p:cond delay="1642"/>
                                          </p:stCondLst>
                                        </p:cTn>
                                        <p:tgtEl>
                                          <p:spTgt spid="3">
                                            <p:txEl>
                                              <p:pRg st="4" end="4"/>
                                            </p:txEl>
                                          </p:spTgt>
                                        </p:tgtEl>
                                      </p:cBhvr>
                                      <p:to x="100000" y="90000"/>
                                    </p:animScale>
                                    <p:animScale>
                                      <p:cBhvr>
                                        <p:cTn id="119" dur="166" decel="50000">
                                          <p:stCondLst>
                                            <p:cond delay="1668"/>
                                          </p:stCondLst>
                                        </p:cTn>
                                        <p:tgtEl>
                                          <p:spTgt spid="3">
                                            <p:txEl>
                                              <p:pRg st="4" end="4"/>
                                            </p:txEl>
                                          </p:spTgt>
                                        </p:tgtEl>
                                      </p:cBhvr>
                                      <p:to x="100000" y="100000"/>
                                    </p:animScale>
                                    <p:animScale>
                                      <p:cBhvr>
                                        <p:cTn id="120" dur="26">
                                          <p:stCondLst>
                                            <p:cond delay="1808"/>
                                          </p:stCondLst>
                                        </p:cTn>
                                        <p:tgtEl>
                                          <p:spTgt spid="3">
                                            <p:txEl>
                                              <p:pRg st="4" end="4"/>
                                            </p:txEl>
                                          </p:spTgt>
                                        </p:tgtEl>
                                      </p:cBhvr>
                                      <p:to x="100000" y="95000"/>
                                    </p:animScale>
                                    <p:animScale>
                                      <p:cBhvr>
                                        <p:cTn id="121" dur="166" decel="50000">
                                          <p:stCondLst>
                                            <p:cond delay="1834"/>
                                          </p:stCondLst>
                                        </p:cTn>
                                        <p:tgtEl>
                                          <p:spTgt spid="3">
                                            <p:txEl>
                                              <p:pRg st="4" end="4"/>
                                            </p:txEl>
                                          </p:spTgt>
                                        </p:tgtEl>
                                      </p:cBhvr>
                                      <p:to x="100000" y="100000"/>
                                    </p:animScale>
                                    <p:set>
                                      <p:cBhvr>
                                        <p:cTn id="12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116632"/>
            <a:ext cx="8587680" cy="2736304"/>
          </a:xfrm>
        </p:spPr>
        <p:txBody>
          <a:bodyPr>
            <a:normAutofit/>
          </a:bodyPr>
          <a:lstStyle/>
          <a:p>
            <a:r>
              <a:rPr lang="es-CO" sz="2400" dirty="0" smtClean="0"/>
              <a:t/>
            </a:r>
            <a:br>
              <a:rPr lang="es-CO" sz="2400" dirty="0" smtClean="0"/>
            </a:br>
            <a:r>
              <a:rPr lang="es-CO" sz="2400" dirty="0"/>
              <a:t/>
            </a:r>
            <a:br>
              <a:rPr lang="es-CO" sz="2400" dirty="0"/>
            </a:br>
            <a:endParaRPr lang="es-CO" sz="2400" dirty="0"/>
          </a:p>
        </p:txBody>
      </p:sp>
      <p:sp>
        <p:nvSpPr>
          <p:cNvPr id="3" name="2 Subtítulo"/>
          <p:cNvSpPr>
            <a:spLocks noGrp="1"/>
          </p:cNvSpPr>
          <p:nvPr>
            <p:ph type="subTitle" idx="1"/>
          </p:nvPr>
        </p:nvSpPr>
        <p:spPr>
          <a:xfrm>
            <a:off x="179512" y="260648"/>
            <a:ext cx="4752528" cy="5688632"/>
          </a:xfrm>
        </p:spPr>
        <p:txBody>
          <a:bodyPr>
            <a:normAutofit fontScale="92500" lnSpcReduction="20000"/>
          </a:bodyPr>
          <a:lstStyle/>
          <a:p>
            <a:r>
              <a:rPr lang="es-CO" sz="2800" dirty="0"/>
              <a:t>Esto puede ayudarte a identificar mejor los pensamientos, emociones y comportamientos negativos. Trata de participar en actividades normales y reúnete regularmente con amigos y familiares que puedan actuar como apoyo saludable. Conéctate con otras personas que se enfrentan a desafíos similares. Trata de practicar técnicas para reducir el estrés como la meditación o la respiración profunda. Es posible que no estés pensando con claridad y que te arrepientas de tus decisiones más adelante.</a:t>
            </a:r>
            <a:br>
              <a:rPr lang="es-CO" sz="2800" dirty="0"/>
            </a:br>
            <a:endParaRPr lang="es-CO" sz="2800" dirty="0" smtClean="0"/>
          </a:p>
          <a:p>
            <a:endParaRPr lang="es-CO"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620688"/>
            <a:ext cx="4026024" cy="4911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047448374"/>
      </p:ext>
    </p:extLst>
  </p:cSld>
  <p:clrMapOvr>
    <a:masterClrMapping/>
  </p:clrMapOvr>
  <mc:AlternateContent xmlns:mc="http://schemas.openxmlformats.org/markup-compatibility/2006">
    <mc:Choice xmlns:p14="http://schemas.microsoft.com/office/powerpoint/2010/main" Requires="p14">
      <p:transition spd="slow" p14:dur="2000" advTm="4449">
        <p:sndAc>
          <p:stSnd>
            <p:snd r:embed="rId3" name="drumroll.wav"/>
          </p:stSnd>
        </p:sndAc>
      </p:transition>
    </mc:Choice>
    <mc:Fallback>
      <p:transition spd="slow" advTm="4449">
        <p:sndAc>
          <p:stSnd>
            <p:snd r:embed="rId3"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xit" presetSubtype="0" accel="100000"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 calcmode="lin" valueType="num">
                                      <p:cBhvr>
                                        <p:cTn id="8" dur="500"/>
                                        <p:tgtEl>
                                          <p:spTgt spid="3">
                                            <p:txEl>
                                              <p:pRg st="0" end="0"/>
                                            </p:txEl>
                                          </p:spTgt>
                                        </p:tgtEl>
                                        <p:attrNameLst>
                                          <p:attrName>style.rotation</p:attrName>
                                        </p:attrNameLst>
                                      </p:cBhvr>
                                      <p:tavLst>
                                        <p:tav tm="0">
                                          <p:val>
                                            <p:fltVal val="0"/>
                                          </p:val>
                                        </p:tav>
                                        <p:tav tm="100000">
                                          <p:val>
                                            <p:fltVal val="360"/>
                                          </p:val>
                                        </p:tav>
                                      </p:tavLst>
                                    </p:anim>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4" dur="2000" fill="hold"/>
                                        <p:tgtEl>
                                          <p:spTgt spid="20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8|1.3"/>
</p:tagLst>
</file>

<file path=ppt/tags/tag10.xml><?xml version="1.0" encoding="utf-8"?>
<p:tagLst xmlns:a="http://schemas.openxmlformats.org/drawingml/2006/main" xmlns:r="http://schemas.openxmlformats.org/officeDocument/2006/relationships" xmlns:p="http://schemas.openxmlformats.org/presentationml/2006/main">
  <p:tag name="TIMING" val="|1.5|2.9"/>
</p:tagLst>
</file>

<file path=ppt/tags/tag2.xml><?xml version="1.0" encoding="utf-8"?>
<p:tagLst xmlns:a="http://schemas.openxmlformats.org/drawingml/2006/main" xmlns:r="http://schemas.openxmlformats.org/officeDocument/2006/relationships" xmlns:p="http://schemas.openxmlformats.org/presentationml/2006/main">
  <p:tag name="TIMING" val="|4.8|0.8|0.6|0.5"/>
</p:tagLst>
</file>

<file path=ppt/tags/tag3.xml><?xml version="1.0" encoding="utf-8"?>
<p:tagLst xmlns:a="http://schemas.openxmlformats.org/drawingml/2006/main" xmlns:r="http://schemas.openxmlformats.org/officeDocument/2006/relationships" xmlns:p="http://schemas.openxmlformats.org/presentationml/2006/main">
  <p:tag name="TIMING" val="|7.5|0.7"/>
</p:tagLst>
</file>

<file path=ppt/tags/tag4.xml><?xml version="1.0" encoding="utf-8"?>
<p:tagLst xmlns:a="http://schemas.openxmlformats.org/drawingml/2006/main" xmlns:r="http://schemas.openxmlformats.org/officeDocument/2006/relationships" xmlns:p="http://schemas.openxmlformats.org/presentationml/2006/main">
  <p:tag name="TIMING" val="|0.6|0.7|0.7|0.5"/>
</p:tagLst>
</file>

<file path=ppt/tags/tag5.xml><?xml version="1.0" encoding="utf-8"?>
<p:tagLst xmlns:a="http://schemas.openxmlformats.org/drawingml/2006/main" xmlns:r="http://schemas.openxmlformats.org/officeDocument/2006/relationships" xmlns:p="http://schemas.openxmlformats.org/presentationml/2006/main">
  <p:tag name="TIMING" val="|1.8|2.1"/>
</p:tagLst>
</file>

<file path=ppt/tags/tag6.xml><?xml version="1.0" encoding="utf-8"?>
<p:tagLst xmlns:a="http://schemas.openxmlformats.org/drawingml/2006/main" xmlns:r="http://schemas.openxmlformats.org/officeDocument/2006/relationships" xmlns:p="http://schemas.openxmlformats.org/presentationml/2006/main">
  <p:tag name="TIMING" val="|1.6|2.2"/>
</p:tagLst>
</file>

<file path=ppt/tags/tag7.xml><?xml version="1.0" encoding="utf-8"?>
<p:tagLst xmlns:a="http://schemas.openxmlformats.org/drawingml/2006/main" xmlns:r="http://schemas.openxmlformats.org/officeDocument/2006/relationships" xmlns:p="http://schemas.openxmlformats.org/presentationml/2006/main">
  <p:tag name="TIMING" val="|1.4|0.7|0.5"/>
</p:tagLst>
</file>

<file path=ppt/tags/tag8.xml><?xml version="1.0" encoding="utf-8"?>
<p:tagLst xmlns:a="http://schemas.openxmlformats.org/drawingml/2006/main" xmlns:r="http://schemas.openxmlformats.org/officeDocument/2006/relationships" xmlns:p="http://schemas.openxmlformats.org/presentationml/2006/main">
  <p:tag name="TIMING" val="|0.3|2.7|0.5|0.2|0.2|0.1"/>
</p:tagLst>
</file>

<file path=ppt/tags/tag9.xml><?xml version="1.0" encoding="utf-8"?>
<p:tagLst xmlns:a="http://schemas.openxmlformats.org/drawingml/2006/main" xmlns:r="http://schemas.openxmlformats.org/officeDocument/2006/relationships" xmlns:p="http://schemas.openxmlformats.org/presentationml/2006/main">
  <p:tag name="TIMING" val="|0.8|0.7"/>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93</TotalTime>
  <Words>488</Words>
  <Application>Microsoft Office PowerPoint</Application>
  <PresentationFormat>Presentación en pantalla (4:3)</PresentationFormat>
  <Paragraphs>41</Paragraphs>
  <Slides>10</Slides>
  <Notes>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Intermedio</vt:lpstr>
      <vt:lpstr>TRASTORNO dismorfico corporal </vt:lpstr>
      <vt:lpstr>Descripción general</vt:lpstr>
      <vt:lpstr>síntomas</vt:lpstr>
      <vt:lpstr>Causas</vt:lpstr>
      <vt:lpstr>tratamiento</vt:lpstr>
      <vt:lpstr>internación</vt:lpstr>
      <vt:lpstr>Estrategias de afrontamiento y apoyo</vt:lpstr>
      <vt:lpstr>consejos para ayudar a lidiar con el trastorno dismórfico corporal:</vt:lpstr>
      <vt:lpstr>  </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TRASTORNOS CORPORALES CRÍTICOS</dc:title>
  <dc:creator>Usuario</dc:creator>
  <cp:lastModifiedBy>Usuario</cp:lastModifiedBy>
  <cp:revision>11</cp:revision>
  <dcterms:created xsi:type="dcterms:W3CDTF">2021-03-12T22:57:46Z</dcterms:created>
  <dcterms:modified xsi:type="dcterms:W3CDTF">2021-03-13T00:31:34Z</dcterms:modified>
</cp:coreProperties>
</file>