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4/6/2021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hyperlink" Target="https://es.wikipedia.org/wiki/Videojuego_en_l%C3%ADnea"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es.wikipedia.org/wiki/Jugabilidad" TargetMode="External"/><Relationship Id="rId5" Type="http://schemas.openxmlformats.org/officeDocument/2006/relationships/hyperlink" Target="https://es.wikipedia.org/wiki/Videojuego"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ítulo 1">
            <a:extLst>
              <a:ext uri="{FF2B5EF4-FFF2-40B4-BE49-F238E27FC236}">
                <a16:creationId xmlns:a16="http://schemas.microsoft.com/office/drawing/2014/main" id="{23888C49-8756-4574-BA95-BE0E577AB278}"/>
              </a:ext>
            </a:extLst>
          </p:cNvPr>
          <p:cNvSpPr>
            <a:spLocks noGrp="1"/>
          </p:cNvSpPr>
          <p:nvPr>
            <p:ph type="ctrTitle"/>
          </p:nvPr>
        </p:nvSpPr>
        <p:spPr>
          <a:xfrm>
            <a:off x="486876" y="2032000"/>
            <a:ext cx="4513792" cy="2819398"/>
          </a:xfrm>
        </p:spPr>
        <p:txBody>
          <a:bodyPr>
            <a:normAutofit/>
          </a:bodyPr>
          <a:lstStyle/>
          <a:p>
            <a:r>
              <a:rPr lang="es-MX">
                <a:solidFill>
                  <a:srgbClr val="FFFFFF"/>
                </a:solidFill>
              </a:rPr>
              <a:t>Los video juegos</a:t>
            </a:r>
            <a:br>
              <a:rPr lang="es-MX">
                <a:solidFill>
                  <a:srgbClr val="FFFFFF"/>
                </a:solidFill>
              </a:rPr>
            </a:br>
            <a:endParaRPr lang="es-CO">
              <a:solidFill>
                <a:srgbClr val="FFFFFF"/>
              </a:solidFill>
            </a:endParaRPr>
          </a:p>
        </p:txBody>
      </p:sp>
      <p:sp>
        <p:nvSpPr>
          <p:cNvPr id="3" name="Subtítulo 2">
            <a:extLst>
              <a:ext uri="{FF2B5EF4-FFF2-40B4-BE49-F238E27FC236}">
                <a16:creationId xmlns:a16="http://schemas.microsoft.com/office/drawing/2014/main" id="{7C4327CB-CC37-4D1F-9FEE-C91ECB35D3D3}"/>
              </a:ext>
            </a:extLst>
          </p:cNvPr>
          <p:cNvSpPr>
            <a:spLocks noGrp="1"/>
          </p:cNvSpPr>
          <p:nvPr>
            <p:ph type="subTitle" idx="1"/>
          </p:nvPr>
        </p:nvSpPr>
        <p:spPr>
          <a:xfrm>
            <a:off x="-1201837" y="4739039"/>
            <a:ext cx="5741483" cy="1152059"/>
          </a:xfrm>
        </p:spPr>
        <p:txBody>
          <a:bodyPr>
            <a:normAutofit lnSpcReduction="10000"/>
          </a:bodyPr>
          <a:lstStyle/>
          <a:p>
            <a:r>
              <a:rPr lang="es-MX" dirty="0">
                <a:solidFill>
                  <a:srgbClr val="FFFFFF"/>
                </a:solidFill>
              </a:rPr>
              <a:t>Nombre: Luis Alejandro</a:t>
            </a:r>
          </a:p>
          <a:p>
            <a:r>
              <a:rPr lang="es-MX" dirty="0">
                <a:solidFill>
                  <a:srgbClr val="FFFFFF"/>
                </a:solidFill>
              </a:rPr>
              <a:t>Apellidos: moreno romero</a:t>
            </a:r>
          </a:p>
          <a:p>
            <a:r>
              <a:rPr lang="es-MX" dirty="0">
                <a:solidFill>
                  <a:srgbClr val="FFFFFF"/>
                </a:solidFill>
              </a:rPr>
              <a:t>      Curzo:703  </a:t>
            </a:r>
            <a:endParaRPr lang="es-CO" dirty="0">
              <a:solidFill>
                <a:srgbClr val="FFFFFF"/>
              </a:solidFill>
            </a:endParaRPr>
          </a:p>
        </p:txBody>
      </p:sp>
      <p:sp useBgFill="1">
        <p:nvSpPr>
          <p:cNvPr id="13"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Imagen 3">
            <a:extLst>
              <a:ext uri="{FF2B5EF4-FFF2-40B4-BE49-F238E27FC236}">
                <a16:creationId xmlns:a16="http://schemas.microsoft.com/office/drawing/2014/main" id="{C7ABB73D-2B6E-4665-A908-3B3FE3DE66A7}"/>
              </a:ext>
            </a:extLst>
          </p:cNvPr>
          <p:cNvPicPr>
            <a:picLocks noChangeAspect="1"/>
          </p:cNvPicPr>
          <p:nvPr/>
        </p:nvPicPr>
        <p:blipFill>
          <a:blip r:embed="rId4"/>
          <a:stretch>
            <a:fillRect/>
          </a:stretch>
        </p:blipFill>
        <p:spPr>
          <a:xfrm>
            <a:off x="6299697" y="2008310"/>
            <a:ext cx="5601128" cy="3867772"/>
          </a:xfrm>
          <a:prstGeom prst="rect">
            <a:avLst/>
          </a:prstGeom>
        </p:spPr>
      </p:pic>
    </p:spTree>
    <p:extLst>
      <p:ext uri="{BB962C8B-B14F-4D97-AF65-F5344CB8AC3E}">
        <p14:creationId xmlns:p14="http://schemas.microsoft.com/office/powerpoint/2010/main" val="2379385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explode.wav"/>
          </p:stSnd>
        </p:sndAc>
      </p:transition>
    </mc:Choice>
    <mc:Fallback>
      <p:transition spd="slow">
        <p:fade/>
        <p:sndAc>
          <p:stSnd>
            <p:snd r:embed="rId2" name="explod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E292E7-32FE-4B07-A693-CB84CD417C04}"/>
              </a:ext>
            </a:extLst>
          </p:cNvPr>
          <p:cNvSpPr>
            <a:spLocks noGrp="1"/>
          </p:cNvSpPr>
          <p:nvPr>
            <p:ph type="title"/>
          </p:nvPr>
        </p:nvSpPr>
        <p:spPr>
          <a:xfrm>
            <a:off x="685799" y="1150076"/>
            <a:ext cx="3659389" cy="4557849"/>
          </a:xfrm>
        </p:spPr>
        <p:txBody>
          <a:bodyPr>
            <a:normAutofit/>
          </a:bodyPr>
          <a:lstStyle/>
          <a:p>
            <a:pPr algn="r"/>
            <a:r>
              <a:rPr lang="es-MX" dirty="0"/>
              <a:t>Que tipo de juegos  hay </a:t>
            </a:r>
            <a:endParaRPr lang="es-CO"/>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058DCA2-A19E-4318-AB00-6D91D9211C34}"/>
              </a:ext>
            </a:extLst>
          </p:cNvPr>
          <p:cNvSpPr>
            <a:spLocks noGrp="1"/>
          </p:cNvSpPr>
          <p:nvPr>
            <p:ph idx="1"/>
          </p:nvPr>
        </p:nvSpPr>
        <p:spPr>
          <a:xfrm>
            <a:off x="4988658" y="1150076"/>
            <a:ext cx="6517543" cy="4557849"/>
          </a:xfrm>
        </p:spPr>
        <p:txBody>
          <a:bodyPr>
            <a:normAutofit/>
          </a:bodyPr>
          <a:lstStyle/>
          <a:p>
            <a:pPr marL="0" indent="0">
              <a:buNone/>
            </a:pPr>
            <a:r>
              <a:rPr lang="es-MX" dirty="0"/>
              <a:t>Existen barios tipos de juegos</a:t>
            </a:r>
          </a:p>
          <a:p>
            <a:pPr marL="0" indent="0">
              <a:buNone/>
            </a:pPr>
            <a:r>
              <a:rPr lang="es-MX" dirty="0"/>
              <a:t>*Los juegos de línea o los de roll</a:t>
            </a:r>
          </a:p>
          <a:p>
            <a:pPr marL="0" indent="0">
              <a:buNone/>
            </a:pPr>
            <a:r>
              <a:rPr lang="es-MX" dirty="0"/>
              <a:t>*Los juegos que informan y ayudan a el aprendizaje</a:t>
            </a:r>
          </a:p>
          <a:p>
            <a:pPr marL="0" indent="0">
              <a:buNone/>
            </a:pPr>
            <a:r>
              <a:rPr lang="es-MX" dirty="0"/>
              <a:t>*Los de guerra y armas </a:t>
            </a:r>
          </a:p>
          <a:p>
            <a:pPr marL="0" indent="0">
              <a:buNone/>
            </a:pPr>
            <a:r>
              <a:rPr lang="es-MX" dirty="0"/>
              <a:t>*Los de construcción  </a:t>
            </a:r>
          </a:p>
          <a:p>
            <a:pPr marL="0" indent="0">
              <a:buNone/>
            </a:pPr>
            <a:endParaRPr lang="es-MX" dirty="0"/>
          </a:p>
        </p:txBody>
      </p:sp>
    </p:spTree>
    <p:extLst>
      <p:ext uri="{BB962C8B-B14F-4D97-AF65-F5344CB8AC3E}">
        <p14:creationId xmlns:p14="http://schemas.microsoft.com/office/powerpoint/2010/main" val="3992749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bomb.wav"/>
          </p:stSnd>
        </p:sndAc>
      </p:transition>
    </mc:Choice>
    <mc:Fallback>
      <p:transition spd="slow">
        <p:fade/>
        <p:sndAc>
          <p:stSnd>
            <p:snd r:embed="rId2" name="bomb.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E30FA-23D7-41BB-A613-13D5ECEF7EE1}"/>
              </a:ext>
            </a:extLst>
          </p:cNvPr>
          <p:cNvSpPr>
            <a:spLocks noGrp="1"/>
          </p:cNvSpPr>
          <p:nvPr>
            <p:ph type="title"/>
          </p:nvPr>
        </p:nvSpPr>
        <p:spPr>
          <a:xfrm>
            <a:off x="6717278" y="1030288"/>
            <a:ext cx="4099947" cy="1035579"/>
          </a:xfrm>
        </p:spPr>
        <p:txBody>
          <a:bodyPr vert="horz" lIns="91440" tIns="45720" rIns="91440" bIns="45720" rtlCol="0" anchor="ctr">
            <a:normAutofit/>
          </a:bodyPr>
          <a:lstStyle/>
          <a:p>
            <a:r>
              <a:rPr lang="en-US"/>
              <a:t>Juegos en línea </a:t>
            </a:r>
          </a:p>
        </p:txBody>
      </p:sp>
      <p:pic>
        <p:nvPicPr>
          <p:cNvPr id="6" name="Marcador de contenido 5">
            <a:extLst>
              <a:ext uri="{FF2B5EF4-FFF2-40B4-BE49-F238E27FC236}">
                <a16:creationId xmlns:a16="http://schemas.microsoft.com/office/drawing/2014/main" id="{356031D7-D209-4588-A78F-65EC03CF3895}"/>
              </a:ext>
            </a:extLst>
          </p:cNvPr>
          <p:cNvPicPr>
            <a:picLocks noGrp="1" noChangeAspect="1"/>
          </p:cNvPicPr>
          <p:nvPr>
            <p:ph idx="1"/>
          </p:nvPr>
        </p:nvPicPr>
        <p:blipFill>
          <a:blip r:embed="rId4"/>
          <a:stretch>
            <a:fillRect/>
          </a:stretch>
        </p:blipFill>
        <p:spPr>
          <a:xfrm>
            <a:off x="1374103" y="639098"/>
            <a:ext cx="4033594"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8" name="Picture 2">
            <a:extLst>
              <a:ext uri="{FF2B5EF4-FFF2-40B4-BE49-F238E27FC236}">
                <a16:creationId xmlns:a16="http://schemas.microsoft.com/office/drawing/2014/main" id="{D760492F-F1D0-4C33-A5C5-2688C9635E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19167" y="3522111"/>
            <a:ext cx="4543465" cy="2692424"/>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13799B9C-4043-4E43-9E99-D63829FCC8B3}"/>
              </a:ext>
            </a:extLst>
          </p:cNvPr>
          <p:cNvSpPr txBox="1">
            <a:spLocks/>
          </p:cNvSpPr>
          <p:nvPr/>
        </p:nvSpPr>
        <p:spPr>
          <a:xfrm>
            <a:off x="6717278" y="2142067"/>
            <a:ext cx="4099947" cy="3649133"/>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lnSpc>
                <a:spcPct val="90000"/>
              </a:lnSpc>
            </a:pPr>
            <a:r>
              <a:rPr lang="en-US" sz="1300" dirty="0"/>
              <a:t>los </a:t>
            </a:r>
            <a:r>
              <a:rPr lang="en-US" sz="1300" dirty="0" err="1"/>
              <a:t>videojuegos</a:t>
            </a:r>
            <a:r>
              <a:rPr lang="en-US" sz="1300" dirty="0"/>
              <a:t> </a:t>
            </a:r>
            <a:r>
              <a:rPr lang="en-US" sz="1300" dirty="0" err="1"/>
              <a:t>en</a:t>
            </a:r>
            <a:r>
              <a:rPr lang="en-US" sz="1300" dirty="0"/>
              <a:t>  lineal son </a:t>
            </a:r>
            <a:r>
              <a:rPr lang="en-US" sz="1300" dirty="0" err="1"/>
              <a:t>quelloa</a:t>
            </a:r>
            <a:r>
              <a:rPr lang="en-US" sz="1300" dirty="0"/>
              <a:t>  </a:t>
            </a:r>
            <a:r>
              <a:rPr lang="en-US" sz="1300" dirty="0" err="1"/>
              <a:t>Jurados</a:t>
            </a:r>
            <a:r>
              <a:rPr lang="en-US" sz="1300" dirty="0"/>
              <a:t> </a:t>
            </a:r>
            <a:r>
              <a:rPr lang="en-US" sz="1300" dirty="0" err="1"/>
              <a:t>en</a:t>
            </a:r>
            <a:r>
              <a:rPr lang="en-US" sz="1300" dirty="0"/>
              <a:t> Internet </a:t>
            </a:r>
            <a:r>
              <a:rPr lang="en-US" sz="1300" dirty="0" err="1"/>
              <a:t>independientemente</a:t>
            </a:r>
            <a:r>
              <a:rPr lang="en-US" sz="1300" dirty="0"/>
              <a:t> de la </a:t>
            </a:r>
            <a:r>
              <a:rPr lang="en-US" sz="1300" dirty="0" err="1"/>
              <a:t>plataforma</a:t>
            </a:r>
            <a:r>
              <a:rPr lang="en-US" sz="1300" dirty="0"/>
              <a:t>. </a:t>
            </a:r>
            <a:r>
              <a:rPr lang="en-US" sz="1300" dirty="0" err="1"/>
              <a:t>Puede</a:t>
            </a:r>
            <a:r>
              <a:rPr lang="en-US" sz="1300" dirty="0"/>
              <a:t> </a:t>
            </a:r>
            <a:r>
              <a:rPr lang="en-US" sz="1300" dirty="0" err="1"/>
              <a:t>tratarse</a:t>
            </a:r>
            <a:r>
              <a:rPr lang="en-US" sz="1300" dirty="0"/>
              <a:t> de </a:t>
            </a:r>
            <a:r>
              <a:rPr lang="en-US" sz="1300" dirty="0" err="1"/>
              <a:t>videojuegos</a:t>
            </a:r>
            <a:r>
              <a:rPr lang="en-US" sz="1300" dirty="0"/>
              <a:t> </a:t>
            </a:r>
            <a:r>
              <a:rPr lang="en-US" sz="1300" dirty="0" err="1"/>
              <a:t>multijugador</a:t>
            </a:r>
            <a:r>
              <a:rPr lang="en-US" sz="1300" dirty="0"/>
              <a:t>, </a:t>
            </a:r>
            <a:r>
              <a:rPr lang="en-US" sz="1300" dirty="0" err="1"/>
              <a:t>en</a:t>
            </a:r>
            <a:r>
              <a:rPr lang="en-US" sz="1300" dirty="0"/>
              <a:t> los que se </a:t>
            </a:r>
            <a:r>
              <a:rPr lang="en-US" sz="1300" dirty="0" err="1"/>
              <a:t>juega</a:t>
            </a:r>
            <a:r>
              <a:rPr lang="en-US" sz="1300" dirty="0"/>
              <a:t> con </a:t>
            </a:r>
            <a:r>
              <a:rPr lang="en-US" sz="1300" dirty="0" err="1"/>
              <a:t>otras</a:t>
            </a:r>
            <a:r>
              <a:rPr lang="en-US" sz="1300" dirty="0"/>
              <a:t> personas o </a:t>
            </a:r>
            <a:r>
              <a:rPr lang="en-US" sz="1300" dirty="0" err="1"/>
              <a:t>videojuegos</a:t>
            </a:r>
            <a:r>
              <a:rPr lang="en-US" sz="1300" dirty="0"/>
              <a:t> de </a:t>
            </a:r>
            <a:r>
              <a:rPr lang="en-US" sz="1300" dirty="0" err="1"/>
              <a:t>navegador</a:t>
            </a:r>
            <a:r>
              <a:rPr lang="en-US" sz="1300" dirty="0"/>
              <a:t> que se </a:t>
            </a:r>
            <a:r>
              <a:rPr lang="en-US" sz="1300" dirty="0" err="1"/>
              <a:t>descargan</a:t>
            </a:r>
            <a:r>
              <a:rPr lang="en-US" sz="1300" dirty="0"/>
              <a:t> </a:t>
            </a:r>
            <a:r>
              <a:rPr lang="en-US" sz="1300" dirty="0" err="1"/>
              <a:t>desde</a:t>
            </a:r>
            <a:r>
              <a:rPr lang="en-US" sz="1300" dirty="0"/>
              <a:t> la web y se </a:t>
            </a:r>
            <a:r>
              <a:rPr lang="en-US" sz="1300" dirty="0" err="1"/>
              <a:t>ejecutan</a:t>
            </a:r>
            <a:r>
              <a:rPr lang="en-US" sz="1300" dirty="0"/>
              <a:t> </a:t>
            </a:r>
            <a:r>
              <a:rPr lang="en-US" sz="1300" dirty="0" err="1"/>
              <a:t>en</a:t>
            </a:r>
            <a:r>
              <a:rPr lang="en-US" sz="1300" dirty="0"/>
              <a:t> el </a:t>
            </a:r>
            <a:r>
              <a:rPr lang="en-US" sz="1300" dirty="0" err="1"/>
              <a:t>navegador</a:t>
            </a:r>
            <a:r>
              <a:rPr lang="en-US" sz="1300" dirty="0"/>
              <a:t> </a:t>
            </a:r>
            <a:r>
              <a:rPr lang="en-US" sz="1300" dirty="0" err="1"/>
              <a:t>comoesstos</a:t>
            </a:r>
            <a:endParaRPr lang="en-US" sz="1300" dirty="0"/>
          </a:p>
          <a:p>
            <a:pPr>
              <a:lnSpc>
                <a:spcPct val="90000"/>
              </a:lnSpc>
            </a:pPr>
            <a:r>
              <a:rPr lang="en-US" sz="1300" dirty="0"/>
              <a:t>*free fire </a:t>
            </a:r>
          </a:p>
          <a:p>
            <a:pPr>
              <a:lnSpc>
                <a:spcPct val="90000"/>
              </a:lnSpc>
            </a:pPr>
            <a:r>
              <a:rPr lang="en-US" sz="1300" dirty="0"/>
              <a:t>Pub global</a:t>
            </a:r>
          </a:p>
          <a:p>
            <a:pPr>
              <a:lnSpc>
                <a:spcPct val="90000"/>
              </a:lnSpc>
            </a:pPr>
            <a:r>
              <a:rPr lang="en-US" sz="1300" dirty="0" err="1"/>
              <a:t>Fornite</a:t>
            </a:r>
            <a:r>
              <a:rPr lang="en-US" sz="1300" dirty="0"/>
              <a:t> </a:t>
            </a:r>
          </a:p>
          <a:p>
            <a:pPr>
              <a:lnSpc>
                <a:spcPct val="90000"/>
              </a:lnSpc>
            </a:pPr>
            <a:r>
              <a:rPr lang="en-US" sz="1300" dirty="0"/>
              <a:t>Clash royal </a:t>
            </a:r>
          </a:p>
          <a:p>
            <a:pPr>
              <a:lnSpc>
                <a:spcPct val="90000"/>
              </a:lnSpc>
            </a:pPr>
            <a:endParaRPr lang="en-US" sz="1300" dirty="0"/>
          </a:p>
          <a:p>
            <a:pPr>
              <a:lnSpc>
                <a:spcPct val="90000"/>
              </a:lnSpc>
            </a:pPr>
            <a:endParaRPr lang="en-US" sz="1300" dirty="0"/>
          </a:p>
          <a:p>
            <a:pPr>
              <a:lnSpc>
                <a:spcPct val="90000"/>
              </a:lnSpc>
            </a:pPr>
            <a:r>
              <a:rPr lang="en-US" sz="1300" dirty="0"/>
              <a:t>Enlace de la </a:t>
            </a:r>
            <a:r>
              <a:rPr lang="en-US" sz="1300" dirty="0" err="1"/>
              <a:t>paguina</a:t>
            </a:r>
            <a:r>
              <a:rPr lang="en-US" sz="1300" dirty="0"/>
              <a:t> </a:t>
            </a:r>
          </a:p>
          <a:p>
            <a:pPr>
              <a:lnSpc>
                <a:spcPct val="90000"/>
              </a:lnSpc>
            </a:pPr>
            <a:r>
              <a:rPr lang="en-US" sz="1300" dirty="0"/>
              <a:t>   </a:t>
            </a:r>
            <a:r>
              <a:rPr lang="en-US" sz="1300" dirty="0">
                <a:hlinkClick r:id="rId6"/>
              </a:rPr>
              <a:t>https://es.wikipedia.org/wiki/Videojuego_en_l%C3%ADnea</a:t>
            </a:r>
            <a:endParaRPr lang="en-US" sz="1300" dirty="0"/>
          </a:p>
        </p:txBody>
      </p:sp>
    </p:spTree>
    <p:extLst>
      <p:ext uri="{BB962C8B-B14F-4D97-AF65-F5344CB8AC3E}">
        <p14:creationId xmlns:p14="http://schemas.microsoft.com/office/powerpoint/2010/main" val="267802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push.wav"/>
          </p:stSnd>
        </p:sndAc>
      </p:transition>
    </mc:Choice>
    <mc:Fallback>
      <p:transition spd="slow">
        <p:fade/>
        <p:sndAc>
          <p:stSnd>
            <p:snd r:embed="rId2" name="push.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85183-E164-4737-A9A1-3EE5AB28D9A8}"/>
              </a:ext>
            </a:extLst>
          </p:cNvPr>
          <p:cNvSpPr>
            <a:spLocks noGrp="1"/>
          </p:cNvSpPr>
          <p:nvPr>
            <p:ph type="title"/>
          </p:nvPr>
        </p:nvSpPr>
        <p:spPr>
          <a:xfrm>
            <a:off x="7865806" y="643463"/>
            <a:ext cx="3706762" cy="1608124"/>
          </a:xfrm>
        </p:spPr>
        <p:txBody>
          <a:bodyPr>
            <a:normAutofit/>
          </a:bodyPr>
          <a:lstStyle/>
          <a:p>
            <a:pPr>
              <a:lnSpc>
                <a:spcPct val="90000"/>
              </a:lnSpc>
            </a:pPr>
            <a:r>
              <a:rPr lang="es-MX" dirty="0"/>
              <a:t>Que son los juegos de aprendizaje</a:t>
            </a:r>
            <a:endParaRPr lang="es-CO"/>
          </a:p>
        </p:txBody>
      </p:sp>
      <p:pic>
        <p:nvPicPr>
          <p:cNvPr id="4" name="Imagen 3">
            <a:extLst>
              <a:ext uri="{FF2B5EF4-FFF2-40B4-BE49-F238E27FC236}">
                <a16:creationId xmlns:a16="http://schemas.microsoft.com/office/drawing/2014/main" id="{4D0F10C9-7A90-4A99-AFC8-3441C6C170CB}"/>
              </a:ext>
            </a:extLst>
          </p:cNvPr>
          <p:cNvPicPr>
            <a:picLocks noChangeAspect="1"/>
          </p:cNvPicPr>
          <p:nvPr/>
        </p:nvPicPr>
        <p:blipFill>
          <a:blip r:embed="rId4"/>
          <a:stretch>
            <a:fillRect/>
          </a:stretch>
        </p:blipFill>
        <p:spPr>
          <a:xfrm>
            <a:off x="643464" y="1704523"/>
            <a:ext cx="6897878" cy="345823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Marcador de contenido 2">
            <a:extLst>
              <a:ext uri="{FF2B5EF4-FFF2-40B4-BE49-F238E27FC236}">
                <a16:creationId xmlns:a16="http://schemas.microsoft.com/office/drawing/2014/main" id="{81525CE0-F817-491E-B69B-4AA372EF3434}"/>
              </a:ext>
            </a:extLst>
          </p:cNvPr>
          <p:cNvSpPr>
            <a:spLocks noGrp="1"/>
          </p:cNvSpPr>
          <p:nvPr>
            <p:ph idx="1"/>
          </p:nvPr>
        </p:nvSpPr>
        <p:spPr>
          <a:xfrm>
            <a:off x="7865806" y="2251587"/>
            <a:ext cx="3706762" cy="3972232"/>
          </a:xfrm>
        </p:spPr>
        <p:txBody>
          <a:bodyPr>
            <a:normAutofit/>
          </a:bodyPr>
          <a:lstStyle/>
          <a:p>
            <a:pPr>
              <a:lnSpc>
                <a:spcPct val="90000"/>
              </a:lnSpc>
            </a:pPr>
            <a:r>
              <a:rPr lang="es-MX" b="0" i="0" dirty="0">
                <a:effectLst/>
                <a:latin typeface="Arial" panose="020B0604020202020204" pitchFamily="34" charset="0"/>
              </a:rPr>
              <a:t>Los </a:t>
            </a:r>
            <a:r>
              <a:rPr lang="es-MX" b="1" i="0" dirty="0">
                <a:effectLst/>
                <a:latin typeface="Arial" panose="020B0604020202020204" pitchFamily="34" charset="0"/>
              </a:rPr>
              <a:t>juegos y el aprendizaje</a:t>
            </a:r>
            <a:r>
              <a:rPr lang="es-MX" b="0" i="0" dirty="0">
                <a:effectLst/>
                <a:latin typeface="Arial" panose="020B0604020202020204" pitchFamily="34" charset="0"/>
              </a:rPr>
              <a:t> es un campo de investigación educativa que estudia lo que se aprende al jugar con </a:t>
            </a:r>
            <a:r>
              <a:rPr lang="es-MX" b="0" i="0" u="none" strike="noStrike" dirty="0">
                <a:effectLst/>
                <a:latin typeface="Arial" panose="020B0604020202020204" pitchFamily="34" charset="0"/>
                <a:hlinkClick r:id="rId5" tooltip="Videojuego">
                  <a:extLst>
                    <a:ext uri="{A12FA001-AC4F-418D-AE19-62706E023703}">
                      <ahyp:hlinkClr xmlns:ahyp="http://schemas.microsoft.com/office/drawing/2018/hyperlinkcolor" val="tx"/>
                    </a:ext>
                  </a:extLst>
                </a:hlinkClick>
              </a:rPr>
              <a:t>videojuegos</a:t>
            </a:r>
            <a:r>
              <a:rPr lang="es-MX" b="0" i="0" dirty="0">
                <a:effectLst/>
                <a:latin typeface="Arial" panose="020B0604020202020204" pitchFamily="34" charset="0"/>
              </a:rPr>
              <a:t>, y cómo los principios de diseño, los datos y las comunidades de </a:t>
            </a:r>
            <a:r>
              <a:rPr lang="es-MX" b="0" i="0" u="none" strike="noStrike" dirty="0">
                <a:effectLst/>
                <a:latin typeface="Arial" panose="020B0604020202020204" pitchFamily="34" charset="0"/>
                <a:hlinkClick r:id="rId6" tooltip="Jugabilidad">
                  <a:extLst>
                    <a:ext uri="{A12FA001-AC4F-418D-AE19-62706E023703}">
                      <ahyp:hlinkClr xmlns:ahyp="http://schemas.microsoft.com/office/drawing/2018/hyperlinkcolor" val="tx"/>
                    </a:ext>
                  </a:extLst>
                </a:hlinkClick>
              </a:rPr>
              <a:t>juego de</a:t>
            </a:r>
            <a:r>
              <a:rPr lang="es-MX" b="0" i="0" dirty="0">
                <a:effectLst/>
                <a:latin typeface="Arial" panose="020B0604020202020204" pitchFamily="34" charset="0"/>
              </a:rPr>
              <a:t> videojuego pueden desarrollar entornos de aprendizaje nuevo </a:t>
            </a:r>
          </a:p>
          <a:p>
            <a:pPr>
              <a:lnSpc>
                <a:spcPct val="90000"/>
              </a:lnSpc>
            </a:pPr>
            <a:r>
              <a:rPr lang="es-MX" dirty="0">
                <a:latin typeface="Arial" panose="020B0604020202020204" pitchFamily="34" charset="0"/>
              </a:rPr>
              <a:t>Duolingo </a:t>
            </a:r>
          </a:p>
          <a:p>
            <a:pPr>
              <a:lnSpc>
                <a:spcPct val="90000"/>
              </a:lnSpc>
            </a:pPr>
            <a:r>
              <a:rPr lang="es-MX" dirty="0" err="1">
                <a:latin typeface="Arial" panose="020B0604020202020204" pitchFamily="34" charset="0"/>
              </a:rPr>
              <a:t>Matematic</a:t>
            </a:r>
            <a:r>
              <a:rPr lang="es-MX" dirty="0">
                <a:latin typeface="Arial" panose="020B0604020202020204" pitchFamily="34" charset="0"/>
              </a:rPr>
              <a:t> </a:t>
            </a:r>
          </a:p>
          <a:p>
            <a:pPr>
              <a:lnSpc>
                <a:spcPct val="90000"/>
              </a:lnSpc>
            </a:pPr>
            <a:r>
              <a:rPr lang="es-MX" dirty="0" err="1">
                <a:latin typeface="Arial" panose="020B0604020202020204" pitchFamily="34" charset="0"/>
              </a:rPr>
              <a:t>Zoper</a:t>
            </a:r>
            <a:r>
              <a:rPr lang="es-MX" dirty="0">
                <a:latin typeface="Arial" panose="020B0604020202020204" pitchFamily="34" charset="0"/>
              </a:rPr>
              <a:t> </a:t>
            </a:r>
            <a:r>
              <a:rPr lang="es-MX" dirty="0" err="1">
                <a:latin typeface="Arial" panose="020B0604020202020204" pitchFamily="34" charset="0"/>
              </a:rPr>
              <a:t>foxr</a:t>
            </a:r>
            <a:endParaRPr lang="es-CO" dirty="0"/>
          </a:p>
        </p:txBody>
      </p:sp>
    </p:spTree>
    <p:extLst>
      <p:ext uri="{BB962C8B-B14F-4D97-AF65-F5344CB8AC3E}">
        <p14:creationId xmlns:p14="http://schemas.microsoft.com/office/powerpoint/2010/main" val="1406685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explode.wav"/>
          </p:stSnd>
        </p:sndAc>
      </p:transition>
    </mc:Choice>
    <mc:Fallback>
      <p:transition spd="slow">
        <p:fade/>
        <p:sndAc>
          <p:stSnd>
            <p:snd r:embed="rId2" name="explod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39949-55C4-471A-B723-A3C3EA98DABB}"/>
              </a:ext>
            </a:extLst>
          </p:cNvPr>
          <p:cNvSpPr>
            <a:spLocks noGrp="1"/>
          </p:cNvSpPr>
          <p:nvPr>
            <p:ph type="title"/>
          </p:nvPr>
        </p:nvSpPr>
        <p:spPr>
          <a:xfrm>
            <a:off x="685801" y="609600"/>
            <a:ext cx="6143423" cy="1456267"/>
          </a:xfrm>
        </p:spPr>
        <p:txBody>
          <a:bodyPr>
            <a:normAutofit/>
          </a:bodyPr>
          <a:lstStyle/>
          <a:p>
            <a:r>
              <a:rPr lang="es-CO" dirty="0"/>
              <a:t>Juegos de armas </a:t>
            </a:r>
          </a:p>
        </p:txBody>
      </p:sp>
      <p:sp>
        <p:nvSpPr>
          <p:cNvPr id="3" name="Marcador de contenido 2">
            <a:extLst>
              <a:ext uri="{FF2B5EF4-FFF2-40B4-BE49-F238E27FC236}">
                <a16:creationId xmlns:a16="http://schemas.microsoft.com/office/drawing/2014/main" id="{771BD78D-AC85-44DC-B8EB-CD4B6624412B}"/>
              </a:ext>
            </a:extLst>
          </p:cNvPr>
          <p:cNvSpPr>
            <a:spLocks noGrp="1"/>
          </p:cNvSpPr>
          <p:nvPr>
            <p:ph idx="1"/>
          </p:nvPr>
        </p:nvSpPr>
        <p:spPr>
          <a:xfrm>
            <a:off x="685801" y="2142067"/>
            <a:ext cx="6143423" cy="3649133"/>
          </a:xfrm>
        </p:spPr>
        <p:txBody>
          <a:bodyPr>
            <a:normAutofit/>
          </a:bodyPr>
          <a:lstStyle/>
          <a:p>
            <a:r>
              <a:rPr lang="es-MX" dirty="0"/>
              <a:t>los videojuegos de disparos, tiros conforman un género que engloba un amplio número de subgéneros que tienen la característica común de permitir controlar un personaje que, por norma general, dispone de un arma (mayoritariamente de fuego) que puede ser disparada a voluntad. </a:t>
            </a:r>
            <a:endParaRPr lang="es-CO" dirty="0"/>
          </a:p>
        </p:txBody>
      </p:sp>
      <p:pic>
        <p:nvPicPr>
          <p:cNvPr id="5" name="Imagen 4">
            <a:extLst>
              <a:ext uri="{FF2B5EF4-FFF2-40B4-BE49-F238E27FC236}">
                <a16:creationId xmlns:a16="http://schemas.microsoft.com/office/drawing/2014/main" id="{10F231D7-C2DA-4E63-99B5-99067E7C63FD}"/>
              </a:ext>
            </a:extLst>
          </p:cNvPr>
          <p:cNvPicPr>
            <a:picLocks noChangeAspect="1"/>
          </p:cNvPicPr>
          <p:nvPr/>
        </p:nvPicPr>
        <p:blipFill rotWithShape="1">
          <a:blip r:embed="rId4"/>
          <a:srcRect l="16315" r="15313" b="2"/>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0" name="Group 9">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1"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 name="Straight Connector 12">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3"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5" name="Straight Connector 94">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Imagen 3">
            <a:extLst>
              <a:ext uri="{FF2B5EF4-FFF2-40B4-BE49-F238E27FC236}">
                <a16:creationId xmlns:a16="http://schemas.microsoft.com/office/drawing/2014/main" id="{4AD87AA4-B3E5-490D-9A4B-83E399DD263D}"/>
              </a:ext>
            </a:extLst>
          </p:cNvPr>
          <p:cNvPicPr>
            <a:picLocks noChangeAspect="1"/>
          </p:cNvPicPr>
          <p:nvPr/>
        </p:nvPicPr>
        <p:blipFill rotWithShape="1">
          <a:blip r:embed="rId5"/>
          <a:srcRect l="2642" r="7014"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1322930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explode.wav"/>
          </p:stSnd>
        </p:sndAc>
      </p:transition>
    </mc:Choice>
    <mc:Fallback>
      <p:transition spd="slow">
        <p:fade/>
        <p:sndAc>
          <p:stSnd>
            <p:snd r:embed="rId2" name="explod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11BA5-9821-4748-A862-CD8E58A9C3B9}"/>
              </a:ext>
            </a:extLst>
          </p:cNvPr>
          <p:cNvSpPr>
            <a:spLocks noGrp="1"/>
          </p:cNvSpPr>
          <p:nvPr>
            <p:ph type="title"/>
          </p:nvPr>
        </p:nvSpPr>
        <p:spPr>
          <a:xfrm>
            <a:off x="685801" y="609600"/>
            <a:ext cx="10131425" cy="5181600"/>
          </a:xfrm>
        </p:spPr>
        <p:txBody>
          <a:bodyPr/>
          <a:lstStyle/>
          <a:p>
            <a:endParaRPr lang="es-CO" dirty="0"/>
          </a:p>
        </p:txBody>
      </p:sp>
      <p:pic>
        <p:nvPicPr>
          <p:cNvPr id="4" name="Marcador de contenido 3">
            <a:extLst>
              <a:ext uri="{FF2B5EF4-FFF2-40B4-BE49-F238E27FC236}">
                <a16:creationId xmlns:a16="http://schemas.microsoft.com/office/drawing/2014/main" id="{8677D373-7332-4117-8952-03BAD60E2E67}"/>
              </a:ext>
            </a:extLst>
          </p:cNvPr>
          <p:cNvPicPr>
            <a:picLocks noGrp="1" noChangeAspect="1"/>
          </p:cNvPicPr>
          <p:nvPr>
            <p:ph idx="1"/>
          </p:nvPr>
        </p:nvPicPr>
        <p:blipFill>
          <a:blip r:embed="rId3"/>
          <a:stretch>
            <a:fillRect/>
          </a:stretch>
        </p:blipFill>
        <p:spPr>
          <a:xfrm>
            <a:off x="1" y="-73363"/>
            <a:ext cx="12192000" cy="7647312"/>
          </a:xfrm>
          <a:prstGeom prst="rect">
            <a:avLst/>
          </a:prstGeom>
        </p:spPr>
      </p:pic>
    </p:spTree>
    <p:extLst>
      <p:ext uri="{BB962C8B-B14F-4D97-AF65-F5344CB8AC3E}">
        <p14:creationId xmlns:p14="http://schemas.microsoft.com/office/powerpoint/2010/main" val="2138594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explode.wav"/>
          </p:stSnd>
        </p:sndAc>
      </p:transition>
    </mc:Choice>
    <mc:Fallback>
      <p:transition spd="slow">
        <p:fade/>
        <p:sndAc>
          <p:stSnd>
            <p:snd r:embed="rId2" name="explod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{9CE859E3-C711-4DCA-BDC3-6F83F25383EC}tf03457452</Template>
  <TotalTime>132</TotalTime>
  <Words>240</Words>
  <Application>Microsoft Office PowerPoint</Application>
  <PresentationFormat>Panorámica</PresentationFormat>
  <Paragraphs>27</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Celestial</vt:lpstr>
      <vt:lpstr>Los video juegos </vt:lpstr>
      <vt:lpstr>Que tipo de juegos  hay </vt:lpstr>
      <vt:lpstr>Juegos en línea </vt:lpstr>
      <vt:lpstr>Que son los juegos de aprendizaje</vt:lpstr>
      <vt:lpstr>Juegos de armas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video juegos </dc:title>
  <dc:creator>vanesa romero</dc:creator>
  <cp:lastModifiedBy>vanesa romero</cp:lastModifiedBy>
  <cp:revision>12</cp:revision>
  <dcterms:created xsi:type="dcterms:W3CDTF">2021-04-06T18:28:22Z</dcterms:created>
  <dcterms:modified xsi:type="dcterms:W3CDTF">2021-04-06T20:41:06Z</dcterms:modified>
</cp:coreProperties>
</file>