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573226161114" initials="5" lastIdx="1" clrIdx="0">
    <p:extLst>
      <p:ext uri="{19B8F6BF-5375-455C-9EA6-DF929625EA0E}">
        <p15:presenceInfo xmlns:p15="http://schemas.microsoft.com/office/powerpoint/2012/main" userId="81685038dde4d5f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commentAuthors" Target="commentAuthors.xml" /><Relationship Id="rId2" Type="http://schemas.openxmlformats.org/officeDocument/2006/relationships/slide" Target="slides/slide1.xml" /><Relationship Id="rId16"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theme" Target="theme/theme1.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1ED22C-7DDB-B74D-89DF-5373633C3BBF}"/>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A13B9568-4DF1-FB41-9F0A-7F7B4F5342F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1D00A59C-3418-6447-8EB1-BA57B860807C}"/>
              </a:ext>
            </a:extLst>
          </p:cNvPr>
          <p:cNvSpPr>
            <a:spLocks noGrp="1"/>
          </p:cNvSpPr>
          <p:nvPr>
            <p:ph type="dt" sz="half" idx="10"/>
          </p:nvPr>
        </p:nvSpPr>
        <p:spPr/>
        <p:txBody>
          <a:bodyPr/>
          <a:lstStyle/>
          <a:p>
            <a:fld id="{B8CE651E-00BD-FD40-9614-F74B74F3803D}" type="datetimeFigureOut">
              <a:rPr lang="es-ES" smtClean="0"/>
              <a:t>28/07/2021</a:t>
            </a:fld>
            <a:endParaRPr lang="es-ES"/>
          </a:p>
        </p:txBody>
      </p:sp>
      <p:sp>
        <p:nvSpPr>
          <p:cNvPr id="5" name="Marcador de pie de página 4">
            <a:extLst>
              <a:ext uri="{FF2B5EF4-FFF2-40B4-BE49-F238E27FC236}">
                <a16:creationId xmlns:a16="http://schemas.microsoft.com/office/drawing/2014/main" id="{E24A3D9B-7145-3F45-AA7C-FD45FC88DFB9}"/>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649EE663-6E63-0D40-A79F-AC806644CFE2}"/>
              </a:ext>
            </a:extLst>
          </p:cNvPr>
          <p:cNvSpPr>
            <a:spLocks noGrp="1"/>
          </p:cNvSpPr>
          <p:nvPr>
            <p:ph type="sldNum" sz="quarter" idx="12"/>
          </p:nvPr>
        </p:nvSpPr>
        <p:spPr/>
        <p:txBody>
          <a:bodyPr/>
          <a:lstStyle/>
          <a:p>
            <a:fld id="{68B6B7B5-EB12-1B40-82F9-06DD527E1718}" type="slidenum">
              <a:rPr lang="es-ES" smtClean="0"/>
              <a:t>‹Nº›</a:t>
            </a:fld>
            <a:endParaRPr lang="es-ES"/>
          </a:p>
        </p:txBody>
      </p:sp>
    </p:spTree>
    <p:extLst>
      <p:ext uri="{BB962C8B-B14F-4D97-AF65-F5344CB8AC3E}">
        <p14:creationId xmlns:p14="http://schemas.microsoft.com/office/powerpoint/2010/main" val="2921040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8F7EC1-2534-8C4F-9311-3ACFF164E5A4}"/>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452A6BBD-3E06-8C43-9DFF-9EDFFCCD9264}"/>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CA505C6D-3291-234F-9D4C-935132C32556}"/>
              </a:ext>
            </a:extLst>
          </p:cNvPr>
          <p:cNvSpPr>
            <a:spLocks noGrp="1"/>
          </p:cNvSpPr>
          <p:nvPr>
            <p:ph type="dt" sz="half" idx="10"/>
          </p:nvPr>
        </p:nvSpPr>
        <p:spPr/>
        <p:txBody>
          <a:bodyPr/>
          <a:lstStyle/>
          <a:p>
            <a:fld id="{B8CE651E-00BD-FD40-9614-F74B74F3803D}" type="datetimeFigureOut">
              <a:rPr lang="es-ES" smtClean="0"/>
              <a:t>28/07/2021</a:t>
            </a:fld>
            <a:endParaRPr lang="es-ES"/>
          </a:p>
        </p:txBody>
      </p:sp>
      <p:sp>
        <p:nvSpPr>
          <p:cNvPr id="5" name="Marcador de pie de página 4">
            <a:extLst>
              <a:ext uri="{FF2B5EF4-FFF2-40B4-BE49-F238E27FC236}">
                <a16:creationId xmlns:a16="http://schemas.microsoft.com/office/drawing/2014/main" id="{67D703B9-7980-E04C-AD63-0BB847970B4E}"/>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FB4DAE83-08A7-AA4F-BCB2-EE4F7DA0D024}"/>
              </a:ext>
            </a:extLst>
          </p:cNvPr>
          <p:cNvSpPr>
            <a:spLocks noGrp="1"/>
          </p:cNvSpPr>
          <p:nvPr>
            <p:ph type="sldNum" sz="quarter" idx="12"/>
          </p:nvPr>
        </p:nvSpPr>
        <p:spPr/>
        <p:txBody>
          <a:bodyPr/>
          <a:lstStyle/>
          <a:p>
            <a:fld id="{68B6B7B5-EB12-1B40-82F9-06DD527E1718}" type="slidenum">
              <a:rPr lang="es-ES" smtClean="0"/>
              <a:t>‹Nº›</a:t>
            </a:fld>
            <a:endParaRPr lang="es-ES"/>
          </a:p>
        </p:txBody>
      </p:sp>
    </p:spTree>
    <p:extLst>
      <p:ext uri="{BB962C8B-B14F-4D97-AF65-F5344CB8AC3E}">
        <p14:creationId xmlns:p14="http://schemas.microsoft.com/office/powerpoint/2010/main" val="2118151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CFCA56A5-F295-AA47-8F87-CEBBA3C388C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0F587829-BF51-DF41-BB3E-17D362885C70}"/>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14044F49-C358-FC48-9454-C2602E106EF6}"/>
              </a:ext>
            </a:extLst>
          </p:cNvPr>
          <p:cNvSpPr>
            <a:spLocks noGrp="1"/>
          </p:cNvSpPr>
          <p:nvPr>
            <p:ph type="dt" sz="half" idx="10"/>
          </p:nvPr>
        </p:nvSpPr>
        <p:spPr/>
        <p:txBody>
          <a:bodyPr/>
          <a:lstStyle/>
          <a:p>
            <a:fld id="{B8CE651E-00BD-FD40-9614-F74B74F3803D}" type="datetimeFigureOut">
              <a:rPr lang="es-ES" smtClean="0"/>
              <a:t>28/07/2021</a:t>
            </a:fld>
            <a:endParaRPr lang="es-ES"/>
          </a:p>
        </p:txBody>
      </p:sp>
      <p:sp>
        <p:nvSpPr>
          <p:cNvPr id="5" name="Marcador de pie de página 4">
            <a:extLst>
              <a:ext uri="{FF2B5EF4-FFF2-40B4-BE49-F238E27FC236}">
                <a16:creationId xmlns:a16="http://schemas.microsoft.com/office/drawing/2014/main" id="{E80DDC35-D91D-3443-BA03-7F264F625D18}"/>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17AB2A8D-D817-1349-8CC2-6467B38FA409}"/>
              </a:ext>
            </a:extLst>
          </p:cNvPr>
          <p:cNvSpPr>
            <a:spLocks noGrp="1"/>
          </p:cNvSpPr>
          <p:nvPr>
            <p:ph type="sldNum" sz="quarter" idx="12"/>
          </p:nvPr>
        </p:nvSpPr>
        <p:spPr/>
        <p:txBody>
          <a:bodyPr/>
          <a:lstStyle/>
          <a:p>
            <a:fld id="{68B6B7B5-EB12-1B40-82F9-06DD527E1718}" type="slidenum">
              <a:rPr lang="es-ES" smtClean="0"/>
              <a:t>‹Nº›</a:t>
            </a:fld>
            <a:endParaRPr lang="es-ES"/>
          </a:p>
        </p:txBody>
      </p:sp>
    </p:spTree>
    <p:extLst>
      <p:ext uri="{BB962C8B-B14F-4D97-AF65-F5344CB8AC3E}">
        <p14:creationId xmlns:p14="http://schemas.microsoft.com/office/powerpoint/2010/main" val="290150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387405-F894-4F4A-884E-CCC8C6FAB7D7}"/>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9A535FC2-3BFD-8549-A064-1FA6C2349F6B}"/>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B2441FF3-15DB-C645-9349-A7087EBB7E66}"/>
              </a:ext>
            </a:extLst>
          </p:cNvPr>
          <p:cNvSpPr>
            <a:spLocks noGrp="1"/>
          </p:cNvSpPr>
          <p:nvPr>
            <p:ph type="dt" sz="half" idx="10"/>
          </p:nvPr>
        </p:nvSpPr>
        <p:spPr/>
        <p:txBody>
          <a:bodyPr/>
          <a:lstStyle/>
          <a:p>
            <a:fld id="{B8CE651E-00BD-FD40-9614-F74B74F3803D}" type="datetimeFigureOut">
              <a:rPr lang="es-ES" smtClean="0"/>
              <a:t>28/07/2021</a:t>
            </a:fld>
            <a:endParaRPr lang="es-ES"/>
          </a:p>
        </p:txBody>
      </p:sp>
      <p:sp>
        <p:nvSpPr>
          <p:cNvPr id="5" name="Marcador de pie de página 4">
            <a:extLst>
              <a:ext uri="{FF2B5EF4-FFF2-40B4-BE49-F238E27FC236}">
                <a16:creationId xmlns:a16="http://schemas.microsoft.com/office/drawing/2014/main" id="{38A23ACA-1770-BE4E-B5C3-93D2BC4ECBC2}"/>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F1BBF6FB-8CB6-AB40-AAC1-2AB41D0DD444}"/>
              </a:ext>
            </a:extLst>
          </p:cNvPr>
          <p:cNvSpPr>
            <a:spLocks noGrp="1"/>
          </p:cNvSpPr>
          <p:nvPr>
            <p:ph type="sldNum" sz="quarter" idx="12"/>
          </p:nvPr>
        </p:nvSpPr>
        <p:spPr/>
        <p:txBody>
          <a:bodyPr/>
          <a:lstStyle/>
          <a:p>
            <a:fld id="{68B6B7B5-EB12-1B40-82F9-06DD527E1718}" type="slidenum">
              <a:rPr lang="es-ES" smtClean="0"/>
              <a:t>‹Nº›</a:t>
            </a:fld>
            <a:endParaRPr lang="es-ES"/>
          </a:p>
        </p:txBody>
      </p:sp>
    </p:spTree>
    <p:extLst>
      <p:ext uri="{BB962C8B-B14F-4D97-AF65-F5344CB8AC3E}">
        <p14:creationId xmlns:p14="http://schemas.microsoft.com/office/powerpoint/2010/main" val="1986524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28728C-9FDA-F24B-987C-6D74642A79A4}"/>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605D67E3-1C22-6447-A968-27A32D371A6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5DB0676-A31E-764E-A93B-73B4B0429072}"/>
              </a:ext>
            </a:extLst>
          </p:cNvPr>
          <p:cNvSpPr>
            <a:spLocks noGrp="1"/>
          </p:cNvSpPr>
          <p:nvPr>
            <p:ph type="dt" sz="half" idx="10"/>
          </p:nvPr>
        </p:nvSpPr>
        <p:spPr/>
        <p:txBody>
          <a:bodyPr/>
          <a:lstStyle/>
          <a:p>
            <a:fld id="{B8CE651E-00BD-FD40-9614-F74B74F3803D}" type="datetimeFigureOut">
              <a:rPr lang="es-ES" smtClean="0"/>
              <a:t>28/07/2021</a:t>
            </a:fld>
            <a:endParaRPr lang="es-ES"/>
          </a:p>
        </p:txBody>
      </p:sp>
      <p:sp>
        <p:nvSpPr>
          <p:cNvPr id="5" name="Marcador de pie de página 4">
            <a:extLst>
              <a:ext uri="{FF2B5EF4-FFF2-40B4-BE49-F238E27FC236}">
                <a16:creationId xmlns:a16="http://schemas.microsoft.com/office/drawing/2014/main" id="{CBD3F940-7622-2841-9165-F1A6A9980CE0}"/>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EF2133E3-414B-7041-BDDC-1F5137223B89}"/>
              </a:ext>
            </a:extLst>
          </p:cNvPr>
          <p:cNvSpPr>
            <a:spLocks noGrp="1"/>
          </p:cNvSpPr>
          <p:nvPr>
            <p:ph type="sldNum" sz="quarter" idx="12"/>
          </p:nvPr>
        </p:nvSpPr>
        <p:spPr/>
        <p:txBody>
          <a:bodyPr/>
          <a:lstStyle/>
          <a:p>
            <a:fld id="{68B6B7B5-EB12-1B40-82F9-06DD527E1718}" type="slidenum">
              <a:rPr lang="es-ES" smtClean="0"/>
              <a:t>‹Nº›</a:t>
            </a:fld>
            <a:endParaRPr lang="es-ES"/>
          </a:p>
        </p:txBody>
      </p:sp>
    </p:spTree>
    <p:extLst>
      <p:ext uri="{BB962C8B-B14F-4D97-AF65-F5344CB8AC3E}">
        <p14:creationId xmlns:p14="http://schemas.microsoft.com/office/powerpoint/2010/main" val="2646614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1D06E4-C870-BA48-A858-A41AD39CEBE4}"/>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92C884AC-8EE2-EE49-BF62-8D65841729D0}"/>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801E5BB0-477D-D443-9879-5C6BA1CF8806}"/>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476A2B1D-2613-DA4A-A2D0-9C400165BA0D}"/>
              </a:ext>
            </a:extLst>
          </p:cNvPr>
          <p:cNvSpPr>
            <a:spLocks noGrp="1"/>
          </p:cNvSpPr>
          <p:nvPr>
            <p:ph type="dt" sz="half" idx="10"/>
          </p:nvPr>
        </p:nvSpPr>
        <p:spPr/>
        <p:txBody>
          <a:bodyPr/>
          <a:lstStyle/>
          <a:p>
            <a:fld id="{B8CE651E-00BD-FD40-9614-F74B74F3803D}" type="datetimeFigureOut">
              <a:rPr lang="es-ES" smtClean="0"/>
              <a:t>28/07/2021</a:t>
            </a:fld>
            <a:endParaRPr lang="es-ES"/>
          </a:p>
        </p:txBody>
      </p:sp>
      <p:sp>
        <p:nvSpPr>
          <p:cNvPr id="6" name="Marcador de pie de página 5">
            <a:extLst>
              <a:ext uri="{FF2B5EF4-FFF2-40B4-BE49-F238E27FC236}">
                <a16:creationId xmlns:a16="http://schemas.microsoft.com/office/drawing/2014/main" id="{BEBF4F4E-824D-384D-ADAC-92797CE19106}"/>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1FCB882E-F47E-7F49-97BB-DFD099F08218}"/>
              </a:ext>
            </a:extLst>
          </p:cNvPr>
          <p:cNvSpPr>
            <a:spLocks noGrp="1"/>
          </p:cNvSpPr>
          <p:nvPr>
            <p:ph type="sldNum" sz="quarter" idx="12"/>
          </p:nvPr>
        </p:nvSpPr>
        <p:spPr/>
        <p:txBody>
          <a:bodyPr/>
          <a:lstStyle/>
          <a:p>
            <a:fld id="{68B6B7B5-EB12-1B40-82F9-06DD527E1718}" type="slidenum">
              <a:rPr lang="es-ES" smtClean="0"/>
              <a:t>‹Nº›</a:t>
            </a:fld>
            <a:endParaRPr lang="es-ES"/>
          </a:p>
        </p:txBody>
      </p:sp>
    </p:spTree>
    <p:extLst>
      <p:ext uri="{BB962C8B-B14F-4D97-AF65-F5344CB8AC3E}">
        <p14:creationId xmlns:p14="http://schemas.microsoft.com/office/powerpoint/2010/main" val="2340303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1F8027-ACF2-C24F-BAD6-753767FB55F0}"/>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B83908C4-91E3-8F49-A676-5C81A387D9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EDACCA33-B061-AD41-9A4C-CC0FC8A876FB}"/>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1A502CCB-6B43-4D4C-95D9-45A32BC90C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EA0812A3-8AE0-7546-96C8-6F2CEB46B840}"/>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4733437B-F291-A445-BA5D-15F292186C2F}"/>
              </a:ext>
            </a:extLst>
          </p:cNvPr>
          <p:cNvSpPr>
            <a:spLocks noGrp="1"/>
          </p:cNvSpPr>
          <p:nvPr>
            <p:ph type="dt" sz="half" idx="10"/>
          </p:nvPr>
        </p:nvSpPr>
        <p:spPr/>
        <p:txBody>
          <a:bodyPr/>
          <a:lstStyle/>
          <a:p>
            <a:fld id="{B8CE651E-00BD-FD40-9614-F74B74F3803D}" type="datetimeFigureOut">
              <a:rPr lang="es-ES" smtClean="0"/>
              <a:t>28/07/2021</a:t>
            </a:fld>
            <a:endParaRPr lang="es-ES"/>
          </a:p>
        </p:txBody>
      </p:sp>
      <p:sp>
        <p:nvSpPr>
          <p:cNvPr id="8" name="Marcador de pie de página 7">
            <a:extLst>
              <a:ext uri="{FF2B5EF4-FFF2-40B4-BE49-F238E27FC236}">
                <a16:creationId xmlns:a16="http://schemas.microsoft.com/office/drawing/2014/main" id="{A07115E0-1728-944E-AEC9-ED0E7B318AD0}"/>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4C5CF72B-356A-884D-8607-1905F455CFF4}"/>
              </a:ext>
            </a:extLst>
          </p:cNvPr>
          <p:cNvSpPr>
            <a:spLocks noGrp="1"/>
          </p:cNvSpPr>
          <p:nvPr>
            <p:ph type="sldNum" sz="quarter" idx="12"/>
          </p:nvPr>
        </p:nvSpPr>
        <p:spPr/>
        <p:txBody>
          <a:bodyPr/>
          <a:lstStyle/>
          <a:p>
            <a:fld id="{68B6B7B5-EB12-1B40-82F9-06DD527E1718}" type="slidenum">
              <a:rPr lang="es-ES" smtClean="0"/>
              <a:t>‹Nº›</a:t>
            </a:fld>
            <a:endParaRPr lang="es-ES"/>
          </a:p>
        </p:txBody>
      </p:sp>
    </p:spTree>
    <p:extLst>
      <p:ext uri="{BB962C8B-B14F-4D97-AF65-F5344CB8AC3E}">
        <p14:creationId xmlns:p14="http://schemas.microsoft.com/office/powerpoint/2010/main" val="251773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493CE0-16D6-2E40-8CF1-65381471689C}"/>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FBC4172D-A9BD-FA4E-A019-5F2340EF02A4}"/>
              </a:ext>
            </a:extLst>
          </p:cNvPr>
          <p:cNvSpPr>
            <a:spLocks noGrp="1"/>
          </p:cNvSpPr>
          <p:nvPr>
            <p:ph type="dt" sz="half" idx="10"/>
          </p:nvPr>
        </p:nvSpPr>
        <p:spPr/>
        <p:txBody>
          <a:bodyPr/>
          <a:lstStyle/>
          <a:p>
            <a:fld id="{B8CE651E-00BD-FD40-9614-F74B74F3803D}" type="datetimeFigureOut">
              <a:rPr lang="es-ES" smtClean="0"/>
              <a:t>28/07/2021</a:t>
            </a:fld>
            <a:endParaRPr lang="es-ES"/>
          </a:p>
        </p:txBody>
      </p:sp>
      <p:sp>
        <p:nvSpPr>
          <p:cNvPr id="4" name="Marcador de pie de página 3">
            <a:extLst>
              <a:ext uri="{FF2B5EF4-FFF2-40B4-BE49-F238E27FC236}">
                <a16:creationId xmlns:a16="http://schemas.microsoft.com/office/drawing/2014/main" id="{4E41ABE0-CD23-F348-9640-62464C0E10ED}"/>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E79F49D8-6737-B841-B591-6F49EE71A71D}"/>
              </a:ext>
            </a:extLst>
          </p:cNvPr>
          <p:cNvSpPr>
            <a:spLocks noGrp="1"/>
          </p:cNvSpPr>
          <p:nvPr>
            <p:ph type="sldNum" sz="quarter" idx="12"/>
          </p:nvPr>
        </p:nvSpPr>
        <p:spPr/>
        <p:txBody>
          <a:bodyPr/>
          <a:lstStyle/>
          <a:p>
            <a:fld id="{68B6B7B5-EB12-1B40-82F9-06DD527E1718}" type="slidenum">
              <a:rPr lang="es-ES" smtClean="0"/>
              <a:t>‹Nº›</a:t>
            </a:fld>
            <a:endParaRPr lang="es-ES"/>
          </a:p>
        </p:txBody>
      </p:sp>
    </p:spTree>
    <p:extLst>
      <p:ext uri="{BB962C8B-B14F-4D97-AF65-F5344CB8AC3E}">
        <p14:creationId xmlns:p14="http://schemas.microsoft.com/office/powerpoint/2010/main" val="1293445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81537040-1B8F-EC4C-B8A2-905270D357CE}"/>
              </a:ext>
            </a:extLst>
          </p:cNvPr>
          <p:cNvSpPr>
            <a:spLocks noGrp="1"/>
          </p:cNvSpPr>
          <p:nvPr>
            <p:ph type="dt" sz="half" idx="10"/>
          </p:nvPr>
        </p:nvSpPr>
        <p:spPr/>
        <p:txBody>
          <a:bodyPr/>
          <a:lstStyle/>
          <a:p>
            <a:fld id="{B8CE651E-00BD-FD40-9614-F74B74F3803D}" type="datetimeFigureOut">
              <a:rPr lang="es-ES" smtClean="0"/>
              <a:t>28/07/2021</a:t>
            </a:fld>
            <a:endParaRPr lang="es-ES"/>
          </a:p>
        </p:txBody>
      </p:sp>
      <p:sp>
        <p:nvSpPr>
          <p:cNvPr id="3" name="Marcador de pie de página 2">
            <a:extLst>
              <a:ext uri="{FF2B5EF4-FFF2-40B4-BE49-F238E27FC236}">
                <a16:creationId xmlns:a16="http://schemas.microsoft.com/office/drawing/2014/main" id="{3BC9CE2B-E78C-C34D-8426-5B06F84343C4}"/>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59A55D78-60D6-8541-8679-C039214F8B4F}"/>
              </a:ext>
            </a:extLst>
          </p:cNvPr>
          <p:cNvSpPr>
            <a:spLocks noGrp="1"/>
          </p:cNvSpPr>
          <p:nvPr>
            <p:ph type="sldNum" sz="quarter" idx="12"/>
          </p:nvPr>
        </p:nvSpPr>
        <p:spPr/>
        <p:txBody>
          <a:bodyPr/>
          <a:lstStyle/>
          <a:p>
            <a:fld id="{68B6B7B5-EB12-1B40-82F9-06DD527E1718}" type="slidenum">
              <a:rPr lang="es-ES" smtClean="0"/>
              <a:t>‹Nº›</a:t>
            </a:fld>
            <a:endParaRPr lang="es-ES"/>
          </a:p>
        </p:txBody>
      </p:sp>
    </p:spTree>
    <p:extLst>
      <p:ext uri="{BB962C8B-B14F-4D97-AF65-F5344CB8AC3E}">
        <p14:creationId xmlns:p14="http://schemas.microsoft.com/office/powerpoint/2010/main" val="2532581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777383-001E-6048-A1F8-ACA1F142E38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6684AB6E-E60E-9545-9C7E-77D7AC7327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AE8B39E3-9651-4F46-923F-87503003D6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A1C03AB-D5E5-D049-BD41-4347F0A750F6}"/>
              </a:ext>
            </a:extLst>
          </p:cNvPr>
          <p:cNvSpPr>
            <a:spLocks noGrp="1"/>
          </p:cNvSpPr>
          <p:nvPr>
            <p:ph type="dt" sz="half" idx="10"/>
          </p:nvPr>
        </p:nvSpPr>
        <p:spPr/>
        <p:txBody>
          <a:bodyPr/>
          <a:lstStyle/>
          <a:p>
            <a:fld id="{B8CE651E-00BD-FD40-9614-F74B74F3803D}" type="datetimeFigureOut">
              <a:rPr lang="es-ES" smtClean="0"/>
              <a:t>28/07/2021</a:t>
            </a:fld>
            <a:endParaRPr lang="es-ES"/>
          </a:p>
        </p:txBody>
      </p:sp>
      <p:sp>
        <p:nvSpPr>
          <p:cNvPr id="6" name="Marcador de pie de página 5">
            <a:extLst>
              <a:ext uri="{FF2B5EF4-FFF2-40B4-BE49-F238E27FC236}">
                <a16:creationId xmlns:a16="http://schemas.microsoft.com/office/drawing/2014/main" id="{851C204E-53FA-9B4D-9006-CD3F75121C5B}"/>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81703AB1-967D-534F-B788-C528CB601FFD}"/>
              </a:ext>
            </a:extLst>
          </p:cNvPr>
          <p:cNvSpPr>
            <a:spLocks noGrp="1"/>
          </p:cNvSpPr>
          <p:nvPr>
            <p:ph type="sldNum" sz="quarter" idx="12"/>
          </p:nvPr>
        </p:nvSpPr>
        <p:spPr/>
        <p:txBody>
          <a:bodyPr/>
          <a:lstStyle/>
          <a:p>
            <a:fld id="{68B6B7B5-EB12-1B40-82F9-06DD527E1718}" type="slidenum">
              <a:rPr lang="es-ES" smtClean="0"/>
              <a:t>‹Nº›</a:t>
            </a:fld>
            <a:endParaRPr lang="es-ES"/>
          </a:p>
        </p:txBody>
      </p:sp>
    </p:spTree>
    <p:extLst>
      <p:ext uri="{BB962C8B-B14F-4D97-AF65-F5344CB8AC3E}">
        <p14:creationId xmlns:p14="http://schemas.microsoft.com/office/powerpoint/2010/main" val="2234045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59802A-BDA3-5845-99E4-19945C300AC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B3927B61-6526-4B43-AF0A-0EF9F318F7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D970D2E0-FDE1-FA44-8315-A797D67262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97084F0-9470-B64E-AE71-7831D6F4DC20}"/>
              </a:ext>
            </a:extLst>
          </p:cNvPr>
          <p:cNvSpPr>
            <a:spLocks noGrp="1"/>
          </p:cNvSpPr>
          <p:nvPr>
            <p:ph type="dt" sz="half" idx="10"/>
          </p:nvPr>
        </p:nvSpPr>
        <p:spPr/>
        <p:txBody>
          <a:bodyPr/>
          <a:lstStyle/>
          <a:p>
            <a:fld id="{B8CE651E-00BD-FD40-9614-F74B74F3803D}" type="datetimeFigureOut">
              <a:rPr lang="es-ES" smtClean="0"/>
              <a:t>28/07/2021</a:t>
            </a:fld>
            <a:endParaRPr lang="es-ES"/>
          </a:p>
        </p:txBody>
      </p:sp>
      <p:sp>
        <p:nvSpPr>
          <p:cNvPr id="6" name="Marcador de pie de página 5">
            <a:extLst>
              <a:ext uri="{FF2B5EF4-FFF2-40B4-BE49-F238E27FC236}">
                <a16:creationId xmlns:a16="http://schemas.microsoft.com/office/drawing/2014/main" id="{C24BF5C0-CA09-504F-84D5-3B86FC80407B}"/>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73F555F7-7031-0D4A-99DB-F305AD411DB4}"/>
              </a:ext>
            </a:extLst>
          </p:cNvPr>
          <p:cNvSpPr>
            <a:spLocks noGrp="1"/>
          </p:cNvSpPr>
          <p:nvPr>
            <p:ph type="sldNum" sz="quarter" idx="12"/>
          </p:nvPr>
        </p:nvSpPr>
        <p:spPr/>
        <p:txBody>
          <a:bodyPr/>
          <a:lstStyle/>
          <a:p>
            <a:fld id="{68B6B7B5-EB12-1B40-82F9-06DD527E1718}" type="slidenum">
              <a:rPr lang="es-ES" smtClean="0"/>
              <a:t>‹Nº›</a:t>
            </a:fld>
            <a:endParaRPr lang="es-ES"/>
          </a:p>
        </p:txBody>
      </p:sp>
    </p:spTree>
    <p:extLst>
      <p:ext uri="{BB962C8B-B14F-4D97-AF65-F5344CB8AC3E}">
        <p14:creationId xmlns:p14="http://schemas.microsoft.com/office/powerpoint/2010/main" val="381467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3E7F57EA-93B6-C44B-A1AB-78BACC7040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466AABF7-577C-6645-8594-8D097475D6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D8D263D1-CB21-C849-8A96-04D4979DED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CE651E-00BD-FD40-9614-F74B74F3803D}" type="datetimeFigureOut">
              <a:rPr lang="es-ES" smtClean="0"/>
              <a:t>28/07/2021</a:t>
            </a:fld>
            <a:endParaRPr lang="es-ES"/>
          </a:p>
        </p:txBody>
      </p:sp>
      <p:sp>
        <p:nvSpPr>
          <p:cNvPr id="5" name="Marcador de pie de página 4">
            <a:extLst>
              <a:ext uri="{FF2B5EF4-FFF2-40B4-BE49-F238E27FC236}">
                <a16:creationId xmlns:a16="http://schemas.microsoft.com/office/drawing/2014/main" id="{0344CBC6-BA6B-8C49-A4FD-2650370016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A4E9C0B3-78A4-E049-A293-C9E2A55A248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B6B7B5-EB12-1B40-82F9-06DD527E1718}" type="slidenum">
              <a:rPr lang="es-ES" smtClean="0"/>
              <a:t>‹Nº›</a:t>
            </a:fld>
            <a:endParaRPr lang="es-ES"/>
          </a:p>
        </p:txBody>
      </p:sp>
    </p:spTree>
    <p:extLst>
      <p:ext uri="{BB962C8B-B14F-4D97-AF65-F5344CB8AC3E}">
        <p14:creationId xmlns:p14="http://schemas.microsoft.com/office/powerpoint/2010/main" val="39376560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8F07BDC4-D062-7A4A-AEF4-8E22AF0AF86F}"/>
              </a:ext>
            </a:extLst>
          </p:cNvPr>
          <p:cNvSpPr txBox="1"/>
          <p:nvPr/>
        </p:nvSpPr>
        <p:spPr>
          <a:xfrm>
            <a:off x="3379779" y="272340"/>
            <a:ext cx="5730633" cy="307777"/>
          </a:xfrm>
          <a:prstGeom prst="rect">
            <a:avLst/>
          </a:prstGeom>
          <a:noFill/>
        </p:spPr>
        <p:txBody>
          <a:bodyPr wrap="square" rtlCol="0">
            <a:spAutoFit/>
          </a:bodyPr>
          <a:lstStyle/>
          <a:p>
            <a:pPr lvl="3"/>
            <a:r>
              <a:rPr lang="es-ES" sz="1400" b="1">
                <a:solidFill>
                  <a:srgbClr val="FF0000"/>
                </a:solidFill>
                <a:latin typeface="Arial Black" panose="020B0604020202020204" pitchFamily="34" charset="0"/>
                <a:cs typeface="Arial Black" panose="020B0604020202020204" pitchFamily="34" charset="0"/>
              </a:rPr>
              <a:t>LOS PRESOCRÁTICOS</a:t>
            </a:r>
          </a:p>
        </p:txBody>
      </p:sp>
      <p:sp>
        <p:nvSpPr>
          <p:cNvPr id="5" name="CuadroTexto 4">
            <a:extLst>
              <a:ext uri="{FF2B5EF4-FFF2-40B4-BE49-F238E27FC236}">
                <a16:creationId xmlns:a16="http://schemas.microsoft.com/office/drawing/2014/main" id="{31755450-0CBA-914A-832A-A55236BD644B}"/>
              </a:ext>
            </a:extLst>
          </p:cNvPr>
          <p:cNvSpPr txBox="1"/>
          <p:nvPr/>
        </p:nvSpPr>
        <p:spPr>
          <a:xfrm>
            <a:off x="318025" y="808182"/>
            <a:ext cx="11510818" cy="5128491"/>
          </a:xfrm>
          <a:prstGeom prst="rect">
            <a:avLst/>
          </a:prstGeom>
          <a:noFill/>
        </p:spPr>
        <p:txBody>
          <a:bodyPr wrap="square" rtlCol="0">
            <a:spAutoFit/>
          </a:bodyPr>
          <a:lstStyle/>
          <a:p>
            <a:pPr algn="l"/>
            <a:endParaRPr lang="es-ES"/>
          </a:p>
        </p:txBody>
      </p:sp>
      <p:sp>
        <p:nvSpPr>
          <p:cNvPr id="7" name="CuadroTexto 6">
            <a:extLst>
              <a:ext uri="{FF2B5EF4-FFF2-40B4-BE49-F238E27FC236}">
                <a16:creationId xmlns:a16="http://schemas.microsoft.com/office/drawing/2014/main" id="{03F12042-B24F-8342-8050-F1902AF995D5}"/>
              </a:ext>
            </a:extLst>
          </p:cNvPr>
          <p:cNvSpPr txBox="1"/>
          <p:nvPr/>
        </p:nvSpPr>
        <p:spPr>
          <a:xfrm>
            <a:off x="269413" y="724933"/>
            <a:ext cx="11510818" cy="5909310"/>
          </a:xfrm>
          <a:prstGeom prst="rect">
            <a:avLst/>
          </a:prstGeom>
          <a:noFill/>
        </p:spPr>
        <p:txBody>
          <a:bodyPr wrap="square" rtlCol="0">
            <a:spAutoFit/>
          </a:bodyPr>
          <a:lstStyle/>
          <a:p>
            <a:pPr algn="l"/>
            <a:r>
              <a:rPr lang="es-ES"/>
              <a:t>La filosofía es una disciplina apasionante y enriquecedora dedicada a preguntarse sobre el porqué de todas las cosas su etimología filos amor y sofía sabiduría o conocimiento más que una definición es una invitación pero a qué se dedica la filosofía existen muchas explicaciones y ni siquiera a los propios filósofos se han puesto de acuerdo en una sola definición la filosofía estudia aquello que permanece durante todo el tiempo la filosofía se hace preguntas cómo se necesita de algo realmente necesario para que existe el universo existe un dios que necesitan los seres humanos para estar satisfechos con su propia vida existe o es posible alcanzar la felicidad tiene algún propósito el universo la religión y la ciencia también buscan responder a estas preguntas sin embargo lo que hace especial a la filosofía es que se vale de una manera propia de pensar ya que tiene su propio método la libre de especular de las ideas valiéndose de las leyes de la lógica el célebre filósofo británico bertrand russell nos amplía al respecto en su obra historia de la filosofía la filosofía es algo que se encuentra entre la religión y la ciencia como la religión consiste en especulaciones sobre temas a los que los conocimientos exactos no han podido llegar como la ciencia apela más a la razón humana que a una autoridad sea ésta de tradición o de revelación todo el conocimiento definido pertenece a la ciencia y todo dogma en cuanto sobrepasa el conocimiento determinado pertenece a la religión pero entre la religión y la ciencia hay una tierra de nadie’ expuesta a los ataques de ambas partes esa tierra de nadie’ es la filosofía muchos problemas que tienen interés para la vida de los seres humanos no pueden ser resueltos por la ciencia y las certeras réplicas de los teólogos ya no nos parecen tan convenientes como en los siglos pasados esta serie es una invitación para adentrarse en este apasionante universo la filosofía no pretende hacernos el trabajo fácil respondiendo a todas nuestras preguntas existen ya muchas ideologías políticas sociales religiosas y científicas que nos ofrecen respuestas pero la filosofía se distingue de todas ellas al brindarnos más bien preguntas lo que la filosofía nos ofrece es una disciplina para enseñarnos a pensar de tal modo que cada uno de nosotros encuentre por sí mismo su propio camino sin embargo para aprender a preguntar adecuadamente hace falta conocer lo que los grandes filósofos ya han pensado a lo largo de esta serie conoceremos la historia.</a:t>
            </a:r>
          </a:p>
        </p:txBody>
      </p:sp>
    </p:spTree>
    <p:extLst>
      <p:ext uri="{BB962C8B-B14F-4D97-AF65-F5344CB8AC3E}">
        <p14:creationId xmlns:p14="http://schemas.microsoft.com/office/powerpoint/2010/main" val="32671779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F641A0CA-3E8B-FB41-A627-3D5984B051EF}"/>
              </a:ext>
            </a:extLst>
          </p:cNvPr>
          <p:cNvSpPr txBox="1"/>
          <p:nvPr/>
        </p:nvSpPr>
        <p:spPr>
          <a:xfrm>
            <a:off x="882316" y="1008852"/>
            <a:ext cx="10189167" cy="5078313"/>
          </a:xfrm>
          <a:prstGeom prst="rect">
            <a:avLst/>
          </a:prstGeom>
          <a:noFill/>
        </p:spPr>
        <p:txBody>
          <a:bodyPr wrap="square" rtlCol="0">
            <a:spAutoFit/>
          </a:bodyPr>
          <a:lstStyle/>
          <a:p>
            <a:pPr algn="l"/>
            <a:r>
              <a:rPr lang="es-ES" sz="1800">
                <a:effectLst/>
                <a:latin typeface="Calibri" panose="020F0502020204030204" pitchFamily="34" charset="0"/>
                <a:ea typeface="Times New Roman" panose="02020603050405020304" pitchFamily="18" charset="0"/>
                <a:cs typeface="Times New Roman" panose="02020603050405020304" pitchFamily="18" charset="0"/>
              </a:rPr>
              <a:t>era famoso por predecir eclipses y por sus especulaciones en torno a los astros anaxágoras creía que los planetas la luna y el sol debían estar formados de la misma sustancia natural que vemos en la tierra esto le valió el odio de los atenienses por renegar de los dioses y terminaron por exiliarlo los científicos contemporáneos nombraron un cráter de la luna en su honor anaxágoras piensa que hay una pluralidad de principios sin embargo en lugar de proponer cuatro dice que hay una infinidad se trata de un número infinito de pequeñas partículas compuestas de infinidad de cosas que anaxágoras llamo semillas y luego aristóteles bautizó con el curioso nombre de ome o mary as que significa partes homogéneas a diferencia del átomo de leucipo y demócrito las semillas de anaxágoras pueden dividirse y agregarse infinitamente todos los objetos de la realidad están compuestos por estas semillas en una roca habría semillas de queso agua carne huesos etcétera lo que determina que este objeto sea una roca sería el hecho de que habría un mayor número de semillas de roca en su composición al aqsa gras parte de una observación importante cuando comemos un queso por ejemplo nuestro organismo lo transforma en nuestra carne y en nuestros huesos y por tanto tiene que haber algo en común entre la materia que forma al queso y lo que forma a nuestro cuerpo la digestión no sería otra cosa que la absorción del homogéneo y la eliminación de lo heterogéneo cabe la pregunta que evita que estas semillas formadas de partes homogéneas se agreguen en una mezcla en diferenciada de cosas que se confundan unas con las otras en un cosmos parecido a un caldo de verduras anaxágoras como empédocles introduce un nuevo principio que es distinto a la materia para explicar lo anterior el nudo que suele traducir se </a:t>
            </a:r>
            <a:endParaRPr lang="es-ES"/>
          </a:p>
        </p:txBody>
      </p:sp>
    </p:spTree>
    <p:extLst>
      <p:ext uri="{BB962C8B-B14F-4D97-AF65-F5344CB8AC3E}">
        <p14:creationId xmlns:p14="http://schemas.microsoft.com/office/powerpoint/2010/main" val="3925303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A6A8896C-B80D-D341-A806-2362D16B0F56}"/>
              </a:ext>
            </a:extLst>
          </p:cNvPr>
          <p:cNvSpPr txBox="1"/>
          <p:nvPr/>
        </p:nvSpPr>
        <p:spPr>
          <a:xfrm>
            <a:off x="753492" y="941265"/>
            <a:ext cx="11031986" cy="5411931"/>
          </a:xfrm>
          <a:prstGeom prst="rect">
            <a:avLst/>
          </a:prstGeom>
          <a:noFill/>
        </p:spPr>
        <p:txBody>
          <a:bodyPr wrap="square">
            <a:spAutoFit/>
          </a:bodyPr>
          <a:lstStyle/>
          <a:p>
            <a:pPr>
              <a:lnSpc>
                <a:spcPct val="107000"/>
              </a:lnSpc>
              <a:spcAft>
                <a:spcPts val="800"/>
              </a:spcAft>
            </a:pPr>
            <a:r>
              <a:rPr lang="es-ES" sz="1800">
                <a:solidFill>
                  <a:srgbClr val="000000"/>
                </a:solidFill>
                <a:effectLst/>
                <a:latin typeface="Arial" panose="020B0604020202020204" pitchFamily="34" charset="0"/>
                <a:ea typeface="Times New Roman" panose="02000000000000000000" pitchFamily="2" charset="0"/>
                <a:cs typeface="Times New Roman" panose="02000000000000000000" pitchFamily="2" charset="0"/>
              </a:rPr>
              <a:t>la filosofía en sus cuatro períodos antiguos medieval moderno y contemporáneo uno de los más grandes filósofos fue el pensador alemán york william frederick hegel este filósofo del siglo 19 es reconocido por ser uno de los más distinguidos de toda la historia hegel observó que era crucial para la filosofía observar su propia evolución y que una de las mejores formas para aprender filosofía era comenzar por el principio y seguir la historia de las doctrinas en un orden cronológico en esta serie vamos a apoyarnos en sus lecciones sobre historia de la filosofía que no sólo presentan la filosofía de manera cronológica y ordenada como lo haría una enciclopedia sino que además muestra la relación entre los distintos pensadores y corrientes presentando toda la historia de la filosofía con una sola narración en filosofía nada sustituye la lectura de los textos directos por ello al final de cada sección mostraré mis recomendaciones bibliográficas sobre cada tema para introducirse en el mundo de la filosofía se recomienda leer la novela el mundo de sofía de justin garner otros textos introductorios muy recomendados son la introducción a los problemas y argumentos filosóficos de corman papas y leer y qué es la filosofía de dell es el hilo conductor de esta serie serán las lecciones sobre la historia de la filosofía de hegel te recomiendo también la introducción de la historia de la filosofía de bertrán roussel aunque el cuerpo del texto no es muy bueno como obras de consulta el diccionario de filosofía de ferrater mora abreviado o en dos tomos es el más socorrido y también es recomendable conseguir algunas de las historias de la filosofía que están disponibles arañando copleston hirshberg no cambia mucho su realización dado que buscan presentar un conocimiento más bien histórico y objetivo.</a:t>
            </a:r>
            <a:endParaRPr lang="es-ES" sz="1800">
              <a:effectLst/>
              <a:latin typeface="Calibri" panose="020F0502020204030204" pitchFamily="34" charset="0"/>
              <a:ea typeface="Times New Roman" panose="02000000000000000000" pitchFamily="2" charset="0"/>
              <a:cs typeface="Times New Roman" panose="02000000000000000000" pitchFamily="2" charset="0"/>
            </a:endParaRPr>
          </a:p>
        </p:txBody>
      </p:sp>
      <p:sp>
        <p:nvSpPr>
          <p:cNvPr id="7" name="CuadroTexto 6">
            <a:extLst>
              <a:ext uri="{FF2B5EF4-FFF2-40B4-BE49-F238E27FC236}">
                <a16:creationId xmlns:a16="http://schemas.microsoft.com/office/drawing/2014/main" id="{99D6C8AF-3024-9A41-9EF0-96C46B5EB40E}"/>
              </a:ext>
            </a:extLst>
          </p:cNvPr>
          <p:cNvSpPr txBox="1"/>
          <p:nvPr/>
        </p:nvSpPr>
        <p:spPr>
          <a:xfrm>
            <a:off x="3568153" y="504804"/>
            <a:ext cx="4836938" cy="307777"/>
          </a:xfrm>
          <a:prstGeom prst="rect">
            <a:avLst/>
          </a:prstGeom>
          <a:noFill/>
        </p:spPr>
        <p:txBody>
          <a:bodyPr wrap="square" rtlCol="0">
            <a:spAutoFit/>
          </a:bodyPr>
          <a:lstStyle/>
          <a:p>
            <a:pPr lvl="2"/>
            <a:r>
              <a:rPr lang="es-ES" sz="1400" b="1">
                <a:solidFill>
                  <a:srgbClr val="FF0000"/>
                </a:solidFill>
                <a:latin typeface="Arial Black" panose="020B0604020202020204" pitchFamily="34" charset="0"/>
                <a:cs typeface="Arial Black" panose="020B0604020202020204" pitchFamily="34" charset="0"/>
              </a:rPr>
              <a:t>HISTORIA DE LA FILOSOFÍA</a:t>
            </a:r>
          </a:p>
        </p:txBody>
      </p:sp>
    </p:spTree>
    <p:extLst>
      <p:ext uri="{BB962C8B-B14F-4D97-AF65-F5344CB8AC3E}">
        <p14:creationId xmlns:p14="http://schemas.microsoft.com/office/powerpoint/2010/main" val="3995855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8CEA291-7755-6645-85A0-AE0FEA418C79}"/>
              </a:ext>
            </a:extLst>
          </p:cNvPr>
          <p:cNvSpPr txBox="1"/>
          <p:nvPr/>
        </p:nvSpPr>
        <p:spPr>
          <a:xfrm>
            <a:off x="157990" y="656268"/>
            <a:ext cx="11946508" cy="6186309"/>
          </a:xfrm>
          <a:prstGeom prst="rect">
            <a:avLst/>
          </a:prstGeom>
          <a:noFill/>
        </p:spPr>
        <p:txBody>
          <a:bodyPr wrap="square" rtlCol="0">
            <a:spAutoFit/>
          </a:bodyPr>
          <a:lstStyle/>
          <a:p>
            <a:pPr algn="l"/>
            <a:r>
              <a:rPr lang="es-ES" sz="1800">
                <a:effectLst/>
                <a:latin typeface="Calibri" panose="020F0502020204030204" pitchFamily="34" charset="0"/>
                <a:ea typeface="Times New Roman" panose="02020603050405020304" pitchFamily="18" charset="0"/>
                <a:cs typeface="Times New Roman" panose="02020603050405020304" pitchFamily="18" charset="0"/>
              </a:rPr>
              <a:t>filosofía de heráclito la primera es todo fluye panta rhei la segunda ningún hombre puede bañarse dos veces en el mismo río curiosamente estas célebres frases no se encuentran entre los fragmentos de heráclito aparecen en cambio en el crá tilo uno de los diálogos de platón estas frases resumen el pensamiento de heráclito y quizás esta es la razón por la cual se le atribuyen aunque no sabemos si él las pronunció pero que significa que ningún hombre puede bañarse dos veces en el mismo río cada vez que una persona entra a un río las aguas que lo bañan ya son distintas igualmente ese hombre ya ha cambiado en cada instante los hombres se encuentran mudando de sentimientos opiniones y pareceres nuestro humor apariencia y actitud cambia de un día a otro ni el río ni el hombre ni ninguna condición de la realidad es exactamente la misma de un momento a otro aquello que existía en el pasado ya no existe ahora y lo que existe ahora ya no existirá en él uno de los conceptos más importantes para heráclito es el tiempo cuando consideramos la categoría del tiempo entendemos lo que es el devenir el devenir es un proceso donde todas las cosas se encuentran en constante transformación para heráclito la única constante es el cambio y lo único que permanece es el devenir en el devenir las cosas están dejando de ser algo al mismo tiempo que empiezan a hacer otra cosa es un ciclo infinito de transformaciones donde las cosas nunca permanecen siendo lo que eran en un principio todo se encuentra siempre en un perpetuo movimiento el devenir se encuentra en todos lados a nuestro alrededor y en nosotros mismos el devenir está afuera y dentro del hombre está en el ciclo de las cuatro estaciones es el ciclo del crecimiento desde el nacimiento hasta la vejez y es la propia vida y la muerte que se renueva constantemente a través de nuevas acción es nuestra propia mente se encuentra en devenir los propios pensamientos cambian constantemente heráclito se burlaba de los poetas que en sus cantos añoraban que desapareciera la discordia entre los dioses y los hombres es por la lucha y la oposición que podemos entender la armonía pues no habría armonía si no hubiese agudo y grave no habría animales si no hubiera macho y hembra que están en oposición mutua los poetas no comprenden que es en la divergencia que se da la coincidencia solamente la cuerda suena cuando no está demasiado tensa ni demasiado floja y lo mismo sucede con el arco del guerrero que solamente funciona cuando tiene la perfecta atención la armonía está dada por su opuesto la discordia y en el fondo son lo mismo el camino hacia arriba y el camino hacia abajo son uno mismo.</a:t>
            </a:r>
            <a:endParaRPr lang="es-ES"/>
          </a:p>
        </p:txBody>
      </p:sp>
      <p:sp>
        <p:nvSpPr>
          <p:cNvPr id="5" name="CuadroTexto 4">
            <a:extLst>
              <a:ext uri="{FF2B5EF4-FFF2-40B4-BE49-F238E27FC236}">
                <a16:creationId xmlns:a16="http://schemas.microsoft.com/office/drawing/2014/main" id="{660523AD-3A38-4540-8093-11BD2503CC1E}"/>
              </a:ext>
            </a:extLst>
          </p:cNvPr>
          <p:cNvSpPr txBox="1"/>
          <p:nvPr/>
        </p:nvSpPr>
        <p:spPr>
          <a:xfrm>
            <a:off x="4201694" y="312032"/>
            <a:ext cx="3788611" cy="307777"/>
          </a:xfrm>
          <a:prstGeom prst="rect">
            <a:avLst/>
          </a:prstGeom>
          <a:noFill/>
        </p:spPr>
        <p:txBody>
          <a:bodyPr wrap="square" rtlCol="0">
            <a:spAutoFit/>
          </a:bodyPr>
          <a:lstStyle/>
          <a:p>
            <a:pPr lvl="1"/>
            <a:r>
              <a:rPr lang="es-ES" sz="1400" b="1">
                <a:solidFill>
                  <a:srgbClr val="FF0000"/>
                </a:solidFill>
                <a:latin typeface="Arial Black" panose="020B0604020202020204" pitchFamily="34" charset="0"/>
                <a:cs typeface="Arial Black" panose="020B0604020202020204" pitchFamily="34" charset="0"/>
              </a:rPr>
              <a:t>FILOSOFÍA DE HERÁCLITO</a:t>
            </a:r>
          </a:p>
        </p:txBody>
      </p:sp>
    </p:spTree>
    <p:extLst>
      <p:ext uri="{BB962C8B-B14F-4D97-AF65-F5344CB8AC3E}">
        <p14:creationId xmlns:p14="http://schemas.microsoft.com/office/powerpoint/2010/main" val="2131303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335E433-B1A1-904F-9B07-1EB3455189BB}"/>
              </a:ext>
            </a:extLst>
          </p:cNvPr>
          <p:cNvSpPr txBox="1"/>
          <p:nvPr/>
        </p:nvSpPr>
        <p:spPr>
          <a:xfrm>
            <a:off x="172575" y="117693"/>
            <a:ext cx="11652400" cy="6740307"/>
          </a:xfrm>
          <a:prstGeom prst="rect">
            <a:avLst/>
          </a:prstGeom>
          <a:noFill/>
        </p:spPr>
        <p:txBody>
          <a:bodyPr wrap="square" rtlCol="0">
            <a:spAutoFit/>
          </a:bodyPr>
          <a:lstStyle/>
          <a:p>
            <a:pPr algn="l"/>
            <a:r>
              <a:rPr lang="es-ES" sz="1800">
                <a:effectLst/>
                <a:latin typeface="Calibri" panose="020F0502020204030204" pitchFamily="34" charset="0"/>
                <a:ea typeface="Times New Roman" panose="02020603050405020304" pitchFamily="18" charset="0"/>
                <a:cs typeface="Times New Roman" panose="02020603050405020304" pitchFamily="18" charset="0"/>
              </a:rPr>
              <a:t>este orden del mundo el mismo para todos no lo hizo dios ni hombre alguno sino que fue siempre es y será fuego siempre vivo prendido y apagado según la medida todo esto representa muy bien el devenir de heráclito este devenir no es óptico sigue una proporción o lo que llama heráclito una medida a la primavera no les sigue cualquier otra estación siempre sigue el verano para heráclito hay un orden detrás del devenir y este orden se puede comprender a través de la razón el logos que todo lo rige todo surge conforme a medida y conforme a medida se extingue el ser humano es capaz de descubrir este logos en la observación de la naturaleza y en su propio interior heráclito nos dice los límites del alma no lograrás encontrarlos aún recorriendo en tu marcha todos los caminos tan honda y su razón es a través del logos del uso de la razón que el hombre puede llegar a comprender los constantes cambios a su alrededor y con ello la naturaleza misma de la realidad vámonos con los pros y contras a favor de heráclito podemos decir que introduce el concepto de devenir una idea muy influyente y fundamental para el desarrollo de la filosofía es un autor y su propuesta de la oposición de los contrarios le valió para ser considerado el fundador de la dialéctica en contra podemos decir que a pesar de que su descripción de la realidad como devenir puede ser muy aguda heráclito no explica cómo es que la realidad se transforma y en un plano lógico no llega a responderle nada a los zetas también juega en su contra el lenguaje oscuro y casi oracular en el que se expresó esto condujo a que sus ideas no fueran del todo comprendidas siempre y hoy mantiene todavía a los especialistas discutiendo sobre su significado no obstante heráclito es uno de los más grandes filósofos de la historia sobre los pocos fragmentos que preservamos de heráclito que no llegan a ser más de 200 frases los especialistas siguen discutiendo hasta el día de hoy como fue el caso del doctor mondolfo que le dedicó un libro de más de 400 páginas un libro muy recomendado heráclito textos y problemas en su interpretación para heráclito puedes leer sus fragmentos en la obra de bernabé su biografía según diógenes laercio los estudios académicos de guthrie lleguen que raven y scofield así como el estudio de eléctrico que hace hegel en sus lecciones sobre el estudio de la filosofía y la obra titánica y monumental de rodolfo mondolfo heráclito textos y problemas de su interpretación que agota de forma exhaustiva los pocos fragmentos que nos llegaron de este pensador los filósofos leucipo y demócrito son los exponentes de la corriente atomista para hegel su filosofía es un intento por reconciliar el punto de vista de heráclito y de parménides a la vez que presentan un nuevo punto de vista filosófico </a:t>
            </a:r>
            <a:endParaRPr lang="es-ES"/>
          </a:p>
        </p:txBody>
      </p:sp>
    </p:spTree>
    <p:extLst>
      <p:ext uri="{BB962C8B-B14F-4D97-AF65-F5344CB8AC3E}">
        <p14:creationId xmlns:p14="http://schemas.microsoft.com/office/powerpoint/2010/main" val="650472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185B044B-1101-D64A-9CE8-7B27955DED21}"/>
              </a:ext>
            </a:extLst>
          </p:cNvPr>
          <p:cNvSpPr txBox="1"/>
          <p:nvPr/>
        </p:nvSpPr>
        <p:spPr>
          <a:xfrm>
            <a:off x="284382" y="145838"/>
            <a:ext cx="11907617" cy="6740307"/>
          </a:xfrm>
          <a:prstGeom prst="rect">
            <a:avLst/>
          </a:prstGeom>
          <a:noFill/>
        </p:spPr>
        <p:txBody>
          <a:bodyPr wrap="square" rtlCol="0">
            <a:spAutoFit/>
          </a:bodyPr>
          <a:lstStyle/>
          <a:p>
            <a:pPr algn="l"/>
            <a:r>
              <a:rPr lang="es-ES" sz="1800">
                <a:effectLst/>
                <a:latin typeface="Calibri" panose="020F0502020204030204" pitchFamily="34" charset="0"/>
                <a:ea typeface="Times New Roman" panose="02020603050405020304" pitchFamily="18" charset="0"/>
                <a:cs typeface="Times New Roman" panose="02020603050405020304" pitchFamily="18" charset="0"/>
              </a:rPr>
              <a:t>conocido pues vivieron a un siglo de distancia no obstante las representaciones del renacimiento los colocaban juntos a demócrito como el filósofo que ríe y a heráclito como el filósofo que llora leucipo y demócrito defendían que toda la realidad está formada de átomos es importante que no se confunda el átomo de la antigua filosofía griega con los modelos atómicos contemporáneos pues aunque llevan el mismo nombre y comparten características similares son el resultado de dos procesos muy distintos el átomo de los griegos nace de la especulación filosófica y del libre pensamiento el átomo antiguo responde a una necesidad lógica y el átomo contemporáneo resuelve un problema empírico el átomo de la ciencia actual es un modelo científico que busca explicar fenómenos observados a través de la experimentación para demócrito y leucipo el átomo es aquello que no tiene visión que no puede cortarse o separarse los átomos son pequeñas partículas indestructibles que constituyen toda la realidad además de ser considerados diminutos e invisibles a la simple vista los átomos tienen la característica de ser eternos sin división homogéneos y que todo está constituido por ellos si lo observan los átomos tienen las mismas características que el ser de parménides son eternos e indivisibles y se dicen lo mismo de los átomos que lo que se decía del ser todo está constituido por ellos en este sentido que él nos hace notar que el acto mismo es una corriente más cercana al intelectualismo de los zetas que al materialismo de los genios alberto bernabé en su recopilación fragmentos presocráticos nos dice contra lo que pudiera parecer a un lector moderno que tendería a aproximar mismo de los griegos a las versiones modernas de la teoría las bases de las que partieron demócrito en leucipo no fueron físicas sino de orden lógico y metafísico ya que su punto de partida fueron los principios para mí ni dios no obstante la propuesta de los atomistas perdura a través del tiempo según hegel como el principio del ser determinado como puede consultarse en su obra la ciencia de la lógica y que además sirvió de inspiración para los modelos científicos contemporáneos para entender esto revisemos rápidamente los modelos de parménides y de heráclito imaginemos el ser que proponía parménides de color oscuro y el no ser como el blanco recordemos que para parménides el ser es y no puede no ser la nada no existe lo único que permanece es el ser y por ello el ser es lo único que existe ha existido y existirá en el mundo de parménides no cambios ni movimientos en nuestro ejemplo todo es un negro perpetuo ahora observemos el modelo de heráclito igualmente representaremos el ser con el color negro y el no ser con el blanco heráclito reconcilia el ser y el no ser para él son lo mismo lo que obtenemos en su modelo es un constante devenir </a:t>
            </a:r>
            <a:endParaRPr lang="es-ES"/>
          </a:p>
        </p:txBody>
      </p:sp>
    </p:spTree>
    <p:extLst>
      <p:ext uri="{BB962C8B-B14F-4D97-AF65-F5344CB8AC3E}">
        <p14:creationId xmlns:p14="http://schemas.microsoft.com/office/powerpoint/2010/main" val="1199733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7EE7CF34-C946-B344-AFEA-49053C94FCB0}"/>
              </a:ext>
            </a:extLst>
          </p:cNvPr>
          <p:cNvSpPr txBox="1"/>
          <p:nvPr/>
        </p:nvSpPr>
        <p:spPr>
          <a:xfrm>
            <a:off x="323273" y="1908039"/>
            <a:ext cx="11545454" cy="4062055"/>
          </a:xfrm>
          <a:prstGeom prst="rect">
            <a:avLst/>
          </a:prstGeom>
          <a:noFill/>
        </p:spPr>
        <p:txBody>
          <a:bodyPr wrap="square" rtlCol="0">
            <a:spAutoFit/>
          </a:bodyPr>
          <a:lstStyle/>
          <a:p>
            <a:pPr algn="l"/>
            <a:endParaRPr lang="es-ES"/>
          </a:p>
        </p:txBody>
      </p:sp>
      <p:sp>
        <p:nvSpPr>
          <p:cNvPr id="6" name="CuadroTexto 5">
            <a:extLst>
              <a:ext uri="{FF2B5EF4-FFF2-40B4-BE49-F238E27FC236}">
                <a16:creationId xmlns:a16="http://schemas.microsoft.com/office/drawing/2014/main" id="{821326E0-ED59-A340-B5BC-A665A9136D71}"/>
              </a:ext>
            </a:extLst>
          </p:cNvPr>
          <p:cNvSpPr txBox="1"/>
          <p:nvPr/>
        </p:nvSpPr>
        <p:spPr>
          <a:xfrm>
            <a:off x="475673" y="2060439"/>
            <a:ext cx="11545454" cy="4062055"/>
          </a:xfrm>
          <a:prstGeom prst="rect">
            <a:avLst/>
          </a:prstGeom>
          <a:noFill/>
        </p:spPr>
        <p:txBody>
          <a:bodyPr wrap="square" rtlCol="0">
            <a:spAutoFit/>
          </a:bodyPr>
          <a:lstStyle/>
          <a:p>
            <a:pPr algn="l"/>
            <a:endParaRPr lang="es-ES"/>
          </a:p>
        </p:txBody>
      </p:sp>
      <p:sp>
        <p:nvSpPr>
          <p:cNvPr id="8" name="CuadroTexto 7">
            <a:extLst>
              <a:ext uri="{FF2B5EF4-FFF2-40B4-BE49-F238E27FC236}">
                <a16:creationId xmlns:a16="http://schemas.microsoft.com/office/drawing/2014/main" id="{59F878E9-24CE-D645-938F-0B13DF1F72AC}"/>
              </a:ext>
            </a:extLst>
          </p:cNvPr>
          <p:cNvSpPr txBox="1"/>
          <p:nvPr/>
        </p:nvSpPr>
        <p:spPr>
          <a:xfrm>
            <a:off x="880371" y="1443841"/>
            <a:ext cx="10736057" cy="3970318"/>
          </a:xfrm>
          <a:prstGeom prst="rect">
            <a:avLst/>
          </a:prstGeom>
          <a:noFill/>
        </p:spPr>
        <p:txBody>
          <a:bodyPr wrap="square" rtlCol="0">
            <a:spAutoFit/>
          </a:bodyPr>
          <a:lstStyle/>
          <a:p>
            <a:pPr algn="l"/>
            <a:r>
              <a:rPr lang="es-ES"/>
              <a:t>El ser pasa al no ser y viceversa por toda la eternidad en este modelo lo que obtenemos es una escala de grises continua el ser pasa a no ser y luego regresa y así por todos los tiempos estas dos teorías son completamente opuestas en la primera a todo es estático y en la segunda todo es cambiante sin embargo a pesar de ser opuestas tienen algo en común ninguna de las dos teorías puede explicar satisfactoriamente lo que es la multiplicidad de los seres ni sus diferencias entre sí en el caso de parménides porque todo es un solo ser el caso de heráclito porque ningún ser permanece de un momento a otro todo es un solo y constante devenir ahora exploremos la teoría de los atomistas se basa en dos conceptos fundamentales lo lleno y lo vacío aristóteles nos explica leucipo y su amigo demócrito afirman que los lleno y lo vacío son los elementos viendo el lo uno lo que es y el otro lo que no es siguiendo nuestro esquema anterior de colores donde el ser es lo oscuro y el no ser lo blanco notaremos que el átomo no solamente está formado por el ser que es lo lleno sino que también debe estar delimitado y determinado por un contorno un límite lo vacío es el no ser que delimita a este átomo y por eso el concepto de lo vacío es tan fundamental como lo lleno para comprender esta teoría tanto el concepto de ser lo lleno que es de lo que está hecho el átomo como el concepto de o el no ser que lo delimita son necesarios para comprender este concepto así el ser y el no ser son parte integral de la concepción de átomo </a:t>
            </a:r>
          </a:p>
        </p:txBody>
      </p:sp>
    </p:spTree>
    <p:extLst>
      <p:ext uri="{BB962C8B-B14F-4D97-AF65-F5344CB8AC3E}">
        <p14:creationId xmlns:p14="http://schemas.microsoft.com/office/powerpoint/2010/main" val="14666996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361C5A68-0B0B-584B-8938-CF9F3E83FC29}"/>
              </a:ext>
            </a:extLst>
          </p:cNvPr>
          <p:cNvSpPr txBox="1"/>
          <p:nvPr/>
        </p:nvSpPr>
        <p:spPr>
          <a:xfrm>
            <a:off x="244277" y="197346"/>
            <a:ext cx="11703445" cy="6463308"/>
          </a:xfrm>
          <a:prstGeom prst="rect">
            <a:avLst/>
          </a:prstGeom>
          <a:noFill/>
        </p:spPr>
        <p:txBody>
          <a:bodyPr wrap="square" rtlCol="0">
            <a:spAutoFit/>
          </a:bodyPr>
          <a:lstStyle/>
          <a:p>
            <a:pPr algn="l"/>
            <a:r>
              <a:rPr lang="es-ES" sz="1800">
                <a:effectLst/>
                <a:latin typeface="Calibri" panose="020F0502020204030204" pitchFamily="34" charset="0"/>
                <a:ea typeface="Times New Roman" panose="02020603050405020304" pitchFamily="18" charset="0"/>
                <a:cs typeface="Times New Roman" panose="02020603050405020304" pitchFamily="18" charset="0"/>
              </a:rPr>
              <a:t>están puestos uno en relación respecto del otro el átomo está lleno por el ser pero está delimitado por el vacío y a su vez el vacío se explica como la ausencia de lo lleno o del ser por estas razones hegel califica la teoría atómica como una nueva especie de ser que ya no corresponde a las categorías de parménides que hegel llamaría el ser puro sino que el átomo correspondería a lo que él llama un ser determinado este ser del átomo posee un límite una determinación o un contorno el átomo está determinado en sí mismo esta delimitación nos permite distinguir a un átomo de otro este modelo puede explicar por primera vez la pluralidad pues es gracias al límite que podemos distinguir un átomo de otro igualmente puede explicar la generación por acumulación de átomos y la corrupción a través de su disgregación la generación la corrupción y el movimiento general de todas las cosas se da de forma necesaria para los atomistas pues los átomos contienen el principio y le ata del ser que tiene que ser y no puede ser de otro modo por eso se dice que el modelo atomista es determinista todo lo que ha ocurrido ocurre y ocurrirá en el universo está determinado por el movimiento de los átomos si bien el acto mismo puede explicar la necesidad y la multiplicidad no puede explicar la diversidad por ejemplo entre los distintos materiales y las distintas formas que observamos en la naturaleza pues si todos los átomos son cualitativamente iguales como es posible que estos mismos átomos formen diferentes materiales como el agua la madera la piedra o el aire se propone que los átomos poseen distintas formas y según como se ordenen y se orienten formarán los distintos materiales sin embargo esta conjetura está hecha de modo accidental es algo ajeno a la concepción del átomo que tiene que ver con lo lleno y lo vacío y no desarrolla en lo absoluto la propuesta inicial en la medida en que todo el universo está construido a partir de átomos y estos átomos son efectivamente considerados materiales podríamos decir que los atomistas son materialistas por eso que él nos dice el átomo puede concebirse en un sentido material pero es a pesar de ello algo no sensible puramente intelectual por eso es que el acto mismo tiene un parentesco más cercano con los zetas como parménides que con los genios como tales vámonos con los pros y contras el átomo es un concepto innovador y muy importante que avanza las concepciones anteriores sobre el ser y el no ser dando lugar a un nuevo concepto que hegel llamó el ser determinado la teoría antigua del átomo permite explicar ciertos fenómenos mejor que teorías anteriores como la multiplicidad la generación y la corrupción</a:t>
            </a:r>
            <a:endParaRPr lang="es-ES"/>
          </a:p>
        </p:txBody>
      </p:sp>
    </p:spTree>
    <p:extLst>
      <p:ext uri="{BB962C8B-B14F-4D97-AF65-F5344CB8AC3E}">
        <p14:creationId xmlns:p14="http://schemas.microsoft.com/office/powerpoint/2010/main" val="3141289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DA485337-51F0-5B47-A334-8436BFC3E7D8}"/>
              </a:ext>
            </a:extLst>
          </p:cNvPr>
          <p:cNvSpPr txBox="1"/>
          <p:nvPr/>
        </p:nvSpPr>
        <p:spPr>
          <a:xfrm>
            <a:off x="1021018" y="1028343"/>
            <a:ext cx="10149964" cy="4801314"/>
          </a:xfrm>
          <a:prstGeom prst="rect">
            <a:avLst/>
          </a:prstGeom>
          <a:noFill/>
        </p:spPr>
        <p:txBody>
          <a:bodyPr wrap="square" rtlCol="0">
            <a:spAutoFit/>
          </a:bodyPr>
          <a:lstStyle/>
          <a:p>
            <a:pPr algn="l"/>
            <a:r>
              <a:rPr lang="es-ES" sz="1800">
                <a:effectLst/>
                <a:latin typeface="Calibri" panose="020F0502020204030204" pitchFamily="34" charset="0"/>
                <a:ea typeface="Times New Roman" panose="02020603050405020304" pitchFamily="18" charset="0"/>
                <a:cs typeface="Times New Roman" panose="02020603050405020304" pitchFamily="18" charset="0"/>
              </a:rPr>
              <a:t>En contra podemos decir que aunque se explica la multiplicidad la teoría no da para mostrar convincentemente cómo se da la diversidad de formas y figuras entre los distintos entes aunque se muestra la posibilidad de generación y corrupción no se muestra de una forma concluyente cómo es que los átomos se relacionan entre sí para formar o desfigurar las cosas [Música] para los atomistas puedes leer sus fragmentos en la obra de bernabé su biografía en diógenes laercio el estudio académico que asegure en la historia de la filosofía griega el estudio dialéctico que hace del hegel en las lecciones sobre la historia la filosofía y la famosa tesis de carl marx la diferencia entre la filosofía de la naturaleza y demócrito y la de epicuro [Música] la escuela de los pluralistas busca responder a las preguntas hechas por el resto de las escuelas presocráticos sus explicaciones rescatan el viejo materialismo de los genios contestan las refutaciones de los celtas y dan respuesta al monismo de los atomistas empédocles y anaxágoras son los filósofos más representativos de la escuela de los pluralistas a esta escuela se le conoce así porque admiten por primera vez una pluralidad de principios como explicación del universo empédocles nació en agrigento en la magna grecia región que se encontraba bajo la influencia intelectual de los pitagóricos fue contemporáneo de zenón de elea y era un poco más joven que anaxágoras a quien estudiaremos más tarde comenzaremos con empédocles siguiendo el consejo de aristóteles empédocles es por su edad posterior anaxágoras pero anterior a él obras se dice que empédocles tenía una personalidad cautivadora gustaba de vestirse </a:t>
            </a:r>
            <a:endParaRPr lang="es-ES"/>
          </a:p>
        </p:txBody>
      </p:sp>
    </p:spTree>
    <p:extLst>
      <p:ext uri="{BB962C8B-B14F-4D97-AF65-F5344CB8AC3E}">
        <p14:creationId xmlns:p14="http://schemas.microsoft.com/office/powerpoint/2010/main" val="26627530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A9F14D1A-EABA-9D43-90ED-422B0BB4CFD8}"/>
              </a:ext>
            </a:extLst>
          </p:cNvPr>
          <p:cNvSpPr txBox="1"/>
          <p:nvPr/>
        </p:nvSpPr>
        <p:spPr>
          <a:xfrm>
            <a:off x="578488" y="153737"/>
            <a:ext cx="11035024" cy="10895290"/>
          </a:xfrm>
          <a:prstGeom prst="rect">
            <a:avLst/>
          </a:prstGeom>
          <a:noFill/>
        </p:spPr>
        <p:txBody>
          <a:bodyPr wrap="square" rtlCol="0">
            <a:spAutoFit/>
          </a:bodyPr>
          <a:lstStyle/>
          <a:p>
            <a:pPr algn="l"/>
            <a:r>
              <a:rPr lang="es-ES" sz="1800">
                <a:effectLst/>
                <a:latin typeface="Calibri" panose="020F0502020204030204" pitchFamily="34" charset="0"/>
                <a:ea typeface="Times New Roman" panose="02020603050405020304" pitchFamily="18" charset="0"/>
                <a:cs typeface="Times New Roman" panose="02020603050405020304" pitchFamily="18" charset="0"/>
              </a:rPr>
              <a:t>finamente y como a pitágoras se le atribuyen poderes y milagros cuenta la leyenda que al final de su vida decidió tirarse al volcán etna para que así no quedara nada de su cuerpo mortal y se creyera en su divinidad sin embargo tuvo la mala suerte de que el volcán escupiera una de sus elegantes sandalias de bronce revelando así el engaño para toda la posteridad empédocles propone que el universo está constituido de cuatro raíces o rizomas que pasarían a la historia con el nombre de elementos las cuatro raíces de empédocles son el agua principio originalmente propuesto por tales de mileto el aire postulado por el también junio anaxímenes el fuego que simboliza la transformación y el devenir propuesto por heráclito y la tierra que representa muy bien el ser inmóvil y permanente de los l a estás propuesto originalmente por jenófanes estos cuatro elementos son muy conocidos pues hasta el día de hoy siguen apareciendo en la cultura popular y la astrología e incluso en la magia esta pluralidad de principios permiten dar una explicación más convincente sobre la diversidad de los seres según las diferentes proporciones de los elementos agua aire fuego y tierra se obtienen los diferentes materiales plantas y animales que nos rodean cada uno constituido en proporciones y combinaciones distintas empédocles nota que estos elementos son pura materia simple y que sola por sí misma no generan ningún proceso o movimiento se necesita de algo distinto que eche a andar los procesos empédocles propone que son el amor y el odio los principios que ponen a andar a la materia el amor congrega a los elementos el odio así empédocles propone un nuevo tipo de causa los presocráticos anteriores solamente habían propuesto a la materia como el principio de todas las cosas sin embargo la materia por sí misma es inerte e inmóvil empédocles nota que algo ajeno a la materia debe de echar a andar las cosas y esto sería el amor y el odio como una causa adicional para explicar el devenir y el movimiento anaxágoras era un poco más viejo que empédocles y tiene la distinción de haber sido el primero en llevar la filosofía a atenas pues huye de hong ya a propósito de la devastación generada por los persas anaxágoras nació en classe homene es el último de los filósofos presocráticos nacido en la hong ya y con él cerramos un capítulo en la historia de la filosofía y abrimos uno nuevo en atenas fue recibido y acogido por el gran estadista pericles y por un tiempo pudo dedicarse con tranquilidad a la filosofía y a las ciencias naturales haciendo grandes descubrimientos </a:t>
            </a:r>
            <a:endParaRPr lang="es-ES"/>
          </a:p>
        </p:txBody>
      </p:sp>
    </p:spTree>
    <p:extLst>
      <p:ext uri="{BB962C8B-B14F-4D97-AF65-F5344CB8AC3E}">
        <p14:creationId xmlns:p14="http://schemas.microsoft.com/office/powerpoint/2010/main" val="347030045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Panorámica</PresentationFormat>
  <Slides>10</Slides>
  <Notes>0</Notes>
  <HiddenSlides>0</HiddenSlide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573226161114</dc:creator>
  <cp:lastModifiedBy>573226161114</cp:lastModifiedBy>
  <cp:revision>4</cp:revision>
  <dcterms:created xsi:type="dcterms:W3CDTF">2021-07-28T21:03:37Z</dcterms:created>
  <dcterms:modified xsi:type="dcterms:W3CDTF">2021-07-28T21:51:48Z</dcterms:modified>
</cp:coreProperties>
</file>