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viewProps" Target="viewProps.xml" /><Relationship Id="rId5" Type="http://schemas.openxmlformats.org/officeDocument/2006/relationships/presProps" Target="presProps.xml" /><Relationship Id="rId4" Type="http://schemas.openxmlformats.org/officeDocument/2006/relationships/slide" Target="slides/slide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B1F85F-FDE1-A44C-A451-C5BC82788D1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79F0AD2F-3F11-BE43-9E9F-EB49FE5090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C491650F-5691-2840-9535-6DD5C2DCD970}"/>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5" name="Marcador de pie de página 4">
            <a:extLst>
              <a:ext uri="{FF2B5EF4-FFF2-40B4-BE49-F238E27FC236}">
                <a16:creationId xmlns:a16="http://schemas.microsoft.com/office/drawing/2014/main" id="{BF0349DE-4B34-0248-8E88-ACD2606DFDC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989098B-E458-344F-8E6E-8A9239AD1DE2}"/>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1779816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BEA13B-D17E-7245-999E-93D7DA0E62F9}"/>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AF0BC25-5934-904A-9EE7-6A337066520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BF78652-160D-7B4B-BC0A-B3DB53FAE3F4}"/>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5" name="Marcador de pie de página 4">
            <a:extLst>
              <a:ext uri="{FF2B5EF4-FFF2-40B4-BE49-F238E27FC236}">
                <a16:creationId xmlns:a16="http://schemas.microsoft.com/office/drawing/2014/main" id="{CD59077C-BFC6-2045-9929-52307D8354A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6ED6785-F636-6845-A562-7C5064AC6CA7}"/>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315381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983806C-C7B4-FF4F-BA72-B0DD8F94DF8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8124B7B-A651-CD4D-A196-0AE49E44B60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83BC1EE-1B48-F247-A902-C28CA12B26DB}"/>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5" name="Marcador de pie de página 4">
            <a:extLst>
              <a:ext uri="{FF2B5EF4-FFF2-40B4-BE49-F238E27FC236}">
                <a16:creationId xmlns:a16="http://schemas.microsoft.com/office/drawing/2014/main" id="{95EBB498-ADC7-A54A-BC26-1D5DA360BB1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7E3D191-7D4F-CA42-987D-023C86B44E10}"/>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657635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BA0D55-81A3-4E40-9ACE-6E37D1550811}"/>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87A2EF7-F2CB-6347-9154-A4688E938F7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FBF28CD-070B-264F-B50E-33EF76148860}"/>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5" name="Marcador de pie de página 4">
            <a:extLst>
              <a:ext uri="{FF2B5EF4-FFF2-40B4-BE49-F238E27FC236}">
                <a16:creationId xmlns:a16="http://schemas.microsoft.com/office/drawing/2014/main" id="{81F3D22A-43E0-0647-9E33-C40A9CC52FA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8840761-97E0-4E48-96F0-440A9DF0B595}"/>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672414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EA14DA-F432-6642-B707-25E2F2D8CBB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33CCB378-5401-D34E-B1A7-9866758F9E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7D58031-593F-3F43-B2B4-7FB59B6DD133}"/>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5" name="Marcador de pie de página 4">
            <a:extLst>
              <a:ext uri="{FF2B5EF4-FFF2-40B4-BE49-F238E27FC236}">
                <a16:creationId xmlns:a16="http://schemas.microsoft.com/office/drawing/2014/main" id="{E3B03106-257B-2649-A761-A422DCC1CC5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77DAF2A-29D0-0F44-A16C-1344B2601305}"/>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3856881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6B1F7A-DBC7-A845-8CA3-5D4D208D304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7C2CDB0-47E2-D94F-BF78-1DB40A28DDA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26E13C1-2F33-CA45-8F5B-EAC29B24862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CDCD548C-CC99-BD4C-9842-71F227FA3D80}"/>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6" name="Marcador de pie de página 5">
            <a:extLst>
              <a:ext uri="{FF2B5EF4-FFF2-40B4-BE49-F238E27FC236}">
                <a16:creationId xmlns:a16="http://schemas.microsoft.com/office/drawing/2014/main" id="{4AE318EC-57EC-134B-82A2-ECEC4D468293}"/>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732C1DF-D504-AF49-9074-E0DE15D3E4E4}"/>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905133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8C07DA-3A91-784E-B55E-00CEFF4C85C1}"/>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98873E1-7A50-E042-9D47-66DE940404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5637134-C952-1146-938F-7A9C88F1455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920EC19F-77F3-714B-B89E-804A2846C4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F47C4A6-4884-C24D-A085-821B6A740FC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4FB5270C-CC53-474F-B55F-BB9557D55815}"/>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8" name="Marcador de pie de página 7">
            <a:extLst>
              <a:ext uri="{FF2B5EF4-FFF2-40B4-BE49-F238E27FC236}">
                <a16:creationId xmlns:a16="http://schemas.microsoft.com/office/drawing/2014/main" id="{E1E56B53-4C8E-4E48-B9CF-43E198C3C20D}"/>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8D69A2F5-084B-9E41-A35B-62E898C7DBC7}"/>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1046636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1CF6E0-0716-8948-B5C9-8F70C8790A2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E2039ACD-B7FB-B04B-9932-B1ECFFAB38E6}"/>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4" name="Marcador de pie de página 3">
            <a:extLst>
              <a:ext uri="{FF2B5EF4-FFF2-40B4-BE49-F238E27FC236}">
                <a16:creationId xmlns:a16="http://schemas.microsoft.com/office/drawing/2014/main" id="{D29619E4-F78D-D24A-A71C-F679BA236C27}"/>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13D45CA0-07D1-384C-884E-30E7BF2F0DDA}"/>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2119016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36B5FBA-AEAC-DA47-B494-E91DD1C93F1B}"/>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3" name="Marcador de pie de página 2">
            <a:extLst>
              <a:ext uri="{FF2B5EF4-FFF2-40B4-BE49-F238E27FC236}">
                <a16:creationId xmlns:a16="http://schemas.microsoft.com/office/drawing/2014/main" id="{66ECF9B0-EFF3-4641-BE42-6E565A94F752}"/>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D68D12BB-F1F8-E94B-9F14-1E0F75E9FF65}"/>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2549527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66DFF3-C54F-C349-AEB6-E0BA7A22323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E03069F-F13C-0E40-9853-E37C37AA2D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5AA3B233-E645-8F47-9403-F7250EDBD9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F6BEABB-7692-EB4B-9CA7-D110008026E3}"/>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6" name="Marcador de pie de página 5">
            <a:extLst>
              <a:ext uri="{FF2B5EF4-FFF2-40B4-BE49-F238E27FC236}">
                <a16:creationId xmlns:a16="http://schemas.microsoft.com/office/drawing/2014/main" id="{664FF736-B349-F641-B34E-166E9F73643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4191D8B9-9ED0-DF48-863D-F73B32D1AFB8}"/>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111466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61C8DB-7B0F-2D49-9DE2-0F87D2C4292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C6708E79-93DE-0841-BCF0-65E598FD58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2E6A5FD3-B8BF-D045-9D16-FFD3CD7573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2AE137F-CF57-5045-896D-985929543B63}"/>
              </a:ext>
            </a:extLst>
          </p:cNvPr>
          <p:cNvSpPr>
            <a:spLocks noGrp="1"/>
          </p:cNvSpPr>
          <p:nvPr>
            <p:ph type="dt" sz="half" idx="10"/>
          </p:nvPr>
        </p:nvSpPr>
        <p:spPr/>
        <p:txBody>
          <a:bodyPr/>
          <a:lstStyle/>
          <a:p>
            <a:fld id="{4726B8E7-3522-BD4E-A583-2D9697A1CE67}" type="datetimeFigureOut">
              <a:rPr lang="es-ES" smtClean="0"/>
              <a:t>28/07/2021</a:t>
            </a:fld>
            <a:endParaRPr lang="es-ES"/>
          </a:p>
        </p:txBody>
      </p:sp>
      <p:sp>
        <p:nvSpPr>
          <p:cNvPr id="6" name="Marcador de pie de página 5">
            <a:extLst>
              <a:ext uri="{FF2B5EF4-FFF2-40B4-BE49-F238E27FC236}">
                <a16:creationId xmlns:a16="http://schemas.microsoft.com/office/drawing/2014/main" id="{4F832AB7-3906-0642-92B1-9192134A25C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FDF326D-15A9-B046-A2A5-5EA1CDA188BB}"/>
              </a:ext>
            </a:extLst>
          </p:cNvPr>
          <p:cNvSpPr>
            <a:spLocks noGrp="1"/>
          </p:cNvSpPr>
          <p:nvPr>
            <p:ph type="sldNum" sz="quarter" idx="12"/>
          </p:nvPr>
        </p:nvSpPr>
        <p:spPr/>
        <p:txBody>
          <a:bodyPr/>
          <a:lstStyle/>
          <a:p>
            <a:fld id="{E8353895-89DA-7340-A71C-E99712B0143F}" type="slidenum">
              <a:rPr lang="es-ES" smtClean="0"/>
              <a:t>‹Nº›</a:t>
            </a:fld>
            <a:endParaRPr lang="es-ES"/>
          </a:p>
        </p:txBody>
      </p:sp>
    </p:spTree>
    <p:extLst>
      <p:ext uri="{BB962C8B-B14F-4D97-AF65-F5344CB8AC3E}">
        <p14:creationId xmlns:p14="http://schemas.microsoft.com/office/powerpoint/2010/main" val="391885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FAB2A99-ED5E-024C-9D93-EADA13A89A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DDE6366-119A-F341-9F0D-10CC235F60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2D99CE7-C771-144F-9B9A-3BE21D80F1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26B8E7-3522-BD4E-A583-2D9697A1CE67}" type="datetimeFigureOut">
              <a:rPr lang="es-ES" smtClean="0"/>
              <a:t>28/07/2021</a:t>
            </a:fld>
            <a:endParaRPr lang="es-ES"/>
          </a:p>
        </p:txBody>
      </p:sp>
      <p:sp>
        <p:nvSpPr>
          <p:cNvPr id="5" name="Marcador de pie de página 4">
            <a:extLst>
              <a:ext uri="{FF2B5EF4-FFF2-40B4-BE49-F238E27FC236}">
                <a16:creationId xmlns:a16="http://schemas.microsoft.com/office/drawing/2014/main" id="{38CBE0D6-072F-8342-A2AF-08D5D06493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E8FDDA6A-4A84-FD47-934A-856AFCDDDD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353895-89DA-7340-A71C-E99712B0143F}" type="slidenum">
              <a:rPr lang="es-ES" smtClean="0"/>
              <a:t>‹Nº›</a:t>
            </a:fld>
            <a:endParaRPr lang="es-ES"/>
          </a:p>
        </p:txBody>
      </p:sp>
    </p:spTree>
    <p:extLst>
      <p:ext uri="{BB962C8B-B14F-4D97-AF65-F5344CB8AC3E}">
        <p14:creationId xmlns:p14="http://schemas.microsoft.com/office/powerpoint/2010/main" val="220263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C579B8E-CBFF-7B49-B93C-2BECB622412E}"/>
              </a:ext>
            </a:extLst>
          </p:cNvPr>
          <p:cNvSpPr txBox="1"/>
          <p:nvPr/>
        </p:nvSpPr>
        <p:spPr>
          <a:xfrm rot="10800000" flipV="1">
            <a:off x="3363130" y="176613"/>
            <a:ext cx="5465740" cy="307777"/>
          </a:xfrm>
          <a:prstGeom prst="rect">
            <a:avLst/>
          </a:prstGeom>
          <a:noFill/>
        </p:spPr>
        <p:txBody>
          <a:bodyPr wrap="square" rtlCol="0">
            <a:spAutoFit/>
          </a:bodyPr>
          <a:lstStyle/>
          <a:p>
            <a:pPr lvl="2"/>
            <a:r>
              <a:rPr lang="es-ES" sz="1400" b="1">
                <a:solidFill>
                  <a:srgbClr val="FF0000"/>
                </a:solidFill>
                <a:latin typeface="Arial Black" panose="020B0604020202020204" pitchFamily="34" charset="0"/>
                <a:cs typeface="Arial Black" panose="020B0604020202020204" pitchFamily="34" charset="0"/>
              </a:rPr>
              <a:t>LOS FILÓSOFOS PRESOCRÁTICOS</a:t>
            </a:r>
          </a:p>
        </p:txBody>
      </p:sp>
      <p:sp>
        <p:nvSpPr>
          <p:cNvPr id="5" name="CuadroTexto 4">
            <a:extLst>
              <a:ext uri="{FF2B5EF4-FFF2-40B4-BE49-F238E27FC236}">
                <a16:creationId xmlns:a16="http://schemas.microsoft.com/office/drawing/2014/main" id="{BF985FF2-AF6F-5646-8131-2886FB3442D5}"/>
              </a:ext>
            </a:extLst>
          </p:cNvPr>
          <p:cNvSpPr txBox="1"/>
          <p:nvPr/>
        </p:nvSpPr>
        <p:spPr>
          <a:xfrm>
            <a:off x="335426" y="394692"/>
            <a:ext cx="11521148" cy="6463308"/>
          </a:xfrm>
          <a:prstGeom prst="rect">
            <a:avLst/>
          </a:prstGeom>
          <a:noFill/>
        </p:spPr>
        <p:txBody>
          <a:bodyPr wrap="square" rtlCol="0">
            <a:spAutoFit/>
          </a:bodyPr>
          <a:lstStyle/>
          <a:p>
            <a:r>
              <a:rPr lang="es-ES" sz="1800">
                <a:effectLst/>
                <a:latin typeface="Calibri" panose="020F0502020204030204" pitchFamily="34" charset="0"/>
                <a:ea typeface="Times New Roman" panose="02020603050405020304" pitchFamily="18" charset="0"/>
                <a:cs typeface="Times New Roman" panose="02020603050405020304" pitchFamily="18" charset="0"/>
              </a:rPr>
              <a:t>ah vamos a contrastar la opinión de heráclito con la de parménides parménides era un filósofo con una forma de pensar muy peculiar no creía que haya habido un ariel ahora veremos como lo argumentaba pero antes quiero haceros una advertencia su filosofía es muy abstracta intentar digerirla lentamente para que no os dé un calambre cerebral parménides decía que si no hubiera nada no se puede generar algo de la nada él explica mediante tautología esos razonamientos circulares que el ser es y el no ser no es moverse cualquier tipo de cambio significaría pasar del ser al no ser o del no ser al ser y esto es imposible pues todo aquello que existe procede de otra cosa anterior y no de la nada por lo que sólo existe el ser la consecuencia que se sigue de este razonamiento es que el movimiento es imposible no se puede decir que una cosa no sea y sea al mismo tiempo pues sería contradictorio el no ser no es lo único que nos queda es el ser que siempre fue así que es eterno y si es eterno no podemos hablar de un origen del universo por esta razón que de parménides que no hay un arte la tesis de parménides nos lleva a pensar que nuestros sentidos nos engañan aunque veamos movimiento este es ilusorio nos tenemos que fiar más de la razón que de lo que percibimos se siembra aquí la semilla de un debate gnoseológico esto es sobre el conocimiento que llegará hasta nuestros días él pitagorismo es un movimiento filosófico ha nacido en el siglo quinto antes de cristo y que durará varios siglos lo inició pitágoras de samos este pensador fue una especie del líder religioso tenía muchos seguidores que lo adoraban como si fuera una especie de dios los seguidores de pitágoras tenían como regla básica guardar los conocimientos en secreto por suerte a los humanos nos encanta contar secretos por lo que se filtraron algunas de las teorías que ahora expondremos a pitágoras se le atribuye el descubrimiento de los intervalos musicales regulares en otras palabras pitágoras se dio cuenta de que la música se podía expresar numéricamente paralelamente se preguntaran se podrá someter toda la realidad a números recientemente un profesor de matemáticas de la universidad de oxford marcus desató dijo las matemáticas nos ayudan a descubrir la lógica que subyace al mundo tan complejo y caótico en el que vivimos del mismo modo que en internet todos los textos e imágenes que ves se pueden reducir al código binario a unos y ceros será cierto que la matemática gobierna y constituye la realidad ellos creían que sí que hay una armonía cósmica y que la naturaleza está ordenada en base a patrones y proporciones matemáticas algo muy importante para los pitagóricos era la tf tractis hacia los juramentos.</a:t>
            </a:r>
          </a:p>
        </p:txBody>
      </p:sp>
    </p:spTree>
    <p:extLst>
      <p:ext uri="{BB962C8B-B14F-4D97-AF65-F5344CB8AC3E}">
        <p14:creationId xmlns:p14="http://schemas.microsoft.com/office/powerpoint/2010/main" val="3073536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CBE6BAA8-BE81-894D-9E41-222429F6354F}"/>
              </a:ext>
            </a:extLst>
          </p:cNvPr>
          <p:cNvSpPr txBox="1"/>
          <p:nvPr/>
        </p:nvSpPr>
        <p:spPr>
          <a:xfrm>
            <a:off x="560045" y="354263"/>
            <a:ext cx="11071910" cy="10341293"/>
          </a:xfrm>
          <a:prstGeom prst="rect">
            <a:avLst/>
          </a:prstGeom>
          <a:noFill/>
        </p:spPr>
        <p:txBody>
          <a:bodyPr wrap="square" rtlCol="0">
            <a:spAutoFit/>
          </a:bodyPr>
          <a:lstStyle/>
          <a:p>
            <a:pPr algn="l"/>
            <a:r>
              <a:rPr lang="es-ES" sz="1800">
                <a:effectLst/>
                <a:latin typeface="Calibri" panose="020F0502020204030204" pitchFamily="34" charset="0"/>
                <a:ea typeface="Times New Roman" panose="02020603050405020304" pitchFamily="18" charset="0"/>
                <a:cs typeface="Times New Roman" panose="02020603050405020304" pitchFamily="18" charset="0"/>
              </a:rPr>
              <a:t>ante un triángulo equilátero formado por 10 puntos distribuidos de la siguiente forma el 1 significa la unidad lo divino es 2 la dualidad el tres los tres niveles del mundo del este terrestre infernal el cuatro los cuatro elementos tierra aire fuego y agua todos los puntos suman 10 que era para ellos el número perfecto una idea pitagórica que tuvo gran relevancia fue la del dualismo mente-cuerpo los pitagóricos decían que el alma es inmortal ya que creían que la inteligencia es una facultad del alma que no depende de la materia corporal explicaban que el ser humano es la unión del cuerpo la parte material con el alma la parte inmaterial os comento que la filosofía de platón estará influida por este dualismo mente-cuerpo que propusieron los pitagóricos con empédocles pasamos de la filosofía monista a la que creía que el arte es un único elemento a la pluralista la que cree que el origen del mundo requiere de varios elementos que se interrelacionan recordáis que tales decía que el arte es el agua anaxímenes que es el aire heráclito que es el fuego empédocles se preguntó por qué el arte tiene que ser un único elemento y no la conjunción de varios elementos mezclados entre sí él dirá que el arte es la conjunción de la tierra aire agua y fuego que se mezclan en base a dos fuerzas el odio y el amor anaxágoras creía que todo se compone de semillas no os imagináis la semilla de una sandía estamos hablando de partículas infinitamente pequeñas con las siguientes características son materiales indestructibles inalterables invisibles y están formadas de todas las cosas en diferentes proporciones para que os vaya sonando os comento que aristóteles llamará a estas semillas o me o mary as anaxágoras se preguntarán por qué en el extremo de mis dedos crecen uñas y no por ejemplo pelo veamos como lo explicaba anaxágoras aunque las semillas de las que hablabas son infinitamente pequeñas y no podemos verlas vamos a representar las visualmente este sería un ejemplo de semilla en la que predomina el elemento unión contiene todas las cosas que hay en el universo pero contiene en especial el elemento unión así que para qué me crezcan las uñas este tipo de semillas deberían agregarse en los extremos de mis dedos pero como lo hacen él dirá que a través de la nau y que es lana os es lana os es una inteligencia que perpetra y ordena el universo es la responsable de la armonía cósmica </a:t>
            </a:r>
            <a:endParaRPr lang="es-ES"/>
          </a:p>
        </p:txBody>
      </p:sp>
    </p:spTree>
    <p:extLst>
      <p:ext uri="{BB962C8B-B14F-4D97-AF65-F5344CB8AC3E}">
        <p14:creationId xmlns:p14="http://schemas.microsoft.com/office/powerpoint/2010/main" val="472039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41FD644-955E-BE4E-AFF2-B57DD0CB96C8}"/>
              </a:ext>
            </a:extLst>
          </p:cNvPr>
          <p:cNvSpPr txBox="1"/>
          <p:nvPr/>
        </p:nvSpPr>
        <p:spPr>
          <a:xfrm>
            <a:off x="668421" y="1263922"/>
            <a:ext cx="10427368" cy="4801314"/>
          </a:xfrm>
          <a:prstGeom prst="rect">
            <a:avLst/>
          </a:prstGeom>
          <a:noFill/>
        </p:spPr>
        <p:txBody>
          <a:bodyPr wrap="square" rtlCol="0">
            <a:spAutoFit/>
          </a:bodyPr>
          <a:lstStyle/>
          <a:p>
            <a:pPr algn="l"/>
            <a:r>
              <a:rPr lang="es-ES" sz="1800">
                <a:effectLst/>
                <a:latin typeface="Calibri" panose="020F0502020204030204" pitchFamily="34" charset="0"/>
                <a:ea typeface="Times New Roman" panose="02020603050405020304" pitchFamily="18" charset="0"/>
                <a:cs typeface="Times New Roman" panose="02020603050405020304" pitchFamily="18" charset="0"/>
              </a:rPr>
              <a:t>plana os hace que las semillas se mezclen o se disgreguen provocando la transformación de las cosas anaxágoras decía que el ser humano es el animal más inteligente porque tienen manos estáis de acuerdo con anaxágoras en que la interacción mano cerebro fue decisiva para la inteligencia humana podéis dejar vuestra opinión en los comentarios pasamos al último filósofo que se suele incluir entre los presocráticos pero que en realidad no es anterior sino contemporáneo a sócrates estamos refiriéndonos a demócrito 2200 años antes de que se creara y atómica demócrito ya suponía mediante las herramientas del intelecto que el átomo existía probablemente se inspiró en la imagen de las pequeñísimas motas de polvo volando para creer que debería de haber una materia tan tan pequeña que no se pudiera dividir llamó átomo a la unidad mínima indivisible en sentido etimológico átomo quiere decir aquello que no puede ser cortado demócrito afirmaba que el mundo consta de infinitas partículas indivisibles que son el ser en oposición al vacío que será el no ser los átomos poseen movimiento propio y espontáneo en todas direcciones y chocan entre sí por azar se juntan o repelen y lo cual explica la multiplicidad de los seres demócrito también tuvo gran importancia en el plano moral una de sus máximas es que debemos de ser honestos ante nosotros mismos lo que significa que no debemos obrar mal aunque nadie nos vea también era un decidido cosmopolita nos dejó como legado la frase de que nuestra patria es el ancho mundo creía que la democracia era el mejor sistema político decía que era preferible vivir pobre y en libertad que rico y en una oligarquía tiránico si has asimilado bien este vídeo deberías poder contestar a esta pregunta</a:t>
            </a:r>
            <a:endParaRPr lang="es-ES"/>
          </a:p>
        </p:txBody>
      </p:sp>
    </p:spTree>
    <p:extLst>
      <p:ext uri="{BB962C8B-B14F-4D97-AF65-F5344CB8AC3E}">
        <p14:creationId xmlns:p14="http://schemas.microsoft.com/office/powerpoint/2010/main" val="24261618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3</Slides>
  <Notes>0</Notes>
  <HiddenSlides>0</HiddenSlide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573226161114</dc:creator>
  <cp:lastModifiedBy>573226161114</cp:lastModifiedBy>
  <cp:revision>1</cp:revision>
  <dcterms:created xsi:type="dcterms:W3CDTF">2021-07-29T00:31:57Z</dcterms:created>
  <dcterms:modified xsi:type="dcterms:W3CDTF">2021-07-29T00:36:35Z</dcterms:modified>
</cp:coreProperties>
</file>