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2" r:id="rId8"/>
    <p:sldId id="268" r:id="rId9"/>
    <p:sldId id="269" r:id="rId10"/>
    <p:sldId id="270" r:id="rId11"/>
    <p:sldId id="271" r:id="rId12"/>
    <p:sldId id="272" r:id="rId13"/>
    <p:sldId id="263" r:id="rId14"/>
    <p:sldId id="264" r:id="rId15"/>
    <p:sldId id="265" r:id="rId16"/>
    <p:sldId id="26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68" d="100"/>
          <a:sy n="68" d="100"/>
        </p:scale>
        <p:origin x="9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10/25/2022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10/25/2022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s-ES" dirty="0" smtClean="0"/>
              <a:t>Frecuencia Cardiaca </a:t>
            </a:r>
            <a:endParaRPr lang="es-CO" dirty="0"/>
          </a:p>
        </p:txBody>
      </p:sp>
      <p:sp>
        <p:nvSpPr>
          <p:cNvPr id="3" name="Subtítulo 2"/>
          <p:cNvSpPr>
            <a:spLocks noGrp="1"/>
          </p:cNvSpPr>
          <p:nvPr>
            <p:ph type="subTitle" idx="1"/>
          </p:nvPr>
        </p:nvSpPr>
        <p:spPr/>
        <p:txBody>
          <a:bodyPr/>
          <a:lstStyle/>
          <a:p>
            <a:r>
              <a:rPr lang="es-ES" dirty="0" smtClean="0"/>
              <a:t>DE: YULIAN SANTIAGO LOZANO RUIZ </a:t>
            </a:r>
            <a:endParaRPr lang="es-CO" dirty="0"/>
          </a:p>
        </p:txBody>
      </p:sp>
    </p:spTree>
    <p:extLst>
      <p:ext uri="{BB962C8B-B14F-4D97-AF65-F5344CB8AC3E}">
        <p14:creationId xmlns:p14="http://schemas.microsoft.com/office/powerpoint/2010/main" val="2424638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S" dirty="0"/>
              <a:t>Tabla 5. Algunos aspectos a tener en cuenta para control la intensidad en cada zona </a:t>
            </a:r>
            <a:endParaRPr lang="es-CO" dirty="0"/>
          </a:p>
        </p:txBody>
      </p:sp>
      <p:sp>
        <p:nvSpPr>
          <p:cNvPr id="3" name="Marcador de contenido 2"/>
          <p:cNvSpPr>
            <a:spLocks noGrp="1"/>
          </p:cNvSpPr>
          <p:nvPr>
            <p:ph idx="1"/>
          </p:nvPr>
        </p:nvSpPr>
        <p:spPr/>
        <p:txBody>
          <a:bodyPr/>
          <a:lstStyle/>
          <a:p>
            <a:pPr marL="0" indent="0">
              <a:buNone/>
            </a:pPr>
            <a:endParaRPr lang="es-ES" dirty="0" smtClean="0"/>
          </a:p>
          <a:p>
            <a:pPr marL="0" indent="0">
              <a:buNone/>
            </a:pPr>
            <a:endParaRPr lang="es-CO" dirty="0"/>
          </a:p>
        </p:txBody>
      </p:sp>
      <p:pic>
        <p:nvPicPr>
          <p:cNvPr id="5" name="Imagen 4"/>
          <p:cNvPicPr>
            <a:picLocks noChangeAspect="1"/>
          </p:cNvPicPr>
          <p:nvPr/>
        </p:nvPicPr>
        <p:blipFill>
          <a:blip r:embed="rId2"/>
          <a:stretch>
            <a:fillRect/>
          </a:stretch>
        </p:blipFill>
        <p:spPr>
          <a:xfrm>
            <a:off x="436098" y="2160589"/>
            <a:ext cx="5583115" cy="3612275"/>
          </a:xfrm>
          <a:prstGeom prst="rect">
            <a:avLst/>
          </a:prstGeom>
        </p:spPr>
      </p:pic>
      <p:pic>
        <p:nvPicPr>
          <p:cNvPr id="7" name="Imagen 6"/>
          <p:cNvPicPr>
            <a:picLocks noChangeAspect="1"/>
          </p:cNvPicPr>
          <p:nvPr/>
        </p:nvPicPr>
        <p:blipFill>
          <a:blip r:embed="rId3"/>
          <a:stretch>
            <a:fillRect/>
          </a:stretch>
        </p:blipFill>
        <p:spPr>
          <a:xfrm>
            <a:off x="6019213" y="2048024"/>
            <a:ext cx="4957885" cy="3837403"/>
          </a:xfrm>
          <a:prstGeom prst="rect">
            <a:avLst/>
          </a:prstGeom>
        </p:spPr>
      </p:pic>
    </p:spTree>
    <p:extLst>
      <p:ext uri="{BB962C8B-B14F-4D97-AF65-F5344CB8AC3E}">
        <p14:creationId xmlns:p14="http://schemas.microsoft.com/office/powerpoint/2010/main" val="355601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a:t>Otras limitaciones de la FC</a:t>
            </a:r>
            <a:endParaRPr lang="es-CO" dirty="0"/>
          </a:p>
        </p:txBody>
      </p:sp>
      <p:sp>
        <p:nvSpPr>
          <p:cNvPr id="3" name="Marcador de contenido 2"/>
          <p:cNvSpPr>
            <a:spLocks noGrp="1"/>
          </p:cNvSpPr>
          <p:nvPr>
            <p:ph idx="1"/>
          </p:nvPr>
        </p:nvSpPr>
        <p:spPr/>
        <p:txBody>
          <a:bodyPr/>
          <a:lstStyle/>
          <a:p>
            <a:r>
              <a:rPr lang="es-ES" dirty="0"/>
              <a:t>La FC se ve afectada por diversos factores como por ejemplo los factores ambientales; nivel de hidratación; algunos medicamentos y la duración del ejercicio. Todo esto puede afectar la relación entre la FC y la carga de trabajo. La duración del ejercicio por si misma afecta mucho a la FC ya que a medida que pasan los minutos esta es cada vez más alta para una carga estable, a esto se le conoce como “deriva cardiaca” o “</a:t>
            </a:r>
            <a:r>
              <a:rPr lang="es-ES" dirty="0" err="1"/>
              <a:t>drift</a:t>
            </a:r>
            <a:r>
              <a:rPr lang="es-ES" dirty="0"/>
              <a:t> cardiovascular”.</a:t>
            </a:r>
            <a:endParaRPr lang="es-CO" dirty="0"/>
          </a:p>
        </p:txBody>
      </p:sp>
    </p:spTree>
    <p:extLst>
      <p:ext uri="{BB962C8B-B14F-4D97-AF65-F5344CB8AC3E}">
        <p14:creationId xmlns:p14="http://schemas.microsoft.com/office/powerpoint/2010/main" val="217146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a:t>Recomendación</a:t>
            </a:r>
          </a:p>
        </p:txBody>
      </p:sp>
      <p:sp>
        <p:nvSpPr>
          <p:cNvPr id="3" name="Marcador de contenido 2"/>
          <p:cNvSpPr>
            <a:spLocks noGrp="1"/>
          </p:cNvSpPr>
          <p:nvPr>
            <p:ph idx="1"/>
          </p:nvPr>
        </p:nvSpPr>
        <p:spPr/>
        <p:txBody>
          <a:bodyPr/>
          <a:lstStyle/>
          <a:p>
            <a:r>
              <a:rPr lang="es-ES" dirty="0"/>
              <a:t>El control de la intensidad del ejercicio es un aspecto clave en cualquier proceso de entrenamiento ya que los efectos a corto y largo plazo que este produce depende en gran medida de esto. Lo expuesto anteriormente son aproximaciones generales para que el lector pueda tener una idea de cómo se ejercita. Recomendamos contactar con personal cualificado para realizar esta tarea de forma correcta; segura y aprovechar sus múltiples beneficios</a:t>
            </a:r>
            <a:endParaRPr lang="es-CO" dirty="0"/>
          </a:p>
        </p:txBody>
      </p:sp>
    </p:spTree>
    <p:extLst>
      <p:ext uri="{BB962C8B-B14F-4D97-AF65-F5344CB8AC3E}">
        <p14:creationId xmlns:p14="http://schemas.microsoft.com/office/powerpoint/2010/main" val="2550364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a:t>Pulso Carotídeo</a:t>
            </a:r>
          </a:p>
        </p:txBody>
      </p:sp>
      <p:sp>
        <p:nvSpPr>
          <p:cNvPr id="3" name="Marcador de contenido 2"/>
          <p:cNvSpPr>
            <a:spLocks noGrp="1"/>
          </p:cNvSpPr>
          <p:nvPr>
            <p:ph idx="1"/>
          </p:nvPr>
        </p:nvSpPr>
        <p:spPr/>
        <p:txBody>
          <a:bodyPr/>
          <a:lstStyle/>
          <a:p>
            <a:r>
              <a:rPr lang="es-ES" dirty="0"/>
              <a:t>Es el de más fácil localización y por ser el que pulsa con más intensidad. La arteria </a:t>
            </a:r>
            <a:r>
              <a:rPr lang="es-ES" dirty="0" err="1"/>
              <a:t>carotídea</a:t>
            </a:r>
            <a:r>
              <a:rPr lang="es-ES" dirty="0"/>
              <a:t> se encuentra en el cuello a lado y lado de la tráquea para localizarlo: se localiza la manzana de adán, deslice los dedos hacia el lado de la tráquea, se presiona ligeramente para sentir el pulso y se cuenta (Ver Figura 1). </a:t>
            </a:r>
            <a:endParaRPr lang="es-ES" dirty="0" smtClean="0"/>
          </a:p>
          <a:p>
            <a:endParaRPr lang="es-ES" dirty="0" smtClean="0"/>
          </a:p>
          <a:p>
            <a:endParaRPr lang="es-CO" dirty="0"/>
          </a:p>
        </p:txBody>
      </p:sp>
      <p:sp>
        <p:nvSpPr>
          <p:cNvPr id="4" name="AutoShape 2" descr="HABILIDADES BASICAS III Práctica #3.1: TOMA DE SIGNOS VITAL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1028" name="Picture 4" descr="Sabes qué son los SIGNOS VITALES? y ¿Para qué sirven? | Por: @drafadlallah  - Medicina Preventiva Santa Fe"/>
          <p:cNvPicPr>
            <a:picLocks noChangeAspect="1" noChangeArrowheads="1"/>
          </p:cNvPicPr>
          <p:nvPr/>
        </p:nvPicPr>
        <p:blipFill rotWithShape="1">
          <a:blip r:embed="rId2">
            <a:extLst>
              <a:ext uri="{28A0092B-C50C-407E-A947-70E740481C1C}">
                <a14:useLocalDpi xmlns:a14="http://schemas.microsoft.com/office/drawing/2010/main" val="0"/>
              </a:ext>
            </a:extLst>
          </a:blip>
          <a:srcRect l="51214"/>
          <a:stretch/>
        </p:blipFill>
        <p:spPr bwMode="auto">
          <a:xfrm>
            <a:off x="4009291" y="3596685"/>
            <a:ext cx="2385305" cy="2444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8332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a:t>Pulso Radial</a:t>
            </a:r>
          </a:p>
        </p:txBody>
      </p:sp>
      <p:sp>
        <p:nvSpPr>
          <p:cNvPr id="3" name="Marcador de contenido 2"/>
          <p:cNvSpPr>
            <a:spLocks noGrp="1"/>
          </p:cNvSpPr>
          <p:nvPr>
            <p:ph idx="1"/>
          </p:nvPr>
        </p:nvSpPr>
        <p:spPr/>
        <p:txBody>
          <a:bodyPr/>
          <a:lstStyle/>
          <a:p>
            <a:r>
              <a:rPr lang="es-ES" dirty="0"/>
              <a:t>Este pulso es de mayor acceso, pero a veces en caso de accidente se hace imperceptible. Palpe la arteria radial, que está localizada en la muñeca, inmediatamente arriba en la base del dedo pulgar; coloque sus dedos (Índice, medio y anular) haciendo ligera presión sobre la arteria y cuente (Ver Figura 2</a:t>
            </a:r>
            <a:r>
              <a:rPr lang="es-ES" dirty="0" smtClean="0"/>
              <a:t>).</a:t>
            </a:r>
          </a:p>
          <a:p>
            <a:endParaRPr lang="es-CO" dirty="0"/>
          </a:p>
        </p:txBody>
      </p:sp>
      <p:pic>
        <p:nvPicPr>
          <p:cNvPr id="2050" name="Picture 2" descr="Sabes qué son los SIGNOS VITALES? y ¿Para qué sirven? | Por: @drafadlallah  - Medicina Preventiva Santa Fe"/>
          <p:cNvPicPr>
            <a:picLocks noChangeAspect="1" noChangeArrowheads="1"/>
          </p:cNvPicPr>
          <p:nvPr/>
        </p:nvPicPr>
        <p:blipFill rotWithShape="1">
          <a:blip r:embed="rId2">
            <a:extLst>
              <a:ext uri="{28A0092B-C50C-407E-A947-70E740481C1C}">
                <a14:useLocalDpi xmlns:a14="http://schemas.microsoft.com/office/drawing/2010/main" val="0"/>
              </a:ext>
            </a:extLst>
          </a:blip>
          <a:srcRect r="48857"/>
          <a:stretch/>
        </p:blipFill>
        <p:spPr bwMode="auto">
          <a:xfrm>
            <a:off x="3460654" y="3809705"/>
            <a:ext cx="2518116" cy="24618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2269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a:t>Pulso </a:t>
            </a:r>
            <a:r>
              <a:rPr lang="es-CO" dirty="0" err="1"/>
              <a:t>Apica</a:t>
            </a:r>
            <a:endParaRPr lang="es-CO" dirty="0"/>
          </a:p>
        </p:txBody>
      </p:sp>
      <p:sp>
        <p:nvSpPr>
          <p:cNvPr id="3" name="Marcador de contenido 2"/>
          <p:cNvSpPr>
            <a:spLocks noGrp="1"/>
          </p:cNvSpPr>
          <p:nvPr>
            <p:ph idx="1"/>
          </p:nvPr>
        </p:nvSpPr>
        <p:spPr/>
        <p:txBody>
          <a:bodyPr/>
          <a:lstStyle/>
          <a:p>
            <a:r>
              <a:rPr lang="es-ES" dirty="0"/>
              <a:t>Se denomina así el pulso que se toma directamente en la punta del corazón. Este tipo de pulso se toma en niños pequeños (bebes). Se coloca sus dedos sobre la tetilla izquierda; se presiona ligeramente para sentir el pulso y se cuenta el pulso en un minuto. </a:t>
            </a:r>
            <a:endParaRPr lang="es-ES" dirty="0" smtClean="0"/>
          </a:p>
          <a:p>
            <a:endParaRPr lang="es-CO" dirty="0"/>
          </a:p>
        </p:txBody>
      </p:sp>
    </p:spTree>
    <p:extLst>
      <p:ext uri="{BB962C8B-B14F-4D97-AF65-F5344CB8AC3E}">
        <p14:creationId xmlns:p14="http://schemas.microsoft.com/office/powerpoint/2010/main" val="845648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a:t>Forma Manual</a:t>
            </a:r>
          </a:p>
        </p:txBody>
      </p:sp>
      <p:sp>
        <p:nvSpPr>
          <p:cNvPr id="3" name="Marcador de contenido 2"/>
          <p:cNvSpPr>
            <a:spLocks noGrp="1"/>
          </p:cNvSpPr>
          <p:nvPr>
            <p:ph idx="1"/>
          </p:nvPr>
        </p:nvSpPr>
        <p:spPr/>
        <p:txBody>
          <a:bodyPr/>
          <a:lstStyle/>
          <a:p>
            <a:r>
              <a:rPr lang="es-ES" dirty="0"/>
              <a:t>Cuando el corazón impulse la sangre a través de las arterias, se notará los latidos presionando con firmeza en las arterias, que están localizadas cerca de la superficie de la piel en ciertos lugares del cuerpo (Ver Figura 3</a:t>
            </a:r>
            <a:r>
              <a:rPr lang="es-ES" dirty="0" smtClean="0"/>
              <a:t>).</a:t>
            </a:r>
          </a:p>
          <a:p>
            <a:endParaRPr lang="es-CO" dirty="0"/>
          </a:p>
        </p:txBody>
      </p:sp>
      <p:pic>
        <p:nvPicPr>
          <p:cNvPr id="3074" name="Picture 2" descr="Aprende a tomarte el pulso – Comisión Honoraria para la Salud Cardiovascul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2862" y="3526047"/>
            <a:ext cx="4923692" cy="1984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337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a:t>FRECUENCIA CARDIACA Y ENTRENAMIENTO</a:t>
            </a:r>
          </a:p>
        </p:txBody>
      </p:sp>
      <p:sp>
        <p:nvSpPr>
          <p:cNvPr id="3" name="Marcador de contenido 2"/>
          <p:cNvSpPr>
            <a:spLocks noGrp="1"/>
          </p:cNvSpPr>
          <p:nvPr>
            <p:ph idx="1"/>
          </p:nvPr>
        </p:nvSpPr>
        <p:spPr/>
        <p:txBody>
          <a:bodyPr/>
          <a:lstStyle/>
          <a:p>
            <a:r>
              <a:rPr lang="es-ES" dirty="0"/>
              <a:t>La frecuencia cardiaca (FC) es útil para controlar la intensidad del ejercicio aeróbico sobre todo cuando se dispone de una prueba de esfuerzo con análisis de los gases respiratorios (</a:t>
            </a:r>
            <a:r>
              <a:rPr lang="es-ES" dirty="0" err="1"/>
              <a:t>ergoespirometría</a:t>
            </a:r>
            <a:r>
              <a:rPr lang="es-ES" dirty="0"/>
              <a:t>) y se asocia un valor de FC a los umbrales y VO2máx. Si no se tiene acceso a este tipo de prueba, la FC se puede usar, pero realizando algunos cálculos.</a:t>
            </a:r>
            <a:endParaRPr lang="es-CO" dirty="0"/>
          </a:p>
        </p:txBody>
      </p:sp>
    </p:spTree>
    <p:extLst>
      <p:ext uri="{BB962C8B-B14F-4D97-AF65-F5344CB8AC3E}">
        <p14:creationId xmlns:p14="http://schemas.microsoft.com/office/powerpoint/2010/main" val="133450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Conceptos de Frecuencia Cardiaca </a:t>
            </a:r>
            <a:endParaRPr lang="es-CO" dirty="0"/>
          </a:p>
        </p:txBody>
      </p:sp>
      <p:sp>
        <p:nvSpPr>
          <p:cNvPr id="3" name="Marcador de contenido 2"/>
          <p:cNvSpPr>
            <a:spLocks noGrp="1"/>
          </p:cNvSpPr>
          <p:nvPr>
            <p:ph idx="1"/>
          </p:nvPr>
        </p:nvSpPr>
        <p:spPr/>
        <p:txBody>
          <a:bodyPr/>
          <a:lstStyle/>
          <a:p>
            <a:r>
              <a:rPr lang="es-ES" dirty="0">
                <a:solidFill>
                  <a:schemeClr val="accent1"/>
                </a:solidFill>
              </a:rPr>
              <a:t>Frecuencia cardiaca (FC</a:t>
            </a:r>
            <a:r>
              <a:rPr lang="es-ES" dirty="0" smtClean="0">
                <a:solidFill>
                  <a:schemeClr val="accent1"/>
                </a:solidFill>
              </a:rPr>
              <a:t>)</a:t>
            </a:r>
          </a:p>
          <a:p>
            <a:r>
              <a:rPr lang="es-ES" dirty="0" smtClean="0"/>
              <a:t> </a:t>
            </a:r>
            <a:r>
              <a:rPr lang="es-ES" dirty="0"/>
              <a:t>Es la cantidad de latidos que realiza el corazón durante un minuto. Se suele expresar en “latidos por minuto” o “pulsaciones por minuto”. Hoy en día hay diversos dispositivos para poder mediar la FC mientras se realiza ejercicio por lo que representa una forma accesible para controlar la intensidad. </a:t>
            </a:r>
            <a:endParaRPr lang="es-CO" dirty="0"/>
          </a:p>
        </p:txBody>
      </p:sp>
    </p:spTree>
    <p:extLst>
      <p:ext uri="{BB962C8B-B14F-4D97-AF65-F5344CB8AC3E}">
        <p14:creationId xmlns:p14="http://schemas.microsoft.com/office/powerpoint/2010/main" val="2300121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a:t>Frecuencia cardiaca máxima (FCmáx)</a:t>
            </a:r>
          </a:p>
        </p:txBody>
      </p:sp>
      <p:sp>
        <p:nvSpPr>
          <p:cNvPr id="3" name="Marcador de contenido 2"/>
          <p:cNvSpPr>
            <a:spLocks noGrp="1"/>
          </p:cNvSpPr>
          <p:nvPr>
            <p:ph idx="1"/>
          </p:nvPr>
        </p:nvSpPr>
        <p:spPr/>
        <p:txBody>
          <a:bodyPr/>
          <a:lstStyle/>
          <a:p>
            <a:r>
              <a:rPr lang="es-ES" dirty="0"/>
              <a:t>Representa el número máximo de latidos por minuto que puede alcanzar el corazón en un esfuerzo máximo. Este valor puede ser de utilidad para calcular la intensidad al realizar ejercicios aeróbicos. Las formas para calcular esto son varias, expondremos algunas más adelante en este apartado. </a:t>
            </a:r>
            <a:endParaRPr lang="es-CO" dirty="0"/>
          </a:p>
        </p:txBody>
      </p:sp>
    </p:spTree>
    <p:extLst>
      <p:ext uri="{BB962C8B-B14F-4D97-AF65-F5344CB8AC3E}">
        <p14:creationId xmlns:p14="http://schemas.microsoft.com/office/powerpoint/2010/main" val="3278803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a:t>Frecuencia cardiaca máxima teórica</a:t>
            </a:r>
          </a:p>
        </p:txBody>
      </p:sp>
      <p:sp>
        <p:nvSpPr>
          <p:cNvPr id="3" name="Marcador de contenido 2"/>
          <p:cNvSpPr>
            <a:spLocks noGrp="1"/>
          </p:cNvSpPr>
          <p:nvPr>
            <p:ph idx="1"/>
          </p:nvPr>
        </p:nvSpPr>
        <p:spPr/>
        <p:txBody>
          <a:bodyPr/>
          <a:lstStyle/>
          <a:p>
            <a:r>
              <a:rPr lang="es-ES" dirty="0"/>
              <a:t>Es un cálculo para estimar la FCmáx si no tenemos un valor real medido en un test de intensidad máxima. Es útil cuando el sujeto no puede realizar un esfuerzo máximo y se necesita estimar este valor. Cabe aclarar que la FCmáx teórica tiene muchas limitaciones por lo que a veces estará lejos del valor real. Las formas más comunes para calcular la FCmáx son: </a:t>
            </a:r>
            <a:endParaRPr lang="es-CO" dirty="0"/>
          </a:p>
        </p:txBody>
      </p:sp>
    </p:spTree>
    <p:extLst>
      <p:ext uri="{BB962C8B-B14F-4D97-AF65-F5344CB8AC3E}">
        <p14:creationId xmlns:p14="http://schemas.microsoft.com/office/powerpoint/2010/main" val="327331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a:t>Porcentaje de la frecuencia cardiaca máxima (%FCmáx)</a:t>
            </a:r>
            <a:endParaRPr lang="es-CO" dirty="0"/>
          </a:p>
        </p:txBody>
      </p:sp>
      <p:sp>
        <p:nvSpPr>
          <p:cNvPr id="3" name="Marcador de contenido 2"/>
          <p:cNvSpPr>
            <a:spLocks noGrp="1"/>
          </p:cNvSpPr>
          <p:nvPr>
            <p:ph idx="1"/>
          </p:nvPr>
        </p:nvSpPr>
        <p:spPr>
          <a:xfrm>
            <a:off x="677334" y="2160589"/>
            <a:ext cx="8596668" cy="4697411"/>
          </a:xfrm>
        </p:spPr>
        <p:txBody>
          <a:bodyPr>
            <a:normAutofit lnSpcReduction="10000"/>
          </a:bodyPr>
          <a:lstStyle/>
          <a:p>
            <a:r>
              <a:rPr lang="es-ES" dirty="0"/>
              <a:t>Esto es utilizando una fracción de la FCmáx para estimar la intensidad que representa un esfuerzo aeróbico. Es la forma menos precisa para calcular la intensidad y más si utilizamos la FCmáx teórica en lugar del valor real. Recordemos que una de las formas para conocer la intensidad de esfuerzo y establecer las áreas (zonas) de entrenamiento es mediante la valoración de los umbrales ventilatorios y VO2máx. El porcentaje de la FCmáx que representan los umbrales varían mucho entren sujetos por lo que si usamos un valor arbitrario, como lo es un porcentaje de la FCmáx, puede que el ejercicio no se esté realizando a la intensidad deseada. Igualmente puede servir como una primera aproximación para controlar la intensidad</a:t>
            </a:r>
            <a:r>
              <a:rPr lang="es-ES" dirty="0" smtClean="0"/>
              <a:t>.</a:t>
            </a:r>
          </a:p>
          <a:p>
            <a:r>
              <a:rPr lang="es-ES" dirty="0"/>
              <a:t>En líneas generales podríamos dividir la intensidad en (¡con muchas limitaciones</a:t>
            </a:r>
            <a:r>
              <a:rPr lang="es-ES" dirty="0" smtClean="0"/>
              <a:t>!):</a:t>
            </a:r>
          </a:p>
          <a:p>
            <a:r>
              <a:rPr lang="es-CO" dirty="0"/>
              <a:t>Baja intensidad: </a:t>
            </a:r>
            <a:r>
              <a:rPr lang="es-CO" dirty="0" smtClean="0"/>
              <a:t>85%Fcmáx</a:t>
            </a:r>
          </a:p>
          <a:p>
            <a:r>
              <a:rPr lang="es-CO" dirty="0"/>
              <a:t>Moderada intensidad: 70-85% </a:t>
            </a:r>
            <a:r>
              <a:rPr lang="es-CO" dirty="0" err="1" smtClean="0"/>
              <a:t>Fcmáx</a:t>
            </a:r>
            <a:endParaRPr lang="es-CO" dirty="0" smtClean="0"/>
          </a:p>
          <a:p>
            <a:r>
              <a:rPr lang="es-CO" dirty="0"/>
              <a:t>Alta intensidad: &gt;85%FCmáx</a:t>
            </a:r>
            <a:endParaRPr lang="es-ES" dirty="0" smtClean="0"/>
          </a:p>
        </p:txBody>
      </p:sp>
    </p:spTree>
    <p:extLst>
      <p:ext uri="{BB962C8B-B14F-4D97-AF65-F5344CB8AC3E}">
        <p14:creationId xmlns:p14="http://schemas.microsoft.com/office/powerpoint/2010/main" val="706361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a:t>Formas de obtención de la Frecuencia Cardíaca</a:t>
            </a:r>
            <a:endParaRPr lang="es-CO" dirty="0"/>
          </a:p>
        </p:txBody>
      </p:sp>
      <p:sp>
        <p:nvSpPr>
          <p:cNvPr id="3" name="Marcador de contenido 2"/>
          <p:cNvSpPr>
            <a:spLocks noGrp="1"/>
          </p:cNvSpPr>
          <p:nvPr>
            <p:ph idx="1"/>
          </p:nvPr>
        </p:nvSpPr>
        <p:spPr/>
        <p:txBody>
          <a:bodyPr/>
          <a:lstStyle/>
          <a:p>
            <a:r>
              <a:rPr lang="es-ES" dirty="0"/>
              <a:t>El pulso se puede tomar en cualquier arteria superficial que pueda comprimirse contra un hueso. Los sitios donde se puede tomar el pulso son</a:t>
            </a:r>
            <a:r>
              <a:rPr lang="es-ES" dirty="0" smtClean="0"/>
              <a:t>:</a:t>
            </a:r>
          </a:p>
          <a:p>
            <a:r>
              <a:rPr lang="es-ES" dirty="0" smtClean="0"/>
              <a:t>En </a:t>
            </a:r>
            <a:r>
              <a:rPr lang="es-ES" dirty="0"/>
              <a:t>la sien (temporal). </a:t>
            </a:r>
            <a:endParaRPr lang="es-ES" dirty="0" smtClean="0"/>
          </a:p>
          <a:p>
            <a:r>
              <a:rPr lang="es-ES" dirty="0" smtClean="0"/>
              <a:t>En </a:t>
            </a:r>
            <a:r>
              <a:rPr lang="es-ES" dirty="0"/>
              <a:t>el cuello (</a:t>
            </a:r>
            <a:r>
              <a:rPr lang="es-ES" dirty="0" err="1"/>
              <a:t>carotídeo</a:t>
            </a:r>
            <a:r>
              <a:rPr lang="es-ES" dirty="0"/>
              <a:t>). </a:t>
            </a:r>
            <a:r>
              <a:rPr lang="es-ES" dirty="0" smtClean="0"/>
              <a:t>—</a:t>
            </a:r>
          </a:p>
          <a:p>
            <a:r>
              <a:rPr lang="es-ES" dirty="0" smtClean="0"/>
              <a:t>Parte </a:t>
            </a:r>
            <a:r>
              <a:rPr lang="es-ES" dirty="0"/>
              <a:t>interna del brazo (humeral). </a:t>
            </a:r>
            <a:endParaRPr lang="es-ES" dirty="0" smtClean="0"/>
          </a:p>
          <a:p>
            <a:r>
              <a:rPr lang="es-ES" dirty="0" smtClean="0"/>
              <a:t>En </a:t>
            </a:r>
            <a:r>
              <a:rPr lang="es-ES" dirty="0"/>
              <a:t>la muñeca (radial). </a:t>
            </a:r>
            <a:endParaRPr lang="es-ES" dirty="0" smtClean="0"/>
          </a:p>
          <a:p>
            <a:r>
              <a:rPr lang="es-ES" dirty="0" smtClean="0"/>
              <a:t>Parte </a:t>
            </a:r>
            <a:r>
              <a:rPr lang="es-ES" dirty="0"/>
              <a:t>interna del pliegue del codo (cubital</a:t>
            </a:r>
            <a:r>
              <a:rPr lang="es-ES" dirty="0" smtClean="0"/>
              <a:t>).</a:t>
            </a:r>
          </a:p>
          <a:p>
            <a:r>
              <a:rPr lang="es-ES" dirty="0" smtClean="0"/>
              <a:t> En </a:t>
            </a:r>
            <a:r>
              <a:rPr lang="es-ES" dirty="0"/>
              <a:t>la ingle (femoral). </a:t>
            </a:r>
            <a:endParaRPr lang="es-ES" dirty="0" smtClean="0"/>
          </a:p>
          <a:p>
            <a:r>
              <a:rPr lang="es-ES" dirty="0" smtClean="0"/>
              <a:t>En </a:t>
            </a:r>
            <a:r>
              <a:rPr lang="es-ES" dirty="0"/>
              <a:t>el dorso del pie (pedio). </a:t>
            </a:r>
            <a:endParaRPr lang="es-ES" dirty="0" smtClean="0"/>
          </a:p>
          <a:p>
            <a:r>
              <a:rPr lang="es-ES" dirty="0" smtClean="0"/>
              <a:t>En </a:t>
            </a:r>
            <a:r>
              <a:rPr lang="es-ES" dirty="0"/>
              <a:t>la tetilla izquierda de bebes (pulso apical).</a:t>
            </a:r>
            <a:endParaRPr lang="es-CO" dirty="0"/>
          </a:p>
        </p:txBody>
      </p:sp>
    </p:spTree>
    <p:extLst>
      <p:ext uri="{BB962C8B-B14F-4D97-AF65-F5344CB8AC3E}">
        <p14:creationId xmlns:p14="http://schemas.microsoft.com/office/powerpoint/2010/main" val="3353757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a:t>Porcentaje de la frecuencia cardíaca de reserva (%FCR)</a:t>
            </a:r>
            <a:endParaRPr lang="es-CO" dirty="0"/>
          </a:p>
        </p:txBody>
      </p:sp>
      <p:sp>
        <p:nvSpPr>
          <p:cNvPr id="3" name="Marcador de contenido 2"/>
          <p:cNvSpPr>
            <a:spLocks noGrp="1"/>
          </p:cNvSpPr>
          <p:nvPr>
            <p:ph idx="1"/>
          </p:nvPr>
        </p:nvSpPr>
        <p:spPr>
          <a:xfrm>
            <a:off x="677334" y="2160589"/>
            <a:ext cx="8596668" cy="4577836"/>
          </a:xfrm>
        </p:spPr>
        <p:txBody>
          <a:bodyPr/>
          <a:lstStyle/>
          <a:p>
            <a:r>
              <a:rPr lang="es-ES" dirty="0"/>
              <a:t>Es una forma para calcular la intensidad más precisa que la anterior, ya que hay una correlación entre el resultado de este cálculo y el porcentaje de VO2máx. Es decir, que ejercitarse a la FC que represente el 60%FCR debería ser cercano al 60% del VO2máx. Para poder calcular el %FCR se utiliza la FCmáx (preferiblemente un valor cercano al real) y la FC en reposo (</a:t>
            </a:r>
            <a:r>
              <a:rPr lang="es-ES" dirty="0" err="1"/>
              <a:t>FCr</a:t>
            </a:r>
            <a:r>
              <a:rPr lang="es-ES" dirty="0"/>
              <a:t>). El cálculo es el </a:t>
            </a:r>
            <a:r>
              <a:rPr lang="es-ES" dirty="0" smtClean="0"/>
              <a:t>siguiente</a:t>
            </a:r>
          </a:p>
          <a:p>
            <a:r>
              <a:rPr lang="es-ES" dirty="0"/>
              <a:t>%FCR = [% de intensidad deseado / 100 x (FCmáx – </a:t>
            </a:r>
            <a:r>
              <a:rPr lang="es-ES" dirty="0" err="1"/>
              <a:t>FCr</a:t>
            </a:r>
            <a:r>
              <a:rPr lang="es-ES" dirty="0"/>
              <a:t>)] + </a:t>
            </a:r>
            <a:r>
              <a:rPr lang="es-ES" dirty="0" err="1"/>
              <a:t>FCr</a:t>
            </a:r>
            <a:r>
              <a:rPr lang="es-ES" dirty="0"/>
              <a:t> Por ejemplo, para estimar el 60%FCR (que sería bastante cercano al 60% del </a:t>
            </a:r>
            <a:r>
              <a:rPr lang="es-ES" dirty="0" err="1"/>
              <a:t>VOmáx</a:t>
            </a:r>
            <a:r>
              <a:rPr lang="es-ES" dirty="0"/>
              <a:t>) para un sujeto con 185 ppm de FCmáx y 60 ppm de </a:t>
            </a:r>
            <a:r>
              <a:rPr lang="es-ES" dirty="0" err="1"/>
              <a:t>FCr</a:t>
            </a:r>
            <a:r>
              <a:rPr lang="es-ES" dirty="0"/>
              <a:t> realizaríamos lo siguiente</a:t>
            </a:r>
            <a:r>
              <a:rPr lang="es-ES" dirty="0" smtClean="0"/>
              <a:t>:</a:t>
            </a:r>
            <a:endParaRPr lang="es-CO" dirty="0" smtClean="0"/>
          </a:p>
          <a:p>
            <a:r>
              <a:rPr lang="es-CO" dirty="0"/>
              <a:t>60%FCR = [60 / 100 x (195 – 60)] + 60 </a:t>
            </a:r>
            <a:endParaRPr lang="es-CO" dirty="0" smtClean="0"/>
          </a:p>
          <a:p>
            <a:r>
              <a:rPr lang="es-CO" dirty="0"/>
              <a:t>FC objetivo = 141 </a:t>
            </a:r>
            <a:r>
              <a:rPr lang="es-CO" dirty="0" smtClean="0"/>
              <a:t>ppm</a:t>
            </a:r>
          </a:p>
          <a:p>
            <a:r>
              <a:rPr lang="es-ES" dirty="0"/>
              <a:t>Recordando que el 1º umbral ventilatorio suele estar entre el 60- 65% del VO2máx y 2º umbral ventilatorio entre el 80-85% del VO2máx podríamos establecer las zonas de entrenamiento mediante este cálculo.</a:t>
            </a:r>
            <a:endParaRPr lang="es-ES" dirty="0" smtClean="0"/>
          </a:p>
        </p:txBody>
      </p:sp>
    </p:spTree>
    <p:extLst>
      <p:ext uri="{BB962C8B-B14F-4D97-AF65-F5344CB8AC3E}">
        <p14:creationId xmlns:p14="http://schemas.microsoft.com/office/powerpoint/2010/main" val="428776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a:t>Complementar la FC con la apreciación subjetiva del esfuerzo</a:t>
            </a:r>
            <a:endParaRPr lang="es-CO" dirty="0"/>
          </a:p>
        </p:txBody>
      </p:sp>
      <p:sp>
        <p:nvSpPr>
          <p:cNvPr id="3" name="Marcador de contenido 2"/>
          <p:cNvSpPr>
            <a:spLocks noGrp="1"/>
          </p:cNvSpPr>
          <p:nvPr>
            <p:ph idx="1"/>
          </p:nvPr>
        </p:nvSpPr>
        <p:spPr/>
        <p:txBody>
          <a:bodyPr/>
          <a:lstStyle/>
          <a:p>
            <a:r>
              <a:rPr lang="es-ES" dirty="0"/>
              <a:t>Recomendamos complementar el uso de la FC con la percepción subjetiva del esfuerzo. Para tal fin se suele usar la escala de </a:t>
            </a:r>
            <a:r>
              <a:rPr lang="es-ES" dirty="0" err="1"/>
              <a:t>Borg</a:t>
            </a:r>
            <a:r>
              <a:rPr lang="es-ES" dirty="0"/>
              <a:t> (ver tabla 4.1 de la entrada anterior) que valora el esfuerzo puntuando el mismo de 6 a 20, pero otro tipo de escala más simple también puede ser útil. La tabla presentada a continuación puede dar una idea más clara de lo que representa la intensidad en cada zona unificando la percepción del esfuerzo; %FCmáx; %FCR; %VO2máx e hitos fisiológicos. </a:t>
            </a:r>
            <a:endParaRPr lang="es-CO" dirty="0"/>
          </a:p>
        </p:txBody>
      </p:sp>
    </p:spTree>
    <p:extLst>
      <p:ext uri="{BB962C8B-B14F-4D97-AF65-F5344CB8AC3E}">
        <p14:creationId xmlns:p14="http://schemas.microsoft.com/office/powerpoint/2010/main" val="1990822350"/>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41</TotalTime>
  <Words>1248</Words>
  <Application>Microsoft Office PowerPoint</Application>
  <PresentationFormat>Panorámica</PresentationFormat>
  <Paragraphs>48</Paragraphs>
  <Slides>16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Trebuchet MS</vt:lpstr>
      <vt:lpstr>Wingdings 3</vt:lpstr>
      <vt:lpstr>Faceta</vt:lpstr>
      <vt:lpstr>Frecuencia Cardiaca </vt:lpstr>
      <vt:lpstr>FRECUENCIA CARDIACA Y ENTRENAMIENTO</vt:lpstr>
      <vt:lpstr>Conceptos de Frecuencia Cardiaca </vt:lpstr>
      <vt:lpstr>Frecuencia cardiaca máxima (FCmáx)</vt:lpstr>
      <vt:lpstr>Frecuencia cardiaca máxima teórica</vt:lpstr>
      <vt:lpstr>Porcentaje de la frecuencia cardiaca máxima (%FCmáx)</vt:lpstr>
      <vt:lpstr>Formas de obtención de la Frecuencia Cardíaca</vt:lpstr>
      <vt:lpstr>Porcentaje de la frecuencia cardíaca de reserva (%FCR)</vt:lpstr>
      <vt:lpstr>Complementar la FC con la apreciación subjetiva del esfuerzo</vt:lpstr>
      <vt:lpstr>Tabla 5. Algunos aspectos a tener en cuenta para control la intensidad en cada zona </vt:lpstr>
      <vt:lpstr>Otras limitaciones de la FC</vt:lpstr>
      <vt:lpstr>Recomendación</vt:lpstr>
      <vt:lpstr>Pulso Carotídeo</vt:lpstr>
      <vt:lpstr>Pulso Radial</vt:lpstr>
      <vt:lpstr>Pulso Apica</vt:lpstr>
      <vt:lpstr>Forma Manual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Frecuencia Cardiaca</dc:title>
  <dc:creator>LENOVO</dc:creator>
  <cp:lastModifiedBy>LENOVO</cp:lastModifiedBy>
  <cp:revision>5</cp:revision>
  <dcterms:created xsi:type="dcterms:W3CDTF">2022-10-26T00:38:53Z</dcterms:created>
  <dcterms:modified xsi:type="dcterms:W3CDTF">2022-10-26T01:20:16Z</dcterms:modified>
</cp:coreProperties>
</file>