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872" r:id="rId3"/>
    <p:sldId id="1850" r:id="rId4"/>
    <p:sldId id="1848" r:id="rId5"/>
    <p:sldId id="1873" r:id="rId6"/>
    <p:sldId id="1874" r:id="rId7"/>
    <p:sldId id="1875" r:id="rId8"/>
    <p:sldId id="1876" r:id="rId9"/>
    <p:sldId id="1877" r:id="rId10"/>
    <p:sldId id="1878" r:id="rId11"/>
    <p:sldId id="1879" r:id="rId12"/>
    <p:sldId id="1810" r:id="rId13"/>
    <p:sldId id="1880" r:id="rId14"/>
    <p:sldId id="291" r:id="rId15"/>
    <p:sldId id="262" r:id="rId16"/>
  </p:sldIdLst>
  <p:sldSz cx="9144000" cy="5143500" type="screen16x9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3"/>
    <a:srgbClr val="F85017"/>
    <a:srgbClr val="FFB617"/>
    <a:srgbClr val="4D4D4C"/>
    <a:srgbClr val="FF6813"/>
    <a:srgbClr val="FF6717"/>
    <a:srgbClr val="FF6718"/>
    <a:srgbClr val="30150E"/>
    <a:srgbClr val="3C3C3B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6357" autoAdjust="0"/>
  </p:normalViewPr>
  <p:slideViewPr>
    <p:cSldViewPr snapToGrid="0" snapToObjects="1">
      <p:cViewPr varScale="1">
        <p:scale>
          <a:sx n="83" d="100"/>
          <a:sy n="83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213BF0D-5179-2648-A4D0-F7940A0DB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E8C1A5-8EF6-2848-9F4F-A0E502AEDB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34800D-52E1-3343-90B6-2981CDAEDF9E}" type="datetimeFigureOut">
              <a:rPr lang="es-CO"/>
              <a:pPr>
                <a:defRPr/>
              </a:pPr>
              <a:t>26/09/2022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3BA3782-7D60-B44A-AC58-B1E38AAA0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21AB691A-0B99-4243-A8D9-E5CE3F322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los estilos de texto del patrón
Segundo nivel
Tercer nivel
Cuarto nivel
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E6308-B3DA-A848-A62D-06798BE6D8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6EAAE7-58EF-F14B-B02A-9970C1DB0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830EB1-77A6-524E-9CCB-6B9BB7126BE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421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/>
              <a:t>Utilice esta diapositiva para incluir tablas y gráficos.</a:t>
            </a:r>
            <a:endParaRPr lang="es-ES" baseline="0" dirty="0"/>
          </a:p>
          <a:p>
            <a:pPr marL="171450" indent="-171450">
              <a:buFontTx/>
              <a:buChar char="-"/>
            </a:pPr>
            <a:r>
              <a:rPr lang="es-ES" baseline="0" dirty="0"/>
              <a:t>Los textos deben ir en azul (utilice el azul que aparece en la opciones de color de letra - -&gt; colores recientes) en tipografía Arial.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09B62-7964-8A4C-9636-36CB120B29A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5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rtada-gobierno.png">
            <a:extLst>
              <a:ext uri="{FF2B5EF4-FFF2-40B4-BE49-F238E27FC236}">
                <a16:creationId xmlns:a16="http://schemas.microsoft.com/office/drawing/2014/main" id="{98F4C1B9-9E67-D44A-950B-D8241EA64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82CF2-12BE-C049-8210-086461E2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75A8-C30E-8F4E-B217-05018F3AEA3E}" type="datetimeFigureOut">
              <a:rPr lang="es-ES"/>
              <a:pPr>
                <a:defRPr/>
              </a:pPr>
              <a:t>26/09/2022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A39E0-759E-BA4C-949B-7009814D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DF0AB-05F7-3040-A719-4A3D389C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0C3E-6727-9F4F-8D91-F3A4D5C2DE54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4741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96F58-CA03-CB46-BEF9-E34FFC0A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B6D0-4EC1-8F4A-8C10-61C54E921225}" type="datetimeFigureOut">
              <a:rPr lang="es-ES"/>
              <a:pPr>
                <a:defRPr/>
              </a:pPr>
              <a:t>26/09/2022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89130-E07D-DA4F-9F70-4811BD21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8B471-92C8-C94D-AEF0-B771F771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5056-5D29-F84E-8070-37CC551A407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3174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rtada.png">
            <a:extLst>
              <a:ext uri="{FF2B5EF4-FFF2-40B4-BE49-F238E27FC236}">
                <a16:creationId xmlns:a16="http://schemas.microsoft.com/office/drawing/2014/main" id="{9E0E09D1-8A19-1543-AE5B-B9985FCF0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4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interna.png">
            <a:extLst>
              <a:ext uri="{FF2B5EF4-FFF2-40B4-BE49-F238E27FC236}">
                <a16:creationId xmlns:a16="http://schemas.microsoft.com/office/drawing/2014/main" id="{9433B9F8-9ABA-7D4C-8BA7-412532B65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6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interna+textura.png">
            <a:extLst>
              <a:ext uri="{FF2B5EF4-FFF2-40B4-BE49-F238E27FC236}">
                <a16:creationId xmlns:a16="http://schemas.microsoft.com/office/drawing/2014/main" id="{36D02102-87BD-2C44-B02E-6E4F18B87A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 descr="interna-con-franja.png">
            <a:extLst>
              <a:ext uri="{FF2B5EF4-FFF2-40B4-BE49-F238E27FC236}">
                <a16:creationId xmlns:a16="http://schemas.microsoft.com/office/drawing/2014/main" id="{C7A282F8-8305-2B45-9525-A8F4586B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78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interna-naranja.png">
            <a:extLst>
              <a:ext uri="{FF2B5EF4-FFF2-40B4-BE49-F238E27FC236}">
                <a16:creationId xmlns:a16="http://schemas.microsoft.com/office/drawing/2014/main" id="{3329A68D-858C-C645-B329-4ACDC6B6A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cierre.png">
            <a:extLst>
              <a:ext uri="{FF2B5EF4-FFF2-40B4-BE49-F238E27FC236}">
                <a16:creationId xmlns:a16="http://schemas.microsoft.com/office/drawing/2014/main" id="{D192D4D4-73F4-0F4A-9BB1-E1E4FD1E9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848141F-A713-C440-BD1C-37C25B4C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9ACA-052C-D244-8409-CF0FAD1A79B9}" type="datetimeFigureOut">
              <a:rPr lang="es-ES"/>
              <a:pPr>
                <a:defRPr/>
              </a:pPr>
              <a:t>26/09/2022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E31E67A-F6D0-7A49-BC7C-E7A55104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052DE5F-87D7-BD46-BE9D-4D53B5FE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F18D-3B53-664D-80C5-859FF73564D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676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FBC7FDC-CCC7-C343-A4FD-BC720BEC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3D5A-36C8-E440-89B1-DA0B57E3C824}" type="datetimeFigureOut">
              <a:rPr lang="es-ES"/>
              <a:pPr>
                <a:defRPr/>
              </a:pPr>
              <a:t>26/09/2022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E6EF58E-D845-FF4F-BB93-BFE63FC9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A022A0A-5A44-734A-BA29-9D6A9423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F3A5-9799-544D-9279-6E159C8CE26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4493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85186ED2-EFE1-954B-8DA0-7612E301BF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Clic para editar título</a:t>
            </a:r>
            <a:endParaRPr lang="es-ES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C415046B-4A4D-064F-A19E-B9F816DDE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/>
              <a:t>Haga clic para modificar el estilo de texto del patrón</a:t>
            </a:r>
          </a:p>
          <a:p>
            <a:pPr lvl="1"/>
            <a:r>
              <a:rPr lang="es-ES_tradnl" altLang="es-CO"/>
              <a:t>Segundo nivel</a:t>
            </a:r>
          </a:p>
          <a:p>
            <a:pPr lvl="2"/>
            <a:r>
              <a:rPr lang="es-ES_tradnl" altLang="es-CO"/>
              <a:t>Tercer nivel</a:t>
            </a:r>
          </a:p>
          <a:p>
            <a:pPr lvl="3"/>
            <a:r>
              <a:rPr lang="es-ES_tradnl" altLang="es-CO"/>
              <a:t>Cuarto nivel</a:t>
            </a:r>
          </a:p>
          <a:p>
            <a:pPr lvl="4"/>
            <a:r>
              <a:rPr lang="es-ES_tradnl" altLang="es-CO"/>
              <a:t>Quinto nivel</a:t>
            </a:r>
            <a:endParaRPr lang="es-ES" alt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7EC2E-353B-2E47-A65A-74729776E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D38A5-A54B-7E4A-853E-0B58C59435FA}" type="datetimeFigureOut">
              <a:rPr lang="es-ES"/>
              <a:pPr>
                <a:defRPr/>
              </a:pPr>
              <a:t>26/09/2022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9E598-B322-9648-908A-A6E811AFA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6CE3C4-BD15-9F48-9E91-BFC1B3264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A2AA78-29CC-A742-BA51-083D060A4D4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juradob/Documents/ERIKA/2020/PRESENTACIONES/links/PORTADA_Mesa%20de%20trabajo%2015%20copi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juradob/Documents/ERIKA/2020/FEBRERO/PRESETACIONES/E.N./LINKS/Servicios%20SENA(ANITA)_Mesa%20de%20trabajo%2016%20copia%205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RTADA_Mesa de trabajo 15 copia.jpg" descr="/Users/Mjuradob/Documents/ERIKA/2020/PRESENTACIONES/links/PORTADA_Mesa de trabajo 15 copia.jpg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51"/>
            <a:ext cx="9143999" cy="51444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929629-5EE6-E64F-B0BB-CD54D98069F4}"/>
              </a:ext>
            </a:extLst>
          </p:cNvPr>
          <p:cNvSpPr txBox="1"/>
          <p:nvPr/>
        </p:nvSpPr>
        <p:spPr>
          <a:xfrm>
            <a:off x="2233061" y="1659996"/>
            <a:ext cx="6120364" cy="87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CO" sz="2500" b="1" dirty="0">
                <a:solidFill>
                  <a:srgbClr val="FF6717"/>
                </a:solidFill>
                <a:latin typeface="Josefin Sans" pitchFamily="2" charset="0"/>
                <a:cs typeface="Calibri"/>
              </a:rPr>
              <a:t>PITCH</a:t>
            </a:r>
          </a:p>
          <a:p>
            <a:pPr algn="r" defTabSz="91437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CO" sz="2500" b="1" dirty="0">
                <a:latin typeface="Josefin Sans" pitchFamily="2" charset="0"/>
                <a:cs typeface="Calibri"/>
              </a:rPr>
              <a:t>Nombre del Proyecto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198369" y="167142"/>
            <a:ext cx="7472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9. “Mis compañeros de aventura son…”</a:t>
            </a:r>
          </a:p>
          <a:p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(Equipo del emprendimiento)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14118" y="1269556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249657" y="1059694"/>
            <a:ext cx="4467068" cy="336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Presente de manera gráfica el equipo de trabajo con sus cargos y/o roles y explique la interdisciplinariedad entre ellos para fortalecer el Modelo de Negocio.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1 minuto)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1028" name="Picture 4" descr="Grupo De Personas Que Usan Computadoras Portátiles">
            <a:extLst>
              <a:ext uri="{FF2B5EF4-FFF2-40B4-BE49-F238E27FC236}">
                <a16:creationId xmlns:a16="http://schemas.microsoft.com/office/drawing/2014/main" id="{A180183F-DDD3-4513-91EA-AC9772DD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88" y="832090"/>
            <a:ext cx="4170717" cy="39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0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493381" y="208710"/>
            <a:ext cx="78020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10. “Las cuentas claras, el chocolate espeso”</a:t>
            </a: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</a:t>
            </a:r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Finanzas)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564996" y="1101262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19736" y="724195"/>
            <a:ext cx="4914400" cy="535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Presente las cifras del Modelo de Negocio en los siguientes elementos: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¿Cuánto vale mi proyecto?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¿Cuánto es mi aporte como emprendedor?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¿En qué se van a utilizar los recursos a solicitar?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Proyección de Ventas a 5 años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Indicadores principales: Tasa Interna de Retorno ¿Qué tan rentable está siendo mi modelo de negocio?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2 minutos)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5122" name="Picture 2" descr="Dinero, Moneda, Inversión, Negocio, Las Finanzas, Banco">
            <a:extLst>
              <a:ext uri="{FF2B5EF4-FFF2-40B4-BE49-F238E27FC236}">
                <a16:creationId xmlns:a16="http://schemas.microsoft.com/office/drawing/2014/main" id="{9F072DCD-E951-42AC-B112-9E33C5D5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2" y="1537684"/>
            <a:ext cx="4104997" cy="30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998161" y="1843540"/>
            <a:ext cx="99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28864" y="1762509"/>
            <a:ext cx="111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Impactos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68187" y="2064068"/>
            <a:ext cx="18175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100" dirty="0">
                <a:solidFill>
                  <a:schemeClr val="bg1"/>
                </a:solidFill>
              </a:rPr>
              <a:t>- Incrementos o mejoras en productividad, competitividad</a:t>
            </a:r>
          </a:p>
          <a:p>
            <a:pPr lvl="0"/>
            <a:r>
              <a:rPr lang="es-CO" sz="1100" dirty="0">
                <a:solidFill>
                  <a:schemeClr val="bg1"/>
                </a:solidFill>
              </a:rPr>
              <a:t>- Mejora en capacidades en gestión de la innovación</a:t>
            </a:r>
          </a:p>
          <a:p>
            <a:endParaRPr lang="es-CO" sz="1100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8299836" y="258210"/>
            <a:ext cx="556833" cy="545088"/>
            <a:chOff x="18251924" y="566431"/>
            <a:chExt cx="1223729" cy="1197917"/>
          </a:xfrm>
        </p:grpSpPr>
        <p:sp>
          <p:nvSpPr>
            <p:cNvPr id="18" name="object 36"/>
            <p:cNvSpPr/>
            <p:nvPr/>
          </p:nvSpPr>
          <p:spPr>
            <a:xfrm>
              <a:off x="18735226" y="566431"/>
              <a:ext cx="263525" cy="266065"/>
            </a:xfrm>
            <a:custGeom>
              <a:avLst/>
              <a:gdLst/>
              <a:ahLst/>
              <a:cxnLst/>
              <a:rect l="l" t="t" r="r" b="b"/>
              <a:pathLst>
                <a:path w="263525" h="266065">
                  <a:moveTo>
                    <a:pt x="131566" y="0"/>
                  </a:moveTo>
                  <a:lnTo>
                    <a:pt x="90059" y="6792"/>
                  </a:lnTo>
                  <a:lnTo>
                    <a:pt x="53953" y="25690"/>
                  </a:lnTo>
                  <a:lnTo>
                    <a:pt x="25443" y="54475"/>
                  </a:lnTo>
                  <a:lnTo>
                    <a:pt x="6726" y="90929"/>
                  </a:lnTo>
                  <a:lnTo>
                    <a:pt x="0" y="132833"/>
                  </a:lnTo>
                  <a:lnTo>
                    <a:pt x="6726" y="174731"/>
                  </a:lnTo>
                  <a:lnTo>
                    <a:pt x="25443" y="211179"/>
                  </a:lnTo>
                  <a:lnTo>
                    <a:pt x="53953" y="239960"/>
                  </a:lnTo>
                  <a:lnTo>
                    <a:pt x="90059" y="258855"/>
                  </a:lnTo>
                  <a:lnTo>
                    <a:pt x="131566" y="265646"/>
                  </a:lnTo>
                  <a:lnTo>
                    <a:pt x="173084" y="258855"/>
                  </a:lnTo>
                  <a:lnTo>
                    <a:pt x="209190" y="239960"/>
                  </a:lnTo>
                  <a:lnTo>
                    <a:pt x="237692" y="211179"/>
                  </a:lnTo>
                  <a:lnTo>
                    <a:pt x="256400" y="174731"/>
                  </a:lnTo>
                  <a:lnTo>
                    <a:pt x="263122" y="132833"/>
                  </a:lnTo>
                  <a:lnTo>
                    <a:pt x="256400" y="90929"/>
                  </a:lnTo>
                  <a:lnTo>
                    <a:pt x="237692" y="54475"/>
                  </a:lnTo>
                  <a:lnTo>
                    <a:pt x="209190" y="25690"/>
                  </a:lnTo>
                  <a:lnTo>
                    <a:pt x="173084" y="6792"/>
                  </a:lnTo>
                  <a:lnTo>
                    <a:pt x="131566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7"/>
            <p:cNvSpPr/>
            <p:nvPr/>
          </p:nvSpPr>
          <p:spPr>
            <a:xfrm>
              <a:off x="18310612" y="874555"/>
              <a:ext cx="1134110" cy="182245"/>
            </a:xfrm>
            <a:custGeom>
              <a:avLst/>
              <a:gdLst/>
              <a:ahLst/>
              <a:cxnLst/>
              <a:rect l="l" t="t" r="r" b="b"/>
              <a:pathLst>
                <a:path w="1134109" h="182244">
                  <a:moveTo>
                    <a:pt x="1017895" y="2638"/>
                  </a:moveTo>
                  <a:lnTo>
                    <a:pt x="930903" y="2638"/>
                  </a:lnTo>
                  <a:lnTo>
                    <a:pt x="809514" y="178696"/>
                  </a:lnTo>
                  <a:lnTo>
                    <a:pt x="888150" y="178696"/>
                  </a:lnTo>
                  <a:lnTo>
                    <a:pt x="907040" y="146916"/>
                  </a:lnTo>
                  <a:lnTo>
                    <a:pt x="1112791" y="146916"/>
                  </a:lnTo>
                  <a:lnTo>
                    <a:pt x="1087516" y="108488"/>
                  </a:lnTo>
                  <a:lnTo>
                    <a:pt x="930411" y="108488"/>
                  </a:lnTo>
                  <a:lnTo>
                    <a:pt x="970085" y="44490"/>
                  </a:lnTo>
                  <a:lnTo>
                    <a:pt x="1045422" y="44490"/>
                  </a:lnTo>
                  <a:lnTo>
                    <a:pt x="1017895" y="2638"/>
                  </a:lnTo>
                  <a:close/>
                </a:path>
                <a:path w="1134109" h="182244">
                  <a:moveTo>
                    <a:pt x="1112791" y="146916"/>
                  </a:moveTo>
                  <a:lnTo>
                    <a:pt x="1028680" y="146916"/>
                  </a:lnTo>
                  <a:lnTo>
                    <a:pt x="1046376" y="178696"/>
                  </a:lnTo>
                  <a:lnTo>
                    <a:pt x="1133693" y="178696"/>
                  </a:lnTo>
                  <a:lnTo>
                    <a:pt x="1112791" y="146916"/>
                  </a:lnTo>
                  <a:close/>
                </a:path>
                <a:path w="1134109" h="182244">
                  <a:moveTo>
                    <a:pt x="1045422" y="44490"/>
                  </a:moveTo>
                  <a:lnTo>
                    <a:pt x="970085" y="44490"/>
                  </a:lnTo>
                  <a:lnTo>
                    <a:pt x="1007613" y="108488"/>
                  </a:lnTo>
                  <a:lnTo>
                    <a:pt x="1087516" y="108488"/>
                  </a:lnTo>
                  <a:lnTo>
                    <a:pt x="1045422" y="44490"/>
                  </a:lnTo>
                  <a:close/>
                </a:path>
                <a:path w="1134109" h="182244">
                  <a:moveTo>
                    <a:pt x="623467" y="2638"/>
                  </a:moveTo>
                  <a:lnTo>
                    <a:pt x="524235" y="2638"/>
                  </a:lnTo>
                  <a:lnTo>
                    <a:pt x="524235" y="178696"/>
                  </a:lnTo>
                  <a:lnTo>
                    <a:pt x="599343" y="178696"/>
                  </a:lnTo>
                  <a:lnTo>
                    <a:pt x="599343" y="60165"/>
                  </a:lnTo>
                  <a:lnTo>
                    <a:pt x="675197" y="60165"/>
                  </a:lnTo>
                  <a:lnTo>
                    <a:pt x="623467" y="2638"/>
                  </a:lnTo>
                  <a:close/>
                </a:path>
                <a:path w="1134109" h="182244">
                  <a:moveTo>
                    <a:pt x="675197" y="60165"/>
                  </a:moveTo>
                  <a:lnTo>
                    <a:pt x="599343" y="60165"/>
                  </a:lnTo>
                  <a:lnTo>
                    <a:pt x="702093" y="178696"/>
                  </a:lnTo>
                  <a:lnTo>
                    <a:pt x="805022" y="178696"/>
                  </a:lnTo>
                  <a:lnTo>
                    <a:pt x="805022" y="120771"/>
                  </a:lnTo>
                  <a:lnTo>
                    <a:pt x="729695" y="120771"/>
                  </a:lnTo>
                  <a:lnTo>
                    <a:pt x="675197" y="60165"/>
                  </a:lnTo>
                  <a:close/>
                </a:path>
                <a:path w="1134109" h="182244">
                  <a:moveTo>
                    <a:pt x="805022" y="2638"/>
                  </a:moveTo>
                  <a:lnTo>
                    <a:pt x="729695" y="2638"/>
                  </a:lnTo>
                  <a:lnTo>
                    <a:pt x="729695" y="120771"/>
                  </a:lnTo>
                  <a:lnTo>
                    <a:pt x="805022" y="120771"/>
                  </a:lnTo>
                  <a:lnTo>
                    <a:pt x="805022" y="2638"/>
                  </a:lnTo>
                  <a:close/>
                </a:path>
                <a:path w="1134109" h="182244">
                  <a:moveTo>
                    <a:pt x="486529" y="2638"/>
                  </a:moveTo>
                  <a:lnTo>
                    <a:pt x="277719" y="2638"/>
                  </a:lnTo>
                  <a:lnTo>
                    <a:pt x="277719" y="178696"/>
                  </a:lnTo>
                  <a:lnTo>
                    <a:pt x="491503" y="178696"/>
                  </a:lnTo>
                  <a:lnTo>
                    <a:pt x="491503" y="140278"/>
                  </a:lnTo>
                  <a:lnTo>
                    <a:pt x="356135" y="140278"/>
                  </a:lnTo>
                  <a:lnTo>
                    <a:pt x="356135" y="106111"/>
                  </a:lnTo>
                  <a:lnTo>
                    <a:pt x="476728" y="106111"/>
                  </a:lnTo>
                  <a:lnTo>
                    <a:pt x="476728" y="68626"/>
                  </a:lnTo>
                  <a:lnTo>
                    <a:pt x="356135" y="68626"/>
                  </a:lnTo>
                  <a:lnTo>
                    <a:pt x="356135" y="40606"/>
                  </a:lnTo>
                  <a:lnTo>
                    <a:pt x="486529" y="40606"/>
                  </a:lnTo>
                  <a:lnTo>
                    <a:pt x="486529" y="2638"/>
                  </a:lnTo>
                  <a:close/>
                </a:path>
                <a:path w="1134109" h="182244">
                  <a:moveTo>
                    <a:pt x="77034" y="120530"/>
                  </a:moveTo>
                  <a:lnTo>
                    <a:pt x="0" y="120530"/>
                  </a:lnTo>
                  <a:lnTo>
                    <a:pt x="10" y="123242"/>
                  </a:lnTo>
                  <a:lnTo>
                    <a:pt x="15456" y="159750"/>
                  </a:lnTo>
                  <a:lnTo>
                    <a:pt x="63626" y="178179"/>
                  </a:lnTo>
                  <a:lnTo>
                    <a:pt x="116760" y="181659"/>
                  </a:lnTo>
                  <a:lnTo>
                    <a:pt x="146105" y="180756"/>
                  </a:lnTo>
                  <a:lnTo>
                    <a:pt x="193907" y="173526"/>
                  </a:lnTo>
                  <a:lnTo>
                    <a:pt x="237246" y="149648"/>
                  </a:lnTo>
                  <a:lnTo>
                    <a:pt x="239173" y="146215"/>
                  </a:lnTo>
                  <a:lnTo>
                    <a:pt x="124174" y="146215"/>
                  </a:lnTo>
                  <a:lnTo>
                    <a:pt x="112746" y="145903"/>
                  </a:lnTo>
                  <a:lnTo>
                    <a:pt x="76385" y="132770"/>
                  </a:lnTo>
                  <a:lnTo>
                    <a:pt x="76385" y="124875"/>
                  </a:lnTo>
                  <a:lnTo>
                    <a:pt x="76591" y="123158"/>
                  </a:lnTo>
                  <a:lnTo>
                    <a:pt x="77034" y="121032"/>
                  </a:lnTo>
                  <a:lnTo>
                    <a:pt x="77034" y="120530"/>
                  </a:lnTo>
                  <a:close/>
                </a:path>
                <a:path w="1134109" h="182244">
                  <a:moveTo>
                    <a:pt x="122907" y="0"/>
                  </a:moveTo>
                  <a:lnTo>
                    <a:pt x="71241" y="3400"/>
                  </a:lnTo>
                  <a:lnTo>
                    <a:pt x="33695" y="13601"/>
                  </a:lnTo>
                  <a:lnTo>
                    <a:pt x="5120" y="41005"/>
                  </a:lnTo>
                  <a:lnTo>
                    <a:pt x="3214" y="60291"/>
                  </a:lnTo>
                  <a:lnTo>
                    <a:pt x="4816" y="66689"/>
                  </a:lnTo>
                  <a:lnTo>
                    <a:pt x="34196" y="93279"/>
                  </a:lnTo>
                  <a:lnTo>
                    <a:pt x="76830" y="105089"/>
                  </a:lnTo>
                  <a:lnTo>
                    <a:pt x="113085" y="111619"/>
                  </a:lnTo>
                  <a:lnTo>
                    <a:pt x="114865" y="111965"/>
                  </a:lnTo>
                  <a:lnTo>
                    <a:pt x="153475" y="120959"/>
                  </a:lnTo>
                  <a:lnTo>
                    <a:pt x="163942" y="130802"/>
                  </a:lnTo>
                  <a:lnTo>
                    <a:pt x="163942" y="135587"/>
                  </a:lnTo>
                  <a:lnTo>
                    <a:pt x="124174" y="146215"/>
                  </a:lnTo>
                  <a:lnTo>
                    <a:pt x="239173" y="146215"/>
                  </a:lnTo>
                  <a:lnTo>
                    <a:pt x="243475" y="138552"/>
                  </a:lnTo>
                  <a:lnTo>
                    <a:pt x="245552" y="125901"/>
                  </a:lnTo>
                  <a:lnTo>
                    <a:pt x="245552" y="118080"/>
                  </a:lnTo>
                  <a:lnTo>
                    <a:pt x="221134" y="88196"/>
                  </a:lnTo>
                  <a:lnTo>
                    <a:pt x="176773" y="73944"/>
                  </a:lnTo>
                  <a:lnTo>
                    <a:pt x="133095" y="66374"/>
                  </a:lnTo>
                  <a:lnTo>
                    <a:pt x="112135" y="62287"/>
                  </a:lnTo>
                  <a:lnTo>
                    <a:pt x="97161" y="57805"/>
                  </a:lnTo>
                  <a:lnTo>
                    <a:pt x="88176" y="52918"/>
                  </a:lnTo>
                  <a:lnTo>
                    <a:pt x="85180" y="47611"/>
                  </a:lnTo>
                  <a:lnTo>
                    <a:pt x="85180" y="43506"/>
                  </a:lnTo>
                  <a:lnTo>
                    <a:pt x="119902" y="34752"/>
                  </a:lnTo>
                  <a:lnTo>
                    <a:pt x="232681" y="34752"/>
                  </a:lnTo>
                  <a:lnTo>
                    <a:pt x="229833" y="28957"/>
                  </a:lnTo>
                  <a:lnTo>
                    <a:pt x="193023" y="7151"/>
                  </a:lnTo>
                  <a:lnTo>
                    <a:pt x="150042" y="793"/>
                  </a:lnTo>
                  <a:lnTo>
                    <a:pt x="122907" y="0"/>
                  </a:lnTo>
                  <a:close/>
                </a:path>
                <a:path w="1134109" h="182244">
                  <a:moveTo>
                    <a:pt x="232681" y="34752"/>
                  </a:moveTo>
                  <a:lnTo>
                    <a:pt x="119902" y="34752"/>
                  </a:lnTo>
                  <a:lnTo>
                    <a:pt x="129985" y="35052"/>
                  </a:lnTo>
                  <a:lnTo>
                    <a:pt x="138778" y="35945"/>
                  </a:lnTo>
                  <a:lnTo>
                    <a:pt x="146279" y="37425"/>
                  </a:lnTo>
                  <a:lnTo>
                    <a:pt x="152487" y="39485"/>
                  </a:lnTo>
                  <a:lnTo>
                    <a:pt x="159890" y="42616"/>
                  </a:lnTo>
                  <a:lnTo>
                    <a:pt x="163576" y="47150"/>
                  </a:lnTo>
                  <a:lnTo>
                    <a:pt x="163576" y="54061"/>
                  </a:lnTo>
                  <a:lnTo>
                    <a:pt x="236830" y="54061"/>
                  </a:lnTo>
                  <a:lnTo>
                    <a:pt x="236830" y="52008"/>
                  </a:lnTo>
                  <a:lnTo>
                    <a:pt x="235080" y="39632"/>
                  </a:lnTo>
                  <a:lnTo>
                    <a:pt x="232681" y="34752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8"/>
            <p:cNvSpPr/>
            <p:nvPr/>
          </p:nvSpPr>
          <p:spPr>
            <a:xfrm>
              <a:off x="18251924" y="1097869"/>
              <a:ext cx="561975" cy="576580"/>
            </a:xfrm>
            <a:custGeom>
              <a:avLst/>
              <a:gdLst/>
              <a:ahLst/>
              <a:cxnLst/>
              <a:rect l="l" t="t" r="r" b="b"/>
              <a:pathLst>
                <a:path w="561975" h="576580">
                  <a:moveTo>
                    <a:pt x="561878" y="0"/>
                  </a:moveTo>
                  <a:lnTo>
                    <a:pt x="0" y="0"/>
                  </a:lnTo>
                  <a:lnTo>
                    <a:pt x="0" y="92908"/>
                  </a:lnTo>
                  <a:lnTo>
                    <a:pt x="349099" y="92908"/>
                  </a:lnTo>
                  <a:lnTo>
                    <a:pt x="364660" y="97180"/>
                  </a:lnTo>
                  <a:lnTo>
                    <a:pt x="375309" y="108100"/>
                  </a:lnTo>
                  <a:lnTo>
                    <a:pt x="379410" y="122818"/>
                  </a:lnTo>
                  <a:lnTo>
                    <a:pt x="375328" y="138487"/>
                  </a:lnTo>
                  <a:lnTo>
                    <a:pt x="162068" y="509963"/>
                  </a:lnTo>
                  <a:lnTo>
                    <a:pt x="232129" y="576076"/>
                  </a:lnTo>
                  <a:lnTo>
                    <a:pt x="561878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9"/>
            <p:cNvSpPr/>
            <p:nvPr/>
          </p:nvSpPr>
          <p:spPr>
            <a:xfrm>
              <a:off x="18913678" y="1097869"/>
              <a:ext cx="561975" cy="576580"/>
            </a:xfrm>
            <a:custGeom>
              <a:avLst/>
              <a:gdLst/>
              <a:ahLst/>
              <a:cxnLst/>
              <a:rect l="l" t="t" r="r" b="b"/>
              <a:pathLst>
                <a:path w="561975" h="576580">
                  <a:moveTo>
                    <a:pt x="561878" y="0"/>
                  </a:moveTo>
                  <a:lnTo>
                    <a:pt x="0" y="0"/>
                  </a:lnTo>
                  <a:lnTo>
                    <a:pt x="329759" y="576076"/>
                  </a:lnTo>
                  <a:lnTo>
                    <a:pt x="399820" y="509963"/>
                  </a:lnTo>
                  <a:lnTo>
                    <a:pt x="186559" y="138487"/>
                  </a:lnTo>
                  <a:lnTo>
                    <a:pt x="182478" y="122818"/>
                  </a:lnTo>
                  <a:lnTo>
                    <a:pt x="186579" y="108100"/>
                  </a:lnTo>
                  <a:lnTo>
                    <a:pt x="197227" y="97180"/>
                  </a:lnTo>
                  <a:lnTo>
                    <a:pt x="212789" y="92908"/>
                  </a:lnTo>
                  <a:lnTo>
                    <a:pt x="561878" y="92908"/>
                  </a:lnTo>
                  <a:lnTo>
                    <a:pt x="561878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0"/>
            <p:cNvSpPr/>
            <p:nvPr/>
          </p:nvSpPr>
          <p:spPr>
            <a:xfrm>
              <a:off x="18554138" y="1194753"/>
              <a:ext cx="626745" cy="569595"/>
            </a:xfrm>
            <a:custGeom>
              <a:avLst/>
              <a:gdLst/>
              <a:ahLst/>
              <a:cxnLst/>
              <a:rect l="l" t="t" r="r" b="b"/>
              <a:pathLst>
                <a:path w="626744" h="569594">
                  <a:moveTo>
                    <a:pt x="309603" y="0"/>
                  </a:moveTo>
                  <a:lnTo>
                    <a:pt x="308838" y="1329"/>
                  </a:lnTo>
                  <a:lnTo>
                    <a:pt x="0" y="528360"/>
                  </a:lnTo>
                  <a:lnTo>
                    <a:pt x="82290" y="569218"/>
                  </a:lnTo>
                  <a:lnTo>
                    <a:pt x="284996" y="226254"/>
                  </a:lnTo>
                  <a:lnTo>
                    <a:pt x="296647" y="214874"/>
                  </a:lnTo>
                  <a:lnTo>
                    <a:pt x="311536" y="211083"/>
                  </a:lnTo>
                  <a:lnTo>
                    <a:pt x="436830" y="211083"/>
                  </a:lnTo>
                  <a:lnTo>
                    <a:pt x="309603" y="0"/>
                  </a:lnTo>
                  <a:close/>
                </a:path>
                <a:path w="626744" h="569594">
                  <a:moveTo>
                    <a:pt x="436830" y="211083"/>
                  </a:moveTo>
                  <a:lnTo>
                    <a:pt x="311536" y="211083"/>
                  </a:lnTo>
                  <a:lnTo>
                    <a:pt x="326434" y="214881"/>
                  </a:lnTo>
                  <a:lnTo>
                    <a:pt x="338132" y="226265"/>
                  </a:lnTo>
                  <a:lnTo>
                    <a:pt x="542140" y="569218"/>
                  </a:lnTo>
                  <a:lnTo>
                    <a:pt x="626221" y="525303"/>
                  </a:lnTo>
                  <a:lnTo>
                    <a:pt x="436830" y="211083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40CFC4-E923-47BF-AE74-478EE2032C7D}"/>
              </a:ext>
            </a:extLst>
          </p:cNvPr>
          <p:cNvSpPr/>
          <p:nvPr/>
        </p:nvSpPr>
        <p:spPr>
          <a:xfrm>
            <a:off x="-280053" y="482057"/>
            <a:ext cx="39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</a:pPr>
            <a:r>
              <a:rPr lang="es-ES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TIPS</a:t>
            </a:r>
          </a:p>
        </p:txBody>
      </p:sp>
      <p:sp>
        <p:nvSpPr>
          <p:cNvPr id="22" name="Shape 122">
            <a:extLst>
              <a:ext uri="{FF2B5EF4-FFF2-40B4-BE49-F238E27FC236}">
                <a16:creationId xmlns:a16="http://schemas.microsoft.com/office/drawing/2014/main" id="{11639096-C25D-4C27-9C56-C4FC656006B5}"/>
              </a:ext>
            </a:extLst>
          </p:cNvPr>
          <p:cNvSpPr/>
          <p:nvPr/>
        </p:nvSpPr>
        <p:spPr>
          <a:xfrm>
            <a:off x="2017486" y="0"/>
            <a:ext cx="2595972" cy="5154133"/>
          </a:xfrm>
          <a:prstGeom prst="rect">
            <a:avLst/>
          </a:prstGeom>
          <a:gradFill>
            <a:gsLst>
              <a:gs pos="1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12982" tIns="12982" rIns="12982" bIns="12982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48A72-478F-48F6-8446-E8684DBFA56E}"/>
              </a:ext>
            </a:extLst>
          </p:cNvPr>
          <p:cNvSpPr txBox="1"/>
          <p:nvPr/>
        </p:nvSpPr>
        <p:spPr>
          <a:xfrm>
            <a:off x="333411" y="318744"/>
            <a:ext cx="8035183" cy="416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40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Use las imágenes y el texto como apoyo para su presentación, no para leerlo.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600" b="1" dirty="0">
              <a:solidFill>
                <a:schemeClr val="bg1">
                  <a:lumMod val="50000"/>
                </a:schemeClr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2. Mantenga una unidad gráfica a través de toda la presentación de aspectos, como color e imagen. Si actualmente posee una paleta de colores para el proyecto, puede utilizarla en todos los elementos presentados.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3. Defina tipografías (fuentes) que sean acordes al concepto de su proyecto.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4. Utilice imágenes en resoluciones óptimas y de libre uso comercial.</a:t>
            </a: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endParaRPr lang="es-ES" sz="900" b="1" dirty="0">
              <a:solidFill>
                <a:schemeClr val="bg1">
                  <a:lumMod val="50000"/>
                </a:schemeClr>
              </a:solidFill>
              <a:latin typeface="Josefin Sans" panose="00000500000000000000" pitchFamily="2" charset="0"/>
            </a:endParaRPr>
          </a:p>
          <a:p>
            <a:endParaRPr lang="es-CO" sz="900" b="1" dirty="0">
              <a:solidFill>
                <a:schemeClr val="bg1">
                  <a:lumMod val="50000"/>
                </a:schemeClr>
              </a:solidFill>
              <a:latin typeface="Josefin Sans" panose="00000500000000000000" pitchFamily="2" charset="0"/>
            </a:endParaRPr>
          </a:p>
          <a:p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795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998161" y="1843540"/>
            <a:ext cx="99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28864" y="1762509"/>
            <a:ext cx="1111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bg1"/>
                </a:solidFill>
              </a:rPr>
              <a:t>Impactos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68187" y="2064068"/>
            <a:ext cx="18175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100" dirty="0">
                <a:solidFill>
                  <a:schemeClr val="bg1"/>
                </a:solidFill>
              </a:rPr>
              <a:t>- Incrementos o mejoras en productividad, competitividad</a:t>
            </a:r>
          </a:p>
          <a:p>
            <a:pPr lvl="0"/>
            <a:r>
              <a:rPr lang="es-CO" sz="1100" dirty="0">
                <a:solidFill>
                  <a:schemeClr val="bg1"/>
                </a:solidFill>
              </a:rPr>
              <a:t>- Mejora en capacidades en gestión de la innovación</a:t>
            </a:r>
          </a:p>
          <a:p>
            <a:endParaRPr lang="es-CO" sz="1100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8299836" y="258210"/>
            <a:ext cx="556833" cy="545088"/>
            <a:chOff x="18251924" y="566431"/>
            <a:chExt cx="1223729" cy="1197917"/>
          </a:xfrm>
        </p:grpSpPr>
        <p:sp>
          <p:nvSpPr>
            <p:cNvPr id="18" name="object 36"/>
            <p:cNvSpPr/>
            <p:nvPr/>
          </p:nvSpPr>
          <p:spPr>
            <a:xfrm>
              <a:off x="18735226" y="566431"/>
              <a:ext cx="263525" cy="266065"/>
            </a:xfrm>
            <a:custGeom>
              <a:avLst/>
              <a:gdLst/>
              <a:ahLst/>
              <a:cxnLst/>
              <a:rect l="l" t="t" r="r" b="b"/>
              <a:pathLst>
                <a:path w="263525" h="266065">
                  <a:moveTo>
                    <a:pt x="131566" y="0"/>
                  </a:moveTo>
                  <a:lnTo>
                    <a:pt x="90059" y="6792"/>
                  </a:lnTo>
                  <a:lnTo>
                    <a:pt x="53953" y="25690"/>
                  </a:lnTo>
                  <a:lnTo>
                    <a:pt x="25443" y="54475"/>
                  </a:lnTo>
                  <a:lnTo>
                    <a:pt x="6726" y="90929"/>
                  </a:lnTo>
                  <a:lnTo>
                    <a:pt x="0" y="132833"/>
                  </a:lnTo>
                  <a:lnTo>
                    <a:pt x="6726" y="174731"/>
                  </a:lnTo>
                  <a:lnTo>
                    <a:pt x="25443" y="211179"/>
                  </a:lnTo>
                  <a:lnTo>
                    <a:pt x="53953" y="239960"/>
                  </a:lnTo>
                  <a:lnTo>
                    <a:pt x="90059" y="258855"/>
                  </a:lnTo>
                  <a:lnTo>
                    <a:pt x="131566" y="265646"/>
                  </a:lnTo>
                  <a:lnTo>
                    <a:pt x="173084" y="258855"/>
                  </a:lnTo>
                  <a:lnTo>
                    <a:pt x="209190" y="239960"/>
                  </a:lnTo>
                  <a:lnTo>
                    <a:pt x="237692" y="211179"/>
                  </a:lnTo>
                  <a:lnTo>
                    <a:pt x="256400" y="174731"/>
                  </a:lnTo>
                  <a:lnTo>
                    <a:pt x="263122" y="132833"/>
                  </a:lnTo>
                  <a:lnTo>
                    <a:pt x="256400" y="90929"/>
                  </a:lnTo>
                  <a:lnTo>
                    <a:pt x="237692" y="54475"/>
                  </a:lnTo>
                  <a:lnTo>
                    <a:pt x="209190" y="25690"/>
                  </a:lnTo>
                  <a:lnTo>
                    <a:pt x="173084" y="6792"/>
                  </a:lnTo>
                  <a:lnTo>
                    <a:pt x="131566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7"/>
            <p:cNvSpPr/>
            <p:nvPr/>
          </p:nvSpPr>
          <p:spPr>
            <a:xfrm>
              <a:off x="18310612" y="874555"/>
              <a:ext cx="1134110" cy="182245"/>
            </a:xfrm>
            <a:custGeom>
              <a:avLst/>
              <a:gdLst/>
              <a:ahLst/>
              <a:cxnLst/>
              <a:rect l="l" t="t" r="r" b="b"/>
              <a:pathLst>
                <a:path w="1134109" h="182244">
                  <a:moveTo>
                    <a:pt x="1017895" y="2638"/>
                  </a:moveTo>
                  <a:lnTo>
                    <a:pt x="930903" y="2638"/>
                  </a:lnTo>
                  <a:lnTo>
                    <a:pt x="809514" y="178696"/>
                  </a:lnTo>
                  <a:lnTo>
                    <a:pt x="888150" y="178696"/>
                  </a:lnTo>
                  <a:lnTo>
                    <a:pt x="907040" y="146916"/>
                  </a:lnTo>
                  <a:lnTo>
                    <a:pt x="1112791" y="146916"/>
                  </a:lnTo>
                  <a:lnTo>
                    <a:pt x="1087516" y="108488"/>
                  </a:lnTo>
                  <a:lnTo>
                    <a:pt x="930411" y="108488"/>
                  </a:lnTo>
                  <a:lnTo>
                    <a:pt x="970085" y="44490"/>
                  </a:lnTo>
                  <a:lnTo>
                    <a:pt x="1045422" y="44490"/>
                  </a:lnTo>
                  <a:lnTo>
                    <a:pt x="1017895" y="2638"/>
                  </a:lnTo>
                  <a:close/>
                </a:path>
                <a:path w="1134109" h="182244">
                  <a:moveTo>
                    <a:pt x="1112791" y="146916"/>
                  </a:moveTo>
                  <a:lnTo>
                    <a:pt x="1028680" y="146916"/>
                  </a:lnTo>
                  <a:lnTo>
                    <a:pt x="1046376" y="178696"/>
                  </a:lnTo>
                  <a:lnTo>
                    <a:pt x="1133693" y="178696"/>
                  </a:lnTo>
                  <a:lnTo>
                    <a:pt x="1112791" y="146916"/>
                  </a:lnTo>
                  <a:close/>
                </a:path>
                <a:path w="1134109" h="182244">
                  <a:moveTo>
                    <a:pt x="1045422" y="44490"/>
                  </a:moveTo>
                  <a:lnTo>
                    <a:pt x="970085" y="44490"/>
                  </a:lnTo>
                  <a:lnTo>
                    <a:pt x="1007613" y="108488"/>
                  </a:lnTo>
                  <a:lnTo>
                    <a:pt x="1087516" y="108488"/>
                  </a:lnTo>
                  <a:lnTo>
                    <a:pt x="1045422" y="44490"/>
                  </a:lnTo>
                  <a:close/>
                </a:path>
                <a:path w="1134109" h="182244">
                  <a:moveTo>
                    <a:pt x="623467" y="2638"/>
                  </a:moveTo>
                  <a:lnTo>
                    <a:pt x="524235" y="2638"/>
                  </a:lnTo>
                  <a:lnTo>
                    <a:pt x="524235" y="178696"/>
                  </a:lnTo>
                  <a:lnTo>
                    <a:pt x="599343" y="178696"/>
                  </a:lnTo>
                  <a:lnTo>
                    <a:pt x="599343" y="60165"/>
                  </a:lnTo>
                  <a:lnTo>
                    <a:pt x="675197" y="60165"/>
                  </a:lnTo>
                  <a:lnTo>
                    <a:pt x="623467" y="2638"/>
                  </a:lnTo>
                  <a:close/>
                </a:path>
                <a:path w="1134109" h="182244">
                  <a:moveTo>
                    <a:pt x="675197" y="60165"/>
                  </a:moveTo>
                  <a:lnTo>
                    <a:pt x="599343" y="60165"/>
                  </a:lnTo>
                  <a:lnTo>
                    <a:pt x="702093" y="178696"/>
                  </a:lnTo>
                  <a:lnTo>
                    <a:pt x="805022" y="178696"/>
                  </a:lnTo>
                  <a:lnTo>
                    <a:pt x="805022" y="120771"/>
                  </a:lnTo>
                  <a:lnTo>
                    <a:pt x="729695" y="120771"/>
                  </a:lnTo>
                  <a:lnTo>
                    <a:pt x="675197" y="60165"/>
                  </a:lnTo>
                  <a:close/>
                </a:path>
                <a:path w="1134109" h="182244">
                  <a:moveTo>
                    <a:pt x="805022" y="2638"/>
                  </a:moveTo>
                  <a:lnTo>
                    <a:pt x="729695" y="2638"/>
                  </a:lnTo>
                  <a:lnTo>
                    <a:pt x="729695" y="120771"/>
                  </a:lnTo>
                  <a:lnTo>
                    <a:pt x="805022" y="120771"/>
                  </a:lnTo>
                  <a:lnTo>
                    <a:pt x="805022" y="2638"/>
                  </a:lnTo>
                  <a:close/>
                </a:path>
                <a:path w="1134109" h="182244">
                  <a:moveTo>
                    <a:pt x="486529" y="2638"/>
                  </a:moveTo>
                  <a:lnTo>
                    <a:pt x="277719" y="2638"/>
                  </a:lnTo>
                  <a:lnTo>
                    <a:pt x="277719" y="178696"/>
                  </a:lnTo>
                  <a:lnTo>
                    <a:pt x="491503" y="178696"/>
                  </a:lnTo>
                  <a:lnTo>
                    <a:pt x="491503" y="140278"/>
                  </a:lnTo>
                  <a:lnTo>
                    <a:pt x="356135" y="140278"/>
                  </a:lnTo>
                  <a:lnTo>
                    <a:pt x="356135" y="106111"/>
                  </a:lnTo>
                  <a:lnTo>
                    <a:pt x="476728" y="106111"/>
                  </a:lnTo>
                  <a:lnTo>
                    <a:pt x="476728" y="68626"/>
                  </a:lnTo>
                  <a:lnTo>
                    <a:pt x="356135" y="68626"/>
                  </a:lnTo>
                  <a:lnTo>
                    <a:pt x="356135" y="40606"/>
                  </a:lnTo>
                  <a:lnTo>
                    <a:pt x="486529" y="40606"/>
                  </a:lnTo>
                  <a:lnTo>
                    <a:pt x="486529" y="2638"/>
                  </a:lnTo>
                  <a:close/>
                </a:path>
                <a:path w="1134109" h="182244">
                  <a:moveTo>
                    <a:pt x="77034" y="120530"/>
                  </a:moveTo>
                  <a:lnTo>
                    <a:pt x="0" y="120530"/>
                  </a:lnTo>
                  <a:lnTo>
                    <a:pt x="10" y="123242"/>
                  </a:lnTo>
                  <a:lnTo>
                    <a:pt x="15456" y="159750"/>
                  </a:lnTo>
                  <a:lnTo>
                    <a:pt x="63626" y="178179"/>
                  </a:lnTo>
                  <a:lnTo>
                    <a:pt x="116760" y="181659"/>
                  </a:lnTo>
                  <a:lnTo>
                    <a:pt x="146105" y="180756"/>
                  </a:lnTo>
                  <a:lnTo>
                    <a:pt x="193907" y="173526"/>
                  </a:lnTo>
                  <a:lnTo>
                    <a:pt x="237246" y="149648"/>
                  </a:lnTo>
                  <a:lnTo>
                    <a:pt x="239173" y="146215"/>
                  </a:lnTo>
                  <a:lnTo>
                    <a:pt x="124174" y="146215"/>
                  </a:lnTo>
                  <a:lnTo>
                    <a:pt x="112746" y="145903"/>
                  </a:lnTo>
                  <a:lnTo>
                    <a:pt x="76385" y="132770"/>
                  </a:lnTo>
                  <a:lnTo>
                    <a:pt x="76385" y="124875"/>
                  </a:lnTo>
                  <a:lnTo>
                    <a:pt x="76591" y="123158"/>
                  </a:lnTo>
                  <a:lnTo>
                    <a:pt x="77034" y="121032"/>
                  </a:lnTo>
                  <a:lnTo>
                    <a:pt x="77034" y="120530"/>
                  </a:lnTo>
                  <a:close/>
                </a:path>
                <a:path w="1134109" h="182244">
                  <a:moveTo>
                    <a:pt x="122907" y="0"/>
                  </a:moveTo>
                  <a:lnTo>
                    <a:pt x="71241" y="3400"/>
                  </a:lnTo>
                  <a:lnTo>
                    <a:pt x="33695" y="13601"/>
                  </a:lnTo>
                  <a:lnTo>
                    <a:pt x="5120" y="41005"/>
                  </a:lnTo>
                  <a:lnTo>
                    <a:pt x="3214" y="60291"/>
                  </a:lnTo>
                  <a:lnTo>
                    <a:pt x="4816" y="66689"/>
                  </a:lnTo>
                  <a:lnTo>
                    <a:pt x="34196" y="93279"/>
                  </a:lnTo>
                  <a:lnTo>
                    <a:pt x="76830" y="105089"/>
                  </a:lnTo>
                  <a:lnTo>
                    <a:pt x="113085" y="111619"/>
                  </a:lnTo>
                  <a:lnTo>
                    <a:pt x="114865" y="111965"/>
                  </a:lnTo>
                  <a:lnTo>
                    <a:pt x="153475" y="120959"/>
                  </a:lnTo>
                  <a:lnTo>
                    <a:pt x="163942" y="130802"/>
                  </a:lnTo>
                  <a:lnTo>
                    <a:pt x="163942" y="135587"/>
                  </a:lnTo>
                  <a:lnTo>
                    <a:pt x="124174" y="146215"/>
                  </a:lnTo>
                  <a:lnTo>
                    <a:pt x="239173" y="146215"/>
                  </a:lnTo>
                  <a:lnTo>
                    <a:pt x="243475" y="138552"/>
                  </a:lnTo>
                  <a:lnTo>
                    <a:pt x="245552" y="125901"/>
                  </a:lnTo>
                  <a:lnTo>
                    <a:pt x="245552" y="118080"/>
                  </a:lnTo>
                  <a:lnTo>
                    <a:pt x="221134" y="88196"/>
                  </a:lnTo>
                  <a:lnTo>
                    <a:pt x="176773" y="73944"/>
                  </a:lnTo>
                  <a:lnTo>
                    <a:pt x="133095" y="66374"/>
                  </a:lnTo>
                  <a:lnTo>
                    <a:pt x="112135" y="62287"/>
                  </a:lnTo>
                  <a:lnTo>
                    <a:pt x="97161" y="57805"/>
                  </a:lnTo>
                  <a:lnTo>
                    <a:pt x="88176" y="52918"/>
                  </a:lnTo>
                  <a:lnTo>
                    <a:pt x="85180" y="47611"/>
                  </a:lnTo>
                  <a:lnTo>
                    <a:pt x="85180" y="43506"/>
                  </a:lnTo>
                  <a:lnTo>
                    <a:pt x="119902" y="34752"/>
                  </a:lnTo>
                  <a:lnTo>
                    <a:pt x="232681" y="34752"/>
                  </a:lnTo>
                  <a:lnTo>
                    <a:pt x="229833" y="28957"/>
                  </a:lnTo>
                  <a:lnTo>
                    <a:pt x="193023" y="7151"/>
                  </a:lnTo>
                  <a:lnTo>
                    <a:pt x="150042" y="793"/>
                  </a:lnTo>
                  <a:lnTo>
                    <a:pt x="122907" y="0"/>
                  </a:lnTo>
                  <a:close/>
                </a:path>
                <a:path w="1134109" h="182244">
                  <a:moveTo>
                    <a:pt x="232681" y="34752"/>
                  </a:moveTo>
                  <a:lnTo>
                    <a:pt x="119902" y="34752"/>
                  </a:lnTo>
                  <a:lnTo>
                    <a:pt x="129985" y="35052"/>
                  </a:lnTo>
                  <a:lnTo>
                    <a:pt x="138778" y="35945"/>
                  </a:lnTo>
                  <a:lnTo>
                    <a:pt x="146279" y="37425"/>
                  </a:lnTo>
                  <a:lnTo>
                    <a:pt x="152487" y="39485"/>
                  </a:lnTo>
                  <a:lnTo>
                    <a:pt x="159890" y="42616"/>
                  </a:lnTo>
                  <a:lnTo>
                    <a:pt x="163576" y="47150"/>
                  </a:lnTo>
                  <a:lnTo>
                    <a:pt x="163576" y="54061"/>
                  </a:lnTo>
                  <a:lnTo>
                    <a:pt x="236830" y="54061"/>
                  </a:lnTo>
                  <a:lnTo>
                    <a:pt x="236830" y="52008"/>
                  </a:lnTo>
                  <a:lnTo>
                    <a:pt x="235080" y="39632"/>
                  </a:lnTo>
                  <a:lnTo>
                    <a:pt x="232681" y="34752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8"/>
            <p:cNvSpPr/>
            <p:nvPr/>
          </p:nvSpPr>
          <p:spPr>
            <a:xfrm>
              <a:off x="18251924" y="1097869"/>
              <a:ext cx="561975" cy="576580"/>
            </a:xfrm>
            <a:custGeom>
              <a:avLst/>
              <a:gdLst/>
              <a:ahLst/>
              <a:cxnLst/>
              <a:rect l="l" t="t" r="r" b="b"/>
              <a:pathLst>
                <a:path w="561975" h="576580">
                  <a:moveTo>
                    <a:pt x="561878" y="0"/>
                  </a:moveTo>
                  <a:lnTo>
                    <a:pt x="0" y="0"/>
                  </a:lnTo>
                  <a:lnTo>
                    <a:pt x="0" y="92908"/>
                  </a:lnTo>
                  <a:lnTo>
                    <a:pt x="349099" y="92908"/>
                  </a:lnTo>
                  <a:lnTo>
                    <a:pt x="364660" y="97180"/>
                  </a:lnTo>
                  <a:lnTo>
                    <a:pt x="375309" y="108100"/>
                  </a:lnTo>
                  <a:lnTo>
                    <a:pt x="379410" y="122818"/>
                  </a:lnTo>
                  <a:lnTo>
                    <a:pt x="375328" y="138487"/>
                  </a:lnTo>
                  <a:lnTo>
                    <a:pt x="162068" y="509963"/>
                  </a:lnTo>
                  <a:lnTo>
                    <a:pt x="232129" y="576076"/>
                  </a:lnTo>
                  <a:lnTo>
                    <a:pt x="561878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9"/>
            <p:cNvSpPr/>
            <p:nvPr/>
          </p:nvSpPr>
          <p:spPr>
            <a:xfrm>
              <a:off x="18913678" y="1097869"/>
              <a:ext cx="561975" cy="576580"/>
            </a:xfrm>
            <a:custGeom>
              <a:avLst/>
              <a:gdLst/>
              <a:ahLst/>
              <a:cxnLst/>
              <a:rect l="l" t="t" r="r" b="b"/>
              <a:pathLst>
                <a:path w="561975" h="576580">
                  <a:moveTo>
                    <a:pt x="561878" y="0"/>
                  </a:moveTo>
                  <a:lnTo>
                    <a:pt x="0" y="0"/>
                  </a:lnTo>
                  <a:lnTo>
                    <a:pt x="329759" y="576076"/>
                  </a:lnTo>
                  <a:lnTo>
                    <a:pt x="399820" y="509963"/>
                  </a:lnTo>
                  <a:lnTo>
                    <a:pt x="186559" y="138487"/>
                  </a:lnTo>
                  <a:lnTo>
                    <a:pt x="182478" y="122818"/>
                  </a:lnTo>
                  <a:lnTo>
                    <a:pt x="186579" y="108100"/>
                  </a:lnTo>
                  <a:lnTo>
                    <a:pt x="197227" y="97180"/>
                  </a:lnTo>
                  <a:lnTo>
                    <a:pt x="212789" y="92908"/>
                  </a:lnTo>
                  <a:lnTo>
                    <a:pt x="561878" y="92908"/>
                  </a:lnTo>
                  <a:lnTo>
                    <a:pt x="561878" y="0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0"/>
            <p:cNvSpPr/>
            <p:nvPr/>
          </p:nvSpPr>
          <p:spPr>
            <a:xfrm>
              <a:off x="18554138" y="1194753"/>
              <a:ext cx="626745" cy="569595"/>
            </a:xfrm>
            <a:custGeom>
              <a:avLst/>
              <a:gdLst/>
              <a:ahLst/>
              <a:cxnLst/>
              <a:rect l="l" t="t" r="r" b="b"/>
              <a:pathLst>
                <a:path w="626744" h="569594">
                  <a:moveTo>
                    <a:pt x="309603" y="0"/>
                  </a:moveTo>
                  <a:lnTo>
                    <a:pt x="308838" y="1329"/>
                  </a:lnTo>
                  <a:lnTo>
                    <a:pt x="0" y="528360"/>
                  </a:lnTo>
                  <a:lnTo>
                    <a:pt x="82290" y="569218"/>
                  </a:lnTo>
                  <a:lnTo>
                    <a:pt x="284996" y="226254"/>
                  </a:lnTo>
                  <a:lnTo>
                    <a:pt x="296647" y="214874"/>
                  </a:lnTo>
                  <a:lnTo>
                    <a:pt x="311536" y="211083"/>
                  </a:lnTo>
                  <a:lnTo>
                    <a:pt x="436830" y="211083"/>
                  </a:lnTo>
                  <a:lnTo>
                    <a:pt x="309603" y="0"/>
                  </a:lnTo>
                  <a:close/>
                </a:path>
                <a:path w="626744" h="569594">
                  <a:moveTo>
                    <a:pt x="436830" y="211083"/>
                  </a:moveTo>
                  <a:lnTo>
                    <a:pt x="311536" y="211083"/>
                  </a:lnTo>
                  <a:lnTo>
                    <a:pt x="326434" y="214881"/>
                  </a:lnTo>
                  <a:lnTo>
                    <a:pt x="338132" y="226265"/>
                  </a:lnTo>
                  <a:lnTo>
                    <a:pt x="542140" y="569218"/>
                  </a:lnTo>
                  <a:lnTo>
                    <a:pt x="626221" y="525303"/>
                  </a:lnTo>
                  <a:lnTo>
                    <a:pt x="436830" y="211083"/>
                  </a:lnTo>
                  <a:close/>
                </a:path>
              </a:pathLst>
            </a:custGeom>
            <a:solidFill>
              <a:srgbClr val="FE67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40CFC4-E923-47BF-AE74-478EE2032C7D}"/>
              </a:ext>
            </a:extLst>
          </p:cNvPr>
          <p:cNvSpPr/>
          <p:nvPr/>
        </p:nvSpPr>
        <p:spPr>
          <a:xfrm>
            <a:off x="-280053" y="482057"/>
            <a:ext cx="39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</a:pPr>
            <a:r>
              <a:rPr lang="es-ES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TIPS</a:t>
            </a:r>
          </a:p>
        </p:txBody>
      </p:sp>
      <p:sp>
        <p:nvSpPr>
          <p:cNvPr id="22" name="Shape 122">
            <a:extLst>
              <a:ext uri="{FF2B5EF4-FFF2-40B4-BE49-F238E27FC236}">
                <a16:creationId xmlns:a16="http://schemas.microsoft.com/office/drawing/2014/main" id="{11639096-C25D-4C27-9C56-C4FC656006B5}"/>
              </a:ext>
            </a:extLst>
          </p:cNvPr>
          <p:cNvSpPr/>
          <p:nvPr/>
        </p:nvSpPr>
        <p:spPr>
          <a:xfrm>
            <a:off x="2017486" y="0"/>
            <a:ext cx="2595972" cy="5154133"/>
          </a:xfrm>
          <a:prstGeom prst="rect">
            <a:avLst/>
          </a:prstGeom>
          <a:gradFill>
            <a:gsLst>
              <a:gs pos="1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12982" tIns="12982" rIns="12982" bIns="12982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48A72-478F-48F6-8446-E8684DBFA56E}"/>
              </a:ext>
            </a:extLst>
          </p:cNvPr>
          <p:cNvSpPr txBox="1"/>
          <p:nvPr/>
        </p:nvSpPr>
        <p:spPr>
          <a:xfrm>
            <a:off x="333411" y="318744"/>
            <a:ext cx="8035183" cy="432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40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5. Mantenga una unidad frente a los tamaños empleados para los títulos y bloques de texto.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6. No tenga miedo a los espacios en blanco en las diapositivas, entre menos elementos dentro de un espacio, mejor.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</a:b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7. Si considera necesario crear más diapositivas para presentar su modelo de negocio, está permitido, siempre y cuando se mantenga el tiempo de presentación de 10 minutos.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900" b="1" dirty="0">
              <a:solidFill>
                <a:schemeClr val="bg1">
                  <a:lumMod val="50000"/>
                </a:schemeClr>
              </a:solidFill>
              <a:latin typeface="Josefin Sans" panose="00000500000000000000" pitchFamily="2" charset="0"/>
            </a:endParaRPr>
          </a:p>
          <a:p>
            <a:endParaRPr lang="es-CO" sz="900" b="1" dirty="0">
              <a:solidFill>
                <a:schemeClr val="bg1">
                  <a:lumMod val="50000"/>
                </a:schemeClr>
              </a:solidFill>
              <a:latin typeface="Josefin Sans" panose="00000500000000000000" pitchFamily="2" charset="0"/>
            </a:endParaRPr>
          </a:p>
          <a:p>
            <a:r>
              <a:rPr lang="es-CO" sz="9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4570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1D1C3EB2-C76B-42A9-9A97-DE98A8380F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" y="0"/>
            <a:ext cx="9143955" cy="51435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653B553-B4AF-824E-9C49-89FD53BFBCB4}"/>
              </a:ext>
            </a:extLst>
          </p:cNvPr>
          <p:cNvSpPr/>
          <p:nvPr/>
        </p:nvSpPr>
        <p:spPr>
          <a:xfrm>
            <a:off x="44" y="0"/>
            <a:ext cx="9143998" cy="5152443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 descr="naranja.png">
            <a:extLst>
              <a:ext uri="{FF2B5EF4-FFF2-40B4-BE49-F238E27FC236}">
                <a16:creationId xmlns:a16="http://schemas.microsoft.com/office/drawing/2014/main" id="{52CF4511-DEA2-8D4C-9AA0-BA84AD60E8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5537" y="290459"/>
            <a:ext cx="601377" cy="60369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9A9CBAA6-4563-4D80-B3A5-D36B77BE8028}"/>
              </a:ext>
            </a:extLst>
          </p:cNvPr>
          <p:cNvSpPr/>
          <p:nvPr/>
        </p:nvSpPr>
        <p:spPr>
          <a:xfrm>
            <a:off x="-234609" y="1697753"/>
            <a:ext cx="203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b="1" dirty="0">
              <a:solidFill>
                <a:schemeClr val="bg1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rvicios SENA(ANITA)_Mesa de trabajo 16 copia 5.jpg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" y="0"/>
            <a:ext cx="914222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sona Con Dificultad Y Preguntas En Estudios">
            <a:extLst>
              <a:ext uri="{FF2B5EF4-FFF2-40B4-BE49-F238E27FC236}">
                <a16:creationId xmlns:a16="http://schemas.microsoft.com/office/drawing/2014/main" id="{EEDAA2B3-607B-4154-AE6A-59925378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0"/>
            <a:ext cx="34353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427353" y="249295"/>
            <a:ext cx="6604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1. “</a:t>
            </a:r>
            <a:r>
              <a:rPr lang="es-CO" sz="2800" b="1">
                <a:solidFill>
                  <a:srgbClr val="FF6813"/>
                </a:solidFill>
                <a:latin typeface="Josefin Sans" panose="00000500000000000000" pitchFamily="2" charset="0"/>
              </a:rPr>
              <a:t>Poseemos problemas”</a:t>
            </a:r>
            <a:endParaRPr lang="es-CO" sz="2800" b="1" dirty="0">
              <a:solidFill>
                <a:srgbClr val="FF6813"/>
              </a:solidFill>
              <a:latin typeface="Josefin Sans" panose="00000500000000000000" pitchFamily="2" charset="0"/>
            </a:endParaRP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(Problema y/o Necesidad)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27353" y="1269477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120641" y="1076319"/>
            <a:ext cx="5588009" cy="396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Se expone el problema y/o necesidad, como pregunta o estadística (Cifra clave) para captar la atención del Jurado.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¿Sabías que…?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¿Cuánto tiempo gastas en…?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¿A quién de aquí no le ha pasado que…?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30 segundos)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5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jer Dibuja Una Bombilla En Pizarra Blanca">
            <a:extLst>
              <a:ext uri="{FF2B5EF4-FFF2-40B4-BE49-F238E27FC236}">
                <a16:creationId xmlns:a16="http://schemas.microsoft.com/office/drawing/2014/main" id="{1285D283-EEA4-4443-AE30-73BB0D70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91" y="1"/>
            <a:ext cx="38606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472024" y="330233"/>
            <a:ext cx="687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2. “Se le tiene”</a:t>
            </a: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(Solución)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72024" y="1335340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BAB8E710-0763-487E-8920-3A02969BA902}"/>
              </a:ext>
            </a:extLst>
          </p:cNvPr>
          <p:cNvSpPr txBox="1"/>
          <p:nvPr/>
        </p:nvSpPr>
        <p:spPr>
          <a:xfrm>
            <a:off x="92098" y="1023692"/>
            <a:ext cx="5183793" cy="47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Explicar la solución presentando el producto y/o servicio, mostrando cómo aporta a la problemática y/o necesidad identificada y a quién impacta (Perfil del Cliente)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No olvides además, resaltar el factor innovador y/o diferenciador, la cobertura geográfica, uso de medios tecnológicos.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¿Porqué me voy a enamorar de tu producto y/o servicio?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30 segundos)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26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0" y="219264"/>
            <a:ext cx="5781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3. ¿Usted no sabe quien soy yo?</a:t>
            </a: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     (Perfil Emprendedor)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28346" y="1631368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252936" y="1413313"/>
            <a:ext cx="5202779" cy="346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Cuente su historia de manera general, indicando su formación académica, experiencia o relación con la problemática y/o necesidad.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¡Su fotografía sería algo genial!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30 segundos)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4098" name="Picture 2" descr="Hombre De Chaqueta Negra">
            <a:extLst>
              <a:ext uri="{FF2B5EF4-FFF2-40B4-BE49-F238E27FC236}">
                <a16:creationId xmlns:a16="http://schemas.microsoft.com/office/drawing/2014/main" id="{0517E39B-D212-49D2-B01C-D261E945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0"/>
            <a:ext cx="34353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0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381147" y="358096"/>
            <a:ext cx="6690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4. “Donde cabe uno caben todos”</a:t>
            </a:r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    (Oportunidad Comercial)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53163" y="1269556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19845" y="1135447"/>
            <a:ext cx="5045536" cy="455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Utiliza cifras confiables de lo general a lo particular que te permitan demostrar la validez de tu idea de negocio en el mercado actual.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Ten en cuenta: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Tendencias de crecimiento y oportunidad del Sector económico al que pertenece la idea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Cifras relacionadas con la cantidad de posibles clientes a los que puedes llegar con tu producto y/o servicio (Mercado Potencial)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1 minuto)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2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sz="16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sz="1600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</p:txBody>
      </p:sp>
      <p:pic>
        <p:nvPicPr>
          <p:cNvPr id="9218" name="Picture 2" descr="Persona Dando Fruta A Otra">
            <a:extLst>
              <a:ext uri="{FF2B5EF4-FFF2-40B4-BE49-F238E27FC236}">
                <a16:creationId xmlns:a16="http://schemas.microsoft.com/office/drawing/2014/main" id="{9814DB4A-06B9-4C16-ADB4-A63CC7AE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1" y="1401865"/>
            <a:ext cx="4078619" cy="27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7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322342" y="285855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5. “En qué vamos”</a:t>
            </a:r>
          </a:p>
          <a:p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(Hitos importantes del proyecto)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322342" y="1315605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433853" y="1253858"/>
            <a:ext cx="4592058" cy="426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¿Qué se ha hecho hasta el momento?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¿Cuál ha sido tu experiencia previa con este modelo de negocio propuesto?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¿Cuál es el estado actual del modelo de negocio?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Historias y/o testimonios de los clientes actuales si los hay.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1 minuto)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7170" name="Picture 2" descr="Persona Vestida Con Zapatos De Cuero Negro">
            <a:extLst>
              <a:ext uri="{FF2B5EF4-FFF2-40B4-BE49-F238E27FC236}">
                <a16:creationId xmlns:a16="http://schemas.microsoft.com/office/drawing/2014/main" id="{1842B963-AA0A-4D7E-9DD7-208305BA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2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290370" y="280482"/>
            <a:ext cx="7163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6.”Los de al lado” </a:t>
            </a: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</a:t>
            </a:r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Competencia)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341329" y="1269477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111510" y="982442"/>
            <a:ext cx="4770177" cy="49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Presente el análisis realizado a la competencia, definiendo al menos 5 factores de comparación permitiendo ver ventajas y desventajas con relación a su Modelo de Negocio.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*Fortalezas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*Ubicación geográfica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*Estrategia de precios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*Segmentación de mercado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30 segundos)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10242" name="Picture 2" descr="Atletas Corriendo En Pista Y Campo óvalo En Fotografía En Escala De Grises">
            <a:extLst>
              <a:ext uri="{FF2B5EF4-FFF2-40B4-BE49-F238E27FC236}">
                <a16:creationId xmlns:a16="http://schemas.microsoft.com/office/drawing/2014/main" id="{00A19D76-E8AC-42C0-912F-63935B64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88" y="1333909"/>
            <a:ext cx="4262312" cy="28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4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277710" y="338228"/>
            <a:ext cx="79917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7. ¿Ý cómo nos conectamos?</a:t>
            </a:r>
          </a:p>
          <a:p>
            <a:r>
              <a:rPr lang="es-CO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</a:t>
            </a:r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Enfoque y estrategia de mercado)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472898" y="1295791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55559" y="954439"/>
            <a:ext cx="4730276" cy="48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Describir el segmento de mercado destacando elementos como: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¿Quién es mi cliente?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¿Cómo me integro a sus hábitos de vida (Gustos y Preferencias) para definir los canales de comunicación eficiente?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¿Cuáles serán los canales de comunicación, promoción y publicidad a utilizar?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1 minuto)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8194" name="Picture 2" descr="Persona Sosteniendo Iphone Mostrando Carpeta De Redes Sociales">
            <a:extLst>
              <a:ext uri="{FF2B5EF4-FFF2-40B4-BE49-F238E27FC236}">
                <a16:creationId xmlns:a16="http://schemas.microsoft.com/office/drawing/2014/main" id="{FD3F20CB-7CFE-4C47-8787-9EEC917B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5" y="1449467"/>
            <a:ext cx="4358165" cy="29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231461-F84C-41C5-B40E-D7D45CF7164F}"/>
              </a:ext>
            </a:extLst>
          </p:cNvPr>
          <p:cNvSpPr txBox="1"/>
          <p:nvPr/>
        </p:nvSpPr>
        <p:spPr>
          <a:xfrm>
            <a:off x="414118" y="315449"/>
            <a:ext cx="4952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6813"/>
                </a:solidFill>
                <a:latin typeface="Josefin Sans" panose="00000500000000000000" pitchFamily="2" charset="0"/>
              </a:rPr>
              <a:t> 8. “Estos son los datos”</a:t>
            </a:r>
          </a:p>
          <a:p>
            <a:r>
              <a:rPr lang="es-ES" sz="2400" b="1" dirty="0">
                <a:solidFill>
                  <a:srgbClr val="FF6813"/>
                </a:solidFill>
                <a:latin typeface="Josefin Sans" panose="00000500000000000000" pitchFamily="2" charset="0"/>
              </a:rPr>
              <a:t>(Canales clave de ingresos)</a:t>
            </a:r>
            <a:endParaRPr lang="es-CO" sz="2400" b="1" dirty="0">
              <a:solidFill>
                <a:srgbClr val="0A119F"/>
              </a:solidFill>
              <a:latin typeface="Josefin Sa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75E96-AEE9-4288-91C8-9A956F52E7C4}"/>
              </a:ext>
            </a:extLst>
          </p:cNvPr>
          <p:cNvSpPr txBox="1"/>
          <p:nvPr/>
        </p:nvSpPr>
        <p:spPr>
          <a:xfrm>
            <a:off x="874529" y="1401865"/>
            <a:ext cx="433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4F0955-1291-4DC6-8044-E0FB828A115A}"/>
              </a:ext>
            </a:extLst>
          </p:cNvPr>
          <p:cNvCxnSpPr>
            <a:cxnSpLocks/>
          </p:cNvCxnSpPr>
          <p:nvPr/>
        </p:nvCxnSpPr>
        <p:spPr>
          <a:xfrm>
            <a:off x="232248" y="1315605"/>
            <a:ext cx="3028205" cy="0"/>
          </a:xfrm>
          <a:prstGeom prst="line">
            <a:avLst/>
          </a:prstGeom>
          <a:ln w="12700" cmpd="sng">
            <a:solidFill>
              <a:srgbClr val="FFB6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011F90-3B3A-4644-BB8E-E91CB8299615}"/>
              </a:ext>
            </a:extLst>
          </p:cNvPr>
          <p:cNvSpPr txBox="1"/>
          <p:nvPr/>
        </p:nvSpPr>
        <p:spPr>
          <a:xfrm>
            <a:off x="232248" y="1059694"/>
            <a:ext cx="4209761" cy="316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¿Cuáles son los canales por los que realizaré mis ventas?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¿Cómo aporta cada uno de los canales en las ventas totales?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Josefin Sans" panose="00000500000000000000" pitchFamily="2" charset="0"/>
              </a:rPr>
              <a:t>(Tiempo sugerido: 2 minutos)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endParaRPr lang="es-CO" dirty="0">
              <a:solidFill>
                <a:srgbClr val="4D4D4C"/>
              </a:solidFill>
              <a:latin typeface="Josefin Sans" panose="00000500000000000000" pitchFamily="2" charset="0"/>
            </a:endParaRPr>
          </a:p>
          <a:p>
            <a:r>
              <a:rPr lang="es-CO" dirty="0">
                <a:solidFill>
                  <a:srgbClr val="4D4D4C"/>
                </a:solidFill>
                <a:latin typeface="Josefin Sans" panose="00000500000000000000" pitchFamily="2" charset="0"/>
              </a:rPr>
              <a:t> </a:t>
            </a:r>
          </a:p>
        </p:txBody>
      </p:sp>
      <p:pic>
        <p:nvPicPr>
          <p:cNvPr id="6146" name="Picture 2" descr="Marketing Digital, Tecnología, Portátil, Estadísticas">
            <a:extLst>
              <a:ext uri="{FF2B5EF4-FFF2-40B4-BE49-F238E27FC236}">
                <a16:creationId xmlns:a16="http://schemas.microsoft.com/office/drawing/2014/main" id="{77938391-6D8C-4BA9-A488-0E1ED37F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0" y="1401865"/>
            <a:ext cx="4455540" cy="2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13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928</Words>
  <Application>Microsoft Office PowerPoint</Application>
  <PresentationFormat>Presentación en pantalla (16:9)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Josefin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Del Pilar Cardenas Pelayo</dc:creator>
  <cp:lastModifiedBy>cesar arias cubillos</cp:lastModifiedBy>
  <cp:revision>305</cp:revision>
  <dcterms:created xsi:type="dcterms:W3CDTF">2020-09-09T17:23:08Z</dcterms:created>
  <dcterms:modified xsi:type="dcterms:W3CDTF">2022-09-26T19:42:40Z</dcterms:modified>
</cp:coreProperties>
</file>