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5/9/2022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smtClean="0"/>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5/9/2022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smtClean="0"/>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smtClean="0"/>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smtClean="0"/>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5/9/2022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5/9/2022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27909" y="940524"/>
            <a:ext cx="6668739" cy="757647"/>
          </a:xfrm>
        </p:spPr>
        <p:txBody>
          <a:bodyPr>
            <a:normAutofit fontScale="90000"/>
          </a:bodyPr>
          <a:lstStyle/>
          <a:p>
            <a:pPr algn="ctr">
              <a:lnSpc>
                <a:spcPct val="100000"/>
              </a:lnSpc>
            </a:pPr>
            <a:r>
              <a:rPr lang="es-ES" dirty="0" smtClean="0">
                <a:solidFill>
                  <a:srgbClr val="FF0000"/>
                </a:solidFill>
              </a:rPr>
              <a:t>EL INFORME </a:t>
            </a:r>
            <a:r>
              <a:rPr lang="es-ES" dirty="0" smtClean="0">
                <a:solidFill>
                  <a:srgbClr val="FF0000"/>
                </a:solidFill>
              </a:rPr>
              <a:t>etnográfico</a:t>
            </a:r>
            <a:endParaRPr lang="en-US" dirty="0">
              <a:solidFill>
                <a:srgbClr val="FF0000"/>
              </a:solidFill>
            </a:endParaRPr>
          </a:p>
        </p:txBody>
      </p:sp>
      <p:sp>
        <p:nvSpPr>
          <p:cNvPr id="3" name="Subtítulo 2"/>
          <p:cNvSpPr>
            <a:spLocks noGrp="1"/>
          </p:cNvSpPr>
          <p:nvPr>
            <p:ph type="subTitle" idx="1"/>
          </p:nvPr>
        </p:nvSpPr>
        <p:spPr>
          <a:xfrm>
            <a:off x="666206" y="1850317"/>
            <a:ext cx="10263052" cy="4521626"/>
          </a:xfrm>
        </p:spPr>
        <p:txBody>
          <a:bodyPr>
            <a:normAutofit/>
          </a:bodyPr>
          <a:lstStyle/>
          <a:p>
            <a:pPr marL="342900" indent="-342900" algn="just">
              <a:buFont typeface="Wingdings" panose="05000000000000000000" pitchFamily="2" charset="2"/>
              <a:buChar char="v"/>
            </a:pPr>
            <a:r>
              <a:rPr lang="es-ES" sz="2400" cap="none" dirty="0">
                <a:solidFill>
                  <a:schemeClr val="bg1"/>
                </a:solidFill>
                <a:latin typeface="Comic Sans MS" panose="030F0702030302020204" pitchFamily="66" charset="0"/>
              </a:rPr>
              <a:t> </a:t>
            </a:r>
            <a:r>
              <a:rPr lang="es-ES" sz="2400" cap="none" dirty="0" smtClean="0">
                <a:solidFill>
                  <a:schemeClr val="bg1"/>
                </a:solidFill>
                <a:latin typeface="Comic Sans MS" panose="030F0702030302020204" pitchFamily="66" charset="0"/>
              </a:rPr>
              <a:t>Es la descripción oral o escrita de las costumbres y tradiciones de los pueblos o de un determinado grupo social, basa en el estudio de sus características y circunstancias. </a:t>
            </a:r>
          </a:p>
          <a:p>
            <a:pPr marL="342900" indent="-342900" algn="just">
              <a:buFont typeface="Wingdings" panose="05000000000000000000" pitchFamily="2" charset="2"/>
              <a:buChar char="v"/>
            </a:pPr>
            <a:r>
              <a:rPr lang="es-ES" sz="2400" cap="none" dirty="0" smtClean="0">
                <a:solidFill>
                  <a:schemeClr val="bg1"/>
                </a:solidFill>
                <a:latin typeface="Comic Sans MS" panose="030F0702030302020204" pitchFamily="66" charset="0"/>
              </a:rPr>
              <a:t>Su carácter es científico y no ficcional. </a:t>
            </a:r>
          </a:p>
          <a:p>
            <a:pPr marL="342900" indent="-342900" algn="just">
              <a:buFont typeface="Wingdings" panose="05000000000000000000" pitchFamily="2" charset="2"/>
              <a:buChar char="v"/>
            </a:pPr>
            <a:r>
              <a:rPr lang="es-ES" sz="2400" cap="none" dirty="0" smtClean="0">
                <a:solidFill>
                  <a:schemeClr val="bg1"/>
                </a:solidFill>
                <a:latin typeface="Comic Sans MS" panose="030F0702030302020204" pitchFamily="66" charset="0"/>
              </a:rPr>
              <a:t>Presenta hechos y comunica datos que pueden ser verificados de una realidad especifica. </a:t>
            </a:r>
          </a:p>
          <a:p>
            <a:pPr marL="342900" indent="-342900" algn="just">
              <a:buFont typeface="Wingdings" panose="05000000000000000000" pitchFamily="2" charset="2"/>
              <a:buChar char="v"/>
            </a:pPr>
            <a:r>
              <a:rPr lang="es-ES" sz="2400" cap="none" dirty="0" smtClean="0">
                <a:solidFill>
                  <a:schemeClr val="bg1"/>
                </a:solidFill>
                <a:latin typeface="Comic Sans MS" panose="030F0702030302020204" pitchFamily="66" charset="0"/>
              </a:rPr>
              <a:t>El observador de un grupo social consigna los datos que obtiene al participar de los hábitos, costumbres, problemas o incluso los rituales de la comunidad. </a:t>
            </a:r>
            <a:endParaRPr lang="en-US" sz="2400" cap="none" dirty="0">
              <a:solidFill>
                <a:schemeClr val="bg1"/>
              </a:solidFill>
              <a:latin typeface="Comic Sans MS" panose="030F0702030302020204" pitchFamily="66" charset="0"/>
            </a:endParaRPr>
          </a:p>
        </p:txBody>
      </p:sp>
      <p:pic>
        <p:nvPicPr>
          <p:cNvPr id="4" name="Imagen 3"/>
          <p:cNvPicPr>
            <a:picLocks noChangeAspect="1"/>
          </p:cNvPicPr>
          <p:nvPr/>
        </p:nvPicPr>
        <p:blipFill>
          <a:blip r:embed="rId2"/>
          <a:stretch>
            <a:fillRect/>
          </a:stretch>
        </p:blipFill>
        <p:spPr>
          <a:xfrm rot="456760">
            <a:off x="8956363" y="224995"/>
            <a:ext cx="1477959" cy="1534185"/>
          </a:xfrm>
          <a:prstGeom prst="rect">
            <a:avLst/>
          </a:prstGeom>
        </p:spPr>
      </p:pic>
    </p:spTree>
    <p:extLst>
      <p:ext uri="{BB962C8B-B14F-4D97-AF65-F5344CB8AC3E}">
        <p14:creationId xmlns:p14="http://schemas.microsoft.com/office/powerpoint/2010/main" val="2903808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32411" y="-857795"/>
            <a:ext cx="9579065" cy="2608218"/>
          </a:xfrm>
        </p:spPr>
        <p:txBody>
          <a:bodyPr>
            <a:normAutofit/>
          </a:bodyPr>
          <a:lstStyle/>
          <a:p>
            <a:pPr algn="ctr">
              <a:lnSpc>
                <a:spcPct val="100000"/>
              </a:lnSpc>
            </a:pPr>
            <a:r>
              <a:rPr lang="es-ES" sz="3200" dirty="0" smtClean="0">
                <a:solidFill>
                  <a:schemeClr val="bg1"/>
                </a:solidFill>
              </a:rPr>
              <a:t>Etapas para la construcción de un  </a:t>
            </a:r>
            <a:r>
              <a:rPr lang="es-ES" sz="3200" dirty="0" smtClean="0">
                <a:solidFill>
                  <a:schemeClr val="bg1"/>
                </a:solidFill>
              </a:rPr>
              <a:t>INFORME </a:t>
            </a:r>
            <a:r>
              <a:rPr lang="es-ES" sz="3200" dirty="0" smtClean="0">
                <a:solidFill>
                  <a:schemeClr val="bg1"/>
                </a:solidFill>
              </a:rPr>
              <a:t>etnográfico</a:t>
            </a:r>
            <a:endParaRPr lang="en-US" sz="3200" dirty="0">
              <a:solidFill>
                <a:schemeClr val="bg1"/>
              </a:solidFill>
            </a:endParaRPr>
          </a:p>
        </p:txBody>
      </p:sp>
      <p:sp>
        <p:nvSpPr>
          <p:cNvPr id="3" name="Subtítulo 2"/>
          <p:cNvSpPr>
            <a:spLocks noGrp="1"/>
          </p:cNvSpPr>
          <p:nvPr>
            <p:ph type="subTitle" idx="1"/>
          </p:nvPr>
        </p:nvSpPr>
        <p:spPr>
          <a:xfrm>
            <a:off x="914397" y="1719654"/>
            <a:ext cx="8412483" cy="4406826"/>
          </a:xfrm>
        </p:spPr>
        <p:txBody>
          <a:bodyPr>
            <a:normAutofit fontScale="85000" lnSpcReduction="20000"/>
          </a:bodyPr>
          <a:lstStyle/>
          <a:p>
            <a:pPr algn="just"/>
            <a:r>
              <a:rPr lang="es-ES" cap="none" dirty="0" smtClean="0">
                <a:solidFill>
                  <a:schemeClr val="bg1"/>
                </a:solidFill>
                <a:latin typeface="Comic Sans MS" panose="030F0702030302020204" pitchFamily="66" charset="0"/>
              </a:rPr>
              <a:t>1. </a:t>
            </a:r>
            <a:r>
              <a:rPr lang="es-ES" cap="none" dirty="0" smtClean="0">
                <a:solidFill>
                  <a:srgbClr val="FF0000"/>
                </a:solidFill>
                <a:latin typeface="Comic Sans MS" panose="030F0702030302020204" pitchFamily="66" charset="0"/>
              </a:rPr>
              <a:t>LA OBSERVACION : </a:t>
            </a:r>
            <a:r>
              <a:rPr lang="es-ES" cap="none" dirty="0" smtClean="0">
                <a:solidFill>
                  <a:schemeClr val="bg1"/>
                </a:solidFill>
                <a:latin typeface="Comic Sans MS" panose="030F0702030302020204" pitchFamily="66" charset="0"/>
              </a:rPr>
              <a:t>quien observa tiene la posibilidad de captar la información de manera fidedigna, directamente y sin ningún intermediario.</a:t>
            </a:r>
            <a:endParaRPr lang="es-ES" cap="none" dirty="0" smtClean="0">
              <a:solidFill>
                <a:schemeClr val="bg1"/>
              </a:solidFill>
              <a:latin typeface="Comic Sans MS" panose="030F0702030302020204" pitchFamily="66" charset="0"/>
            </a:endParaRPr>
          </a:p>
          <a:p>
            <a:pPr algn="just"/>
            <a:r>
              <a:rPr lang="es-ES" cap="none" dirty="0" smtClean="0">
                <a:solidFill>
                  <a:srgbClr val="FF0000"/>
                </a:solidFill>
                <a:latin typeface="Comic Sans MS" panose="030F0702030302020204" pitchFamily="66" charset="0"/>
              </a:rPr>
              <a:t>2. LA DESCRIPCION </a:t>
            </a:r>
            <a:r>
              <a:rPr lang="es-ES" cap="none" dirty="0" smtClean="0">
                <a:solidFill>
                  <a:schemeClr val="bg1"/>
                </a:solidFill>
                <a:latin typeface="Comic Sans MS" panose="030F0702030302020204" pitchFamily="66" charset="0"/>
              </a:rPr>
              <a:t>: El diario de campo permite recopilar la mayor cantidad de datos posibles. Es necesario resumir con palabras clave lo que se observa y luego llegar a la casa y escribir detalladamente. </a:t>
            </a:r>
          </a:p>
          <a:p>
            <a:pPr algn="just"/>
            <a:r>
              <a:rPr lang="es-ES" cap="none" dirty="0" smtClean="0">
                <a:solidFill>
                  <a:schemeClr val="bg1"/>
                </a:solidFill>
                <a:latin typeface="Comic Sans MS" panose="030F0702030302020204" pitchFamily="66" charset="0"/>
              </a:rPr>
              <a:t>3</a:t>
            </a:r>
            <a:r>
              <a:rPr lang="es-ES" cap="none" dirty="0" smtClean="0">
                <a:solidFill>
                  <a:srgbClr val="FF0000"/>
                </a:solidFill>
                <a:latin typeface="Comic Sans MS" panose="030F0702030302020204" pitchFamily="66" charset="0"/>
              </a:rPr>
              <a:t>. ENTREVISTA Y CONSULTA DE DOCUMENTOS: </a:t>
            </a:r>
            <a:r>
              <a:rPr lang="es-ES" cap="none" dirty="0" smtClean="0">
                <a:solidFill>
                  <a:schemeClr val="bg1"/>
                </a:solidFill>
                <a:latin typeface="Comic Sans MS" panose="030F0702030302020204" pitchFamily="66" charset="0"/>
              </a:rPr>
              <a:t>Como fuentes importantes de información,  deben realizarse entrevistas y revisar documentos sobre el tema. </a:t>
            </a:r>
          </a:p>
          <a:p>
            <a:pPr algn="just"/>
            <a:r>
              <a:rPr lang="es-ES" cap="none" dirty="0" smtClean="0">
                <a:solidFill>
                  <a:schemeClr val="bg1"/>
                </a:solidFill>
                <a:latin typeface="Comic Sans MS" panose="030F0702030302020204" pitchFamily="66" charset="0"/>
              </a:rPr>
              <a:t>4. </a:t>
            </a:r>
            <a:r>
              <a:rPr lang="es-ES" cap="none" dirty="0" smtClean="0">
                <a:solidFill>
                  <a:srgbClr val="FF0000"/>
                </a:solidFill>
                <a:latin typeface="Comic Sans MS" panose="030F0702030302020204" pitchFamily="66" charset="0"/>
              </a:rPr>
              <a:t>ANALISIS</a:t>
            </a:r>
            <a:r>
              <a:rPr lang="es-ES" b="1" cap="none" dirty="0" smtClean="0">
                <a:solidFill>
                  <a:srgbClr val="FF0000"/>
                </a:solidFill>
                <a:latin typeface="Comic Sans MS" panose="030F0702030302020204" pitchFamily="66" charset="0"/>
              </a:rPr>
              <a:t> </a:t>
            </a:r>
            <a:r>
              <a:rPr lang="es-ES" cap="none" dirty="0" smtClean="0">
                <a:solidFill>
                  <a:schemeClr val="bg1"/>
                </a:solidFill>
                <a:latin typeface="Comic Sans MS" panose="030F0702030302020204" pitchFamily="66" charset="0"/>
              </a:rPr>
              <a:t>: Con la información que se ha comparado quien realiza la investigación, analiza los datos con el fin de sacar conclusiones. Es  aquí donde el informe etnográfico cobra gran valor pues comunica al lector el resultado  del trabajo. La elaboración de este tipo de informe  se debe realizar teniendo en cuenta una adecuada organización de los  hallazgos en función de resolver las inquietudes que motivaron el estudio.</a:t>
            </a:r>
            <a:endParaRPr lang="en-US" cap="none" dirty="0">
              <a:solidFill>
                <a:schemeClr val="bg1"/>
              </a:solidFill>
              <a:latin typeface="Comic Sans MS" panose="030F0702030302020204" pitchFamily="66" charset="0"/>
            </a:endParaRPr>
          </a:p>
        </p:txBody>
      </p:sp>
      <p:sp>
        <p:nvSpPr>
          <p:cNvPr id="4" name="AutoShape 2" descr="LENGUAJE, COMUNICACIÓN Y CULTURA 2DO AÑO: Construcciones formales: informes,  fichas, artículos informativos, avisos, revistas"/>
          <p:cNvSpPr>
            <a:spLocks noChangeAspect="1" noChangeArrowheads="1"/>
          </p:cNvSpPr>
          <p:nvPr/>
        </p:nvSpPr>
        <p:spPr bwMode="auto">
          <a:xfrm>
            <a:off x="155575" y="-1524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4" name="Picture 6" descr="LENGUAJE, COMUNICACIÓN Y CULTURA 2DO AÑO: Construcciones formales: informes,  fichas, artículos informativos, avisos, revist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26880" y="1750423"/>
            <a:ext cx="2577374" cy="3683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558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27463" y="483327"/>
            <a:ext cx="9731828" cy="1319348"/>
          </a:xfrm>
        </p:spPr>
        <p:txBody>
          <a:bodyPr>
            <a:normAutofit fontScale="90000"/>
          </a:bodyPr>
          <a:lstStyle/>
          <a:p>
            <a:pPr algn="ctr">
              <a:lnSpc>
                <a:spcPct val="100000"/>
              </a:lnSpc>
            </a:pPr>
            <a:r>
              <a:rPr lang="es-ES" dirty="0" smtClean="0">
                <a:solidFill>
                  <a:schemeClr val="bg1"/>
                </a:solidFill>
              </a:rPr>
              <a:t>Ejemplo de informe etnográfico</a:t>
            </a:r>
            <a:r>
              <a:rPr lang="es-ES" dirty="0" smtClean="0">
                <a:solidFill>
                  <a:schemeClr val="bg1"/>
                </a:solidFill>
              </a:rPr>
              <a:t/>
            </a:r>
            <a:br>
              <a:rPr lang="es-ES" dirty="0" smtClean="0">
                <a:solidFill>
                  <a:schemeClr val="bg1"/>
                </a:solidFill>
              </a:rPr>
            </a:br>
            <a:endParaRPr lang="en-US" dirty="0">
              <a:solidFill>
                <a:schemeClr val="bg1"/>
              </a:solidFill>
            </a:endParaRPr>
          </a:p>
        </p:txBody>
      </p:sp>
      <p:pic>
        <p:nvPicPr>
          <p:cNvPr id="5" name="Imagen 4"/>
          <p:cNvPicPr>
            <a:picLocks noChangeAspect="1"/>
          </p:cNvPicPr>
          <p:nvPr/>
        </p:nvPicPr>
        <p:blipFill>
          <a:blip r:embed="rId2"/>
          <a:stretch>
            <a:fillRect/>
          </a:stretch>
        </p:blipFill>
        <p:spPr>
          <a:xfrm>
            <a:off x="1541417" y="1143001"/>
            <a:ext cx="8177348" cy="4931228"/>
          </a:xfrm>
          <a:prstGeom prst="rect">
            <a:avLst/>
          </a:prstGeom>
        </p:spPr>
      </p:pic>
    </p:spTree>
    <p:extLst>
      <p:ext uri="{BB962C8B-B14F-4D97-AF65-F5344CB8AC3E}">
        <p14:creationId xmlns:p14="http://schemas.microsoft.com/office/powerpoint/2010/main" val="1033031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68435" y="679269"/>
            <a:ext cx="7458892" cy="705393"/>
          </a:xfrm>
        </p:spPr>
        <p:txBody>
          <a:bodyPr>
            <a:normAutofit/>
          </a:bodyPr>
          <a:lstStyle/>
          <a:p>
            <a:pPr algn="ctr"/>
            <a:r>
              <a:rPr lang="es-ES" sz="2000" dirty="0">
                <a:solidFill>
                  <a:srgbClr val="FF0000"/>
                </a:solidFill>
                <a:latin typeface="Comic Sans MS" panose="030F0702030302020204" pitchFamily="66" charset="0"/>
              </a:rPr>
              <a:t>recomendaciones para </a:t>
            </a:r>
            <a:r>
              <a:rPr lang="es-ES" sz="2000" b="1" dirty="0">
                <a:solidFill>
                  <a:srgbClr val="FF0000"/>
                </a:solidFill>
                <a:latin typeface="Comic Sans MS" panose="030F0702030302020204" pitchFamily="66" charset="0"/>
              </a:rPr>
              <a:t>realizar un informe</a:t>
            </a:r>
            <a:r>
              <a:rPr lang="es-ES" sz="2000" dirty="0">
                <a:solidFill>
                  <a:srgbClr val="FF0000"/>
                </a:solidFill>
                <a:latin typeface="Comic Sans MS" panose="030F0702030302020204" pitchFamily="66" charset="0"/>
              </a:rPr>
              <a:t> final </a:t>
            </a:r>
            <a:r>
              <a:rPr lang="es-ES" sz="2000" b="1" dirty="0" smtClean="0">
                <a:solidFill>
                  <a:srgbClr val="FF0000"/>
                </a:solidFill>
                <a:latin typeface="Comic Sans MS" panose="030F0702030302020204" pitchFamily="66" charset="0"/>
              </a:rPr>
              <a:t>etnográfico</a:t>
            </a:r>
            <a:r>
              <a:rPr lang="es-ES" sz="2000" dirty="0">
                <a:solidFill>
                  <a:srgbClr val="FF0000"/>
                </a:solidFill>
                <a:latin typeface="Comic Sans MS" panose="030F0702030302020204" pitchFamily="66" charset="0"/>
              </a:rPr>
              <a:t> pueden ser: </a:t>
            </a:r>
          </a:p>
        </p:txBody>
      </p:sp>
      <p:sp>
        <p:nvSpPr>
          <p:cNvPr id="3" name="Subtítulo 2"/>
          <p:cNvSpPr>
            <a:spLocks noGrp="1"/>
          </p:cNvSpPr>
          <p:nvPr>
            <p:ph type="subTitle" idx="1"/>
          </p:nvPr>
        </p:nvSpPr>
        <p:spPr>
          <a:xfrm>
            <a:off x="1506070" y="1748118"/>
            <a:ext cx="7996005" cy="3939988"/>
          </a:xfrm>
        </p:spPr>
        <p:txBody>
          <a:bodyPr>
            <a:normAutofit lnSpcReduction="10000"/>
          </a:bodyPr>
          <a:lstStyle/>
          <a:p>
            <a:pPr marL="342900" indent="-342900" algn="just">
              <a:buFont typeface="Wingdings" panose="05000000000000000000" pitchFamily="2" charset="2"/>
              <a:buChar char="ü"/>
            </a:pPr>
            <a:r>
              <a:rPr lang="es-ES" cap="none" dirty="0">
                <a:solidFill>
                  <a:schemeClr val="bg1"/>
                </a:solidFill>
                <a:latin typeface="Comic Sans MS" panose="030F0702030302020204" pitchFamily="66" charset="0"/>
              </a:rPr>
              <a:t>Elegir un tema concreto </a:t>
            </a:r>
            <a:r>
              <a:rPr lang="es-ES" cap="none" dirty="0" smtClean="0">
                <a:solidFill>
                  <a:schemeClr val="bg1"/>
                </a:solidFill>
                <a:latin typeface="Comic Sans MS" panose="030F0702030302020204" pitchFamily="66" charset="0"/>
              </a:rPr>
              <a:t>que </a:t>
            </a:r>
            <a:r>
              <a:rPr lang="es-ES" cap="none" dirty="0">
                <a:solidFill>
                  <a:schemeClr val="bg1"/>
                </a:solidFill>
                <a:latin typeface="Comic Sans MS" panose="030F0702030302020204" pitchFamily="66" charset="0"/>
              </a:rPr>
              <a:t>tenga unos límites </a:t>
            </a:r>
            <a:r>
              <a:rPr lang="es-ES" cap="none" dirty="0" smtClean="0">
                <a:solidFill>
                  <a:schemeClr val="bg1"/>
                </a:solidFill>
                <a:latin typeface="Comic Sans MS" panose="030F0702030302020204" pitchFamily="66" charset="0"/>
              </a:rPr>
              <a:t>precisos, </a:t>
            </a:r>
            <a:r>
              <a:rPr lang="es-ES" cap="none" dirty="0">
                <a:solidFill>
                  <a:schemeClr val="bg1"/>
                </a:solidFill>
                <a:latin typeface="Comic Sans MS" panose="030F0702030302020204" pitchFamily="66" charset="0"/>
              </a:rPr>
              <a:t>es decir, qué aspectos concretos de ese tema, problema </a:t>
            </a:r>
            <a:r>
              <a:rPr lang="es-ES" cap="none" dirty="0" smtClean="0">
                <a:solidFill>
                  <a:schemeClr val="bg1"/>
                </a:solidFill>
                <a:latin typeface="Comic Sans MS" panose="030F0702030302020204" pitchFamily="66" charset="0"/>
              </a:rPr>
              <a:t>o fenómeno </a:t>
            </a:r>
            <a:r>
              <a:rPr lang="es-ES" cap="none" dirty="0">
                <a:solidFill>
                  <a:schemeClr val="bg1"/>
                </a:solidFill>
                <a:latin typeface="Comic Sans MS" panose="030F0702030302020204" pitchFamily="66" charset="0"/>
              </a:rPr>
              <a:t>se indagarán en la </a:t>
            </a:r>
            <a:r>
              <a:rPr lang="es-ES" cap="none" dirty="0" smtClean="0">
                <a:solidFill>
                  <a:schemeClr val="bg1"/>
                </a:solidFill>
                <a:latin typeface="Comic Sans MS" panose="030F0702030302020204" pitchFamily="66" charset="0"/>
              </a:rPr>
              <a:t>investigación.</a:t>
            </a:r>
          </a:p>
          <a:p>
            <a:pPr marL="342900" indent="-342900" algn="just">
              <a:buFont typeface="Wingdings" panose="05000000000000000000" pitchFamily="2" charset="2"/>
              <a:buChar char="ü"/>
            </a:pPr>
            <a:r>
              <a:rPr lang="es-ES" cap="none" dirty="0" smtClean="0">
                <a:solidFill>
                  <a:schemeClr val="bg1"/>
                </a:solidFill>
                <a:latin typeface="Comic Sans MS" panose="030F0702030302020204" pitchFamily="66" charset="0"/>
              </a:rPr>
              <a:t>Utilizar citas y relatos literales para darle peso o validez a el </a:t>
            </a:r>
            <a:r>
              <a:rPr lang="es-ES" b="1" cap="none" dirty="0" smtClean="0">
                <a:solidFill>
                  <a:schemeClr val="bg1"/>
                </a:solidFill>
                <a:latin typeface="Comic Sans MS" panose="030F0702030302020204" pitchFamily="66" charset="0"/>
              </a:rPr>
              <a:t>informe</a:t>
            </a:r>
            <a:r>
              <a:rPr lang="es-ES" cap="none" dirty="0" smtClean="0">
                <a:solidFill>
                  <a:schemeClr val="bg1"/>
                </a:solidFill>
                <a:latin typeface="Comic Sans MS" panose="030F0702030302020204" pitchFamily="66" charset="0"/>
              </a:rPr>
              <a:t>.</a:t>
            </a:r>
          </a:p>
          <a:p>
            <a:pPr marL="342900" indent="-342900" algn="just">
              <a:buFont typeface="Wingdings" panose="05000000000000000000" pitchFamily="2" charset="2"/>
              <a:buChar char="ü"/>
            </a:pPr>
            <a:r>
              <a:rPr lang="es-ES" cap="none" dirty="0" smtClean="0">
                <a:solidFill>
                  <a:schemeClr val="bg1"/>
                </a:solidFill>
                <a:latin typeface="Comic Sans MS" panose="030F0702030302020204" pitchFamily="66" charset="0"/>
              </a:rPr>
              <a:t>Diferenciar claramente descripciones, interpretaciones (propias y ajenas) y juicios de valor (propios y ajenos). </a:t>
            </a:r>
          </a:p>
          <a:p>
            <a:pPr marL="342900" indent="-342900" algn="just">
              <a:buFont typeface="Wingdings" panose="05000000000000000000" pitchFamily="2" charset="2"/>
              <a:buChar char="ü"/>
            </a:pPr>
            <a:r>
              <a:rPr lang="es-ES" cap="none" dirty="0" smtClean="0">
                <a:solidFill>
                  <a:schemeClr val="bg1"/>
                </a:solidFill>
                <a:latin typeface="Comic Sans MS" panose="030F0702030302020204" pitchFamily="66" charset="0"/>
              </a:rPr>
              <a:t>Señalar en el informe etnográfica las referencias al lugar, día y tiempo de permanencia, así como las distintas </a:t>
            </a:r>
            <a:r>
              <a:rPr lang="es-ES" cap="none" smtClean="0">
                <a:solidFill>
                  <a:schemeClr val="bg1"/>
                </a:solidFill>
                <a:latin typeface="Comic Sans MS" panose="030F0702030302020204" pitchFamily="66" charset="0"/>
              </a:rPr>
              <a:t>entidades descriptas </a:t>
            </a:r>
            <a:r>
              <a:rPr lang="es-ES" cap="none" dirty="0" smtClean="0">
                <a:solidFill>
                  <a:schemeClr val="bg1"/>
                </a:solidFill>
                <a:latin typeface="Comic Sans MS" panose="030F0702030302020204" pitchFamily="66" charset="0"/>
              </a:rPr>
              <a:t>( personas, lugares, costumbres, etc.). </a:t>
            </a:r>
          </a:p>
        </p:txBody>
      </p:sp>
      <p:pic>
        <p:nvPicPr>
          <p:cNvPr id="4" name="Picture 2" descr="Informe Escrito Línea Lleno Icono, Escribir Clipart, Línea De Iconos,  Iconos De Informe PNG y Vector para Descargar Gratis | Pngt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731359">
            <a:off x="10219870" y="2704982"/>
            <a:ext cx="1337482" cy="13374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8131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12940" y="248964"/>
            <a:ext cx="7458892" cy="705393"/>
          </a:xfrm>
        </p:spPr>
        <p:txBody>
          <a:bodyPr>
            <a:normAutofit/>
          </a:bodyPr>
          <a:lstStyle/>
          <a:p>
            <a:pPr algn="ctr"/>
            <a:r>
              <a:rPr lang="es-ES" sz="2000" dirty="0" smtClean="0">
                <a:solidFill>
                  <a:srgbClr val="FF0000"/>
                </a:solidFill>
                <a:latin typeface="Comic Sans MS" panose="030F0702030302020204" pitchFamily="66" charset="0"/>
              </a:rPr>
              <a:t>PARA TENER EN CUENTA : </a:t>
            </a:r>
            <a:endParaRPr lang="es-ES" sz="2000" dirty="0">
              <a:solidFill>
                <a:srgbClr val="FF0000"/>
              </a:solidFill>
              <a:latin typeface="Comic Sans MS" panose="030F0702030302020204" pitchFamily="66" charset="0"/>
            </a:endParaRPr>
          </a:p>
        </p:txBody>
      </p:sp>
      <p:sp>
        <p:nvSpPr>
          <p:cNvPr id="4" name="Subtítulo 3"/>
          <p:cNvSpPr>
            <a:spLocks noGrp="1"/>
          </p:cNvSpPr>
          <p:nvPr>
            <p:ph type="subTitle" idx="1"/>
          </p:nvPr>
        </p:nvSpPr>
        <p:spPr>
          <a:xfrm>
            <a:off x="2645202" y="5386387"/>
            <a:ext cx="12457600" cy="3442063"/>
          </a:xfrm>
        </p:spPr>
        <p:txBody>
          <a:bodyPr/>
          <a:lstStyle/>
          <a:p>
            <a:endParaRPr lang="en-US" dirty="0"/>
          </a:p>
        </p:txBody>
      </p:sp>
      <p:pic>
        <p:nvPicPr>
          <p:cNvPr id="1028" name="Picture 4" descr="La investigacion etnograf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0423" y="1384662"/>
            <a:ext cx="8294914" cy="4562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32552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Circuito</Template>
  <TotalTime>118</TotalTime>
  <Words>305</Words>
  <Application>Microsoft Office PowerPoint</Application>
  <PresentationFormat>Panorámica</PresentationFormat>
  <Paragraphs>17</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Comic Sans MS</vt:lpstr>
      <vt:lpstr>Trebuchet MS</vt:lpstr>
      <vt:lpstr>Tw Cen MT</vt:lpstr>
      <vt:lpstr>Wingdings</vt:lpstr>
      <vt:lpstr>Circuito</vt:lpstr>
      <vt:lpstr>EL INFORME etnográfico</vt:lpstr>
      <vt:lpstr>Etapas para la construcción de un  INFORME etnográfico</vt:lpstr>
      <vt:lpstr>Ejemplo de informe etnográfico </vt:lpstr>
      <vt:lpstr>recomendaciones para realizar un informe final etnográfico pueden ser: </vt:lpstr>
      <vt:lpstr>PARA TENER EN CUENTA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18</cp:revision>
  <dcterms:created xsi:type="dcterms:W3CDTF">2021-04-14T16:06:41Z</dcterms:created>
  <dcterms:modified xsi:type="dcterms:W3CDTF">2022-05-10T03:13:39Z</dcterms:modified>
</cp:coreProperties>
</file>