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8" r:id="rId7"/>
    <p:sldId id="269" r:id="rId8"/>
    <p:sldId id="270" r:id="rId9"/>
    <p:sldId id="271" r:id="rId10"/>
    <p:sldId id="272" r:id="rId11"/>
    <p:sldId id="273"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5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68" d="100"/>
          <a:sy n="6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5F8BC2E-D9DD-4258-AB5E-F6E844255142}" type="datetimeFigureOut">
              <a:rPr lang="es-CO" smtClean="0"/>
              <a:pPr/>
              <a:t>18/04/2022</a:t>
            </a:fld>
            <a:endParaRPr lang="es-CO"/>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CO"/>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55BBA38-8416-4830-AB3D-587CEF92FCD2}"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p>
            <a:fld id="{55F8BC2E-D9DD-4258-AB5E-F6E844255142}" type="datetimeFigureOut">
              <a:rPr lang="es-CO" smtClean="0"/>
              <a:pPr/>
              <a:t>18/04/2022</a:t>
            </a:fld>
            <a:endParaRPr lang="es-CO"/>
          </a:p>
        </p:txBody>
      </p:sp>
      <p:sp>
        <p:nvSpPr>
          <p:cNvPr id="5" name="4 Marcador de pie de página"/>
          <p:cNvSpPr>
            <a:spLocks noGrp="1"/>
          </p:cNvSpPr>
          <p:nvPr>
            <p:ph type="ftr" sz="quarter" idx="11"/>
          </p:nvPr>
        </p:nvSpPr>
        <p:spPr>
          <a:xfrm>
            <a:off x="457200" y="6556248"/>
            <a:ext cx="3657600" cy="228600"/>
          </a:xfrm>
        </p:spPr>
        <p:txBody>
          <a:bodyPr/>
          <a:lstStyle/>
          <a:p>
            <a:endParaRPr lang="es-CO"/>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55BBA38-8416-4830-AB3D-587CEF92FCD2}"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5F8BC2E-D9DD-4258-AB5E-F6E844255142}" type="datetimeFigureOut">
              <a:rPr lang="es-CO" smtClean="0"/>
              <a:pPr/>
              <a:t>18/04/2022</a:t>
            </a:fld>
            <a:endParaRPr lang="es-CO"/>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CO"/>
          </a:p>
        </p:txBody>
      </p:sp>
      <p:sp>
        <p:nvSpPr>
          <p:cNvPr id="6" name="5 Marcador de número de diapositiva"/>
          <p:cNvSpPr>
            <a:spLocks noGrp="1"/>
          </p:cNvSpPr>
          <p:nvPr>
            <p:ph type="sldNum" sz="quarter" idx="12"/>
          </p:nvPr>
        </p:nvSpPr>
        <p:spPr>
          <a:xfrm>
            <a:off x="6733952" y="6555112"/>
            <a:ext cx="588336" cy="228600"/>
          </a:xfrm>
        </p:spPr>
        <p:txBody>
          <a:bodyPr/>
          <a:lstStyle/>
          <a:p>
            <a:fld id="{855BBA38-8416-4830-AB3D-587CEF92FCD2}"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55F8BC2E-D9DD-4258-AB5E-F6E844255142}" type="datetimeFigureOut">
              <a:rPr lang="es-CO" smtClean="0"/>
              <a:pPr/>
              <a:t>18/04/2022</a:t>
            </a:fld>
            <a:endParaRPr lang="es-CO"/>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CO"/>
          </a:p>
        </p:txBody>
      </p:sp>
      <p:sp>
        <p:nvSpPr>
          <p:cNvPr id="4" name="3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Haga clic para modificar el estilo de texto del patrón</a:t>
            </a:r>
          </a:p>
        </p:txBody>
      </p:sp>
      <p:sp>
        <p:nvSpPr>
          <p:cNvPr id="5" name="4 Marcador de fecha"/>
          <p:cNvSpPr>
            <a:spLocks noGrp="1"/>
          </p:cNvSpPr>
          <p:nvPr>
            <p:ph type="dt" sz="half" idx="10"/>
          </p:nvPr>
        </p:nvSpPr>
        <p:spPr/>
        <p:txBody>
          <a:bodyPr/>
          <a:lstStyle/>
          <a:p>
            <a:fld id="{55F8BC2E-D9DD-4258-AB5E-F6E844255142}" type="datetimeFigureOut">
              <a:rPr lang="es-CO" smtClean="0"/>
              <a:pPr/>
              <a:t>18/04/2022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55BBA38-8416-4830-AB3D-587CEF92FCD2}" type="slidenum">
              <a:rPr lang="es-CO" smtClean="0"/>
              <a:pPr/>
              <a:t>‹Nº›</a:t>
            </a:fld>
            <a:endParaRPr lang="es-CO"/>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5F8BC2E-D9DD-4258-AB5E-F6E844255142}" type="datetimeFigureOut">
              <a:rPr lang="es-CO" smtClean="0"/>
              <a:pPr/>
              <a:t>18/04/2022</a:t>
            </a:fld>
            <a:endParaRPr lang="es-CO"/>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CO"/>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55BBA38-8416-4830-AB3D-587CEF92FCD2}"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CO" dirty="0"/>
              <a:t>DEMOCRACIA Y ESTADO COLOMBIANO</a:t>
            </a:r>
          </a:p>
        </p:txBody>
      </p:sp>
      <p:pic>
        <p:nvPicPr>
          <p:cNvPr id="25606" name="Picture 6" descr="http://quebonitacolombia.com/CMS/images/colombia46_53_20.jpg"/>
          <p:cNvPicPr>
            <a:picLocks noChangeAspect="1" noChangeArrowheads="1"/>
          </p:cNvPicPr>
          <p:nvPr/>
        </p:nvPicPr>
        <p:blipFill>
          <a:blip r:embed="rId2"/>
          <a:srcRect/>
          <a:stretch>
            <a:fillRect/>
          </a:stretch>
        </p:blipFill>
        <p:spPr bwMode="auto">
          <a:xfrm>
            <a:off x="0" y="0"/>
            <a:ext cx="2714611" cy="6858000"/>
          </a:xfrm>
          <a:prstGeom prst="rect">
            <a:avLst/>
          </a:prstGeom>
          <a:noFill/>
        </p:spPr>
      </p:pic>
      <p:sp>
        <p:nvSpPr>
          <p:cNvPr id="4" name="3 Subtítulo"/>
          <p:cNvSpPr>
            <a:spLocks noGrp="1"/>
          </p:cNvSpPr>
          <p:nvPr>
            <p:ph type="subTitle" idx="1"/>
          </p:nvPr>
        </p:nvSpPr>
        <p:spPr/>
        <p:txBody>
          <a:bodyPr/>
          <a:lstStyle/>
          <a:p>
            <a:endParaRPr lang="es-C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afrocolombianos</a:t>
            </a:r>
          </a:p>
        </p:txBody>
      </p:sp>
      <p:sp>
        <p:nvSpPr>
          <p:cNvPr id="3" name="2 Marcador de contenido"/>
          <p:cNvSpPr>
            <a:spLocks noGrp="1"/>
          </p:cNvSpPr>
          <p:nvPr>
            <p:ph idx="1"/>
          </p:nvPr>
        </p:nvSpPr>
        <p:spPr>
          <a:xfrm>
            <a:off x="457200" y="1609416"/>
            <a:ext cx="4114800" cy="4846320"/>
          </a:xfrm>
        </p:spPr>
        <p:txBody>
          <a:bodyPr>
            <a:normAutofit/>
          </a:bodyPr>
          <a:lstStyle/>
          <a:p>
            <a:pPr algn="just"/>
            <a:r>
              <a:rPr lang="es-MX" sz="1800" dirty="0"/>
              <a:t>La situación de exclusión , principal muestra de discriminación y racismo de las clases en el poder, ha llevado al pueblo negro a esforzarse por organizarse y por unirse como grupo social, desarrollar unidad de acción con los sectores campesinos, indígenas, estudiantiles, de mujeres, obreros y sindicales, como ocurrió con las recientes luchas de los corteros de caña de los departamentos del Valle y Cauca; igualmente lo hace con las demás formas organizativas sociales del pueblo.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288032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60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47263" y="44624"/>
            <a:ext cx="7239000" cy="11430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s-MX" dirty="0"/>
              <a:t>Mujeres</a:t>
            </a:r>
          </a:p>
        </p:txBody>
      </p:sp>
      <p:sp>
        <p:nvSpPr>
          <p:cNvPr id="5" name="2 Marcador de contenido"/>
          <p:cNvSpPr txBox="1">
            <a:spLocks/>
          </p:cNvSpPr>
          <p:nvPr/>
        </p:nvSpPr>
        <p:spPr>
          <a:xfrm>
            <a:off x="369070" y="1484784"/>
            <a:ext cx="7239000" cy="2419664"/>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r>
              <a:rPr lang="es-MX" sz="2400" dirty="0"/>
              <a:t>La lucha de la mujer no tiene como única meta ni pasa solamente por la búsqueda de su reconocimiento en particular, sino por su inclusión y reconocimiento del papel que puede jugar al lado del hombre, en la lucha por una sociedad justa y democrática.</a:t>
            </a:r>
          </a:p>
        </p:txBody>
      </p:sp>
      <p:sp>
        <p:nvSpPr>
          <p:cNvPr id="7" name="6 Marcador de contenido"/>
          <p:cNvSpPr>
            <a:spLocks noGrp="1"/>
          </p:cNvSpPr>
          <p:nvPr>
            <p:ph idx="1"/>
          </p:nvPr>
        </p:nvSpPr>
        <p:spPr>
          <a:xfrm>
            <a:off x="447263" y="5085184"/>
            <a:ext cx="7239000" cy="650472"/>
          </a:xfrm>
        </p:spPr>
        <p:txBody>
          <a:bodyPr>
            <a:normAutofit/>
          </a:bodyPr>
          <a:lstStyle/>
          <a:p>
            <a:r>
              <a:rPr lang="es-MX" sz="3600" i="1" u="sng" dirty="0">
                <a:solidFill>
                  <a:schemeClr val="tx2"/>
                </a:solidFill>
              </a:rPr>
              <a:t>ENTRE OTROS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45023"/>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4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71802" y="1571612"/>
            <a:ext cx="5072098" cy="5386090"/>
          </a:xfrm>
          <a:prstGeom prst="rect">
            <a:avLst/>
          </a:prstGeom>
          <a:noFill/>
        </p:spPr>
        <p:txBody>
          <a:bodyPr wrap="square" rtlCol="0">
            <a:spAutoFit/>
          </a:bodyPr>
          <a:lstStyle/>
          <a:p>
            <a:pPr algn="just"/>
            <a:r>
              <a:rPr lang="es-CO" sz="2000" dirty="0"/>
              <a:t>En Colombia, el primer presidente elegido democráticamente fue el conservador José Vicente Concha, en el año de 1914; esta practica democrática en Colombia reinó hasta el año de 1953, cuando el general Gustavo Rojas Pinilla da un golpe de Estado que lo mantuvo en el poder hasta 1957, cuando una junta militar toma el poder. Desde 1958 hasta 1974, la democracia en Colombia fue muy frágil por la existencia del Frente Nacional, en el cual los dos partidos mayoritarios (Liberal y Conservador) deciden alternarse el poder. A partir de 1974 se vuelve a elegir a los Presidentes mediante el uso del sufragio popular.</a:t>
            </a:r>
          </a:p>
          <a:p>
            <a:pPr algn="just"/>
            <a:r>
              <a:rPr lang="es-CO" sz="2400" dirty="0">
                <a:solidFill>
                  <a:srgbClr val="7153DF"/>
                </a:solidFill>
                <a:effectLst>
                  <a:outerShdw blurRad="38100" dist="38100" dir="2700000" algn="tl">
                    <a:srgbClr val="000000">
                      <a:alpha val="43137"/>
                    </a:srgbClr>
                  </a:outerShdw>
                </a:effectLst>
              </a:rPr>
              <a:t> </a:t>
            </a:r>
          </a:p>
        </p:txBody>
      </p:sp>
      <p:sp>
        <p:nvSpPr>
          <p:cNvPr id="6" name="5 Rectángulo"/>
          <p:cNvSpPr/>
          <p:nvPr/>
        </p:nvSpPr>
        <p:spPr>
          <a:xfrm>
            <a:off x="1" y="577974"/>
            <a:ext cx="81439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DEMOCRACIA EN COLOMBIA</a:t>
            </a:r>
          </a:p>
        </p:txBody>
      </p:sp>
      <p:pic>
        <p:nvPicPr>
          <p:cNvPr id="30722" name="Picture 2" descr="http://1.bp.blogspot.com/-OE3FAI1o5_8/URGObSJ5LLI/AAAAAAAAAfo/j9teJzJAG3A/s320/democracia_formal.jpg"/>
          <p:cNvPicPr>
            <a:picLocks noChangeAspect="1" noChangeArrowheads="1"/>
          </p:cNvPicPr>
          <p:nvPr/>
        </p:nvPicPr>
        <p:blipFill>
          <a:blip r:embed="rId2"/>
          <a:srcRect/>
          <a:stretch>
            <a:fillRect/>
          </a:stretch>
        </p:blipFill>
        <p:spPr bwMode="auto">
          <a:xfrm>
            <a:off x="0" y="2143116"/>
            <a:ext cx="2990850" cy="304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68411" y="214290"/>
            <a:ext cx="5357850" cy="369332"/>
          </a:xfrm>
          <a:prstGeom prst="rect">
            <a:avLst/>
          </a:prstGeom>
          <a:noFill/>
          <a:ln>
            <a:solidFill>
              <a:schemeClr val="accent1"/>
            </a:solidFill>
          </a:ln>
        </p:spPr>
        <p:txBody>
          <a:bodyPr wrap="square" rtlCol="0">
            <a:spAutoFit/>
          </a:bodyPr>
          <a:lstStyle/>
          <a:p>
            <a:pPr algn="ctr"/>
            <a:r>
              <a:rPr lang="es-CO" b="1" dirty="0"/>
              <a:t>ESTADO COLOMBIANO</a:t>
            </a:r>
          </a:p>
        </p:txBody>
      </p:sp>
      <p:cxnSp>
        <p:nvCxnSpPr>
          <p:cNvPr id="7" name="6 Conector recto"/>
          <p:cNvCxnSpPr/>
          <p:nvPr/>
        </p:nvCxnSpPr>
        <p:spPr>
          <a:xfrm>
            <a:off x="4286248" y="583622"/>
            <a:ext cx="3" cy="416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571472" y="1000108"/>
            <a:ext cx="37147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71472" y="1000108"/>
            <a:ext cx="0" cy="4787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71472" y="1785926"/>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071538" y="1571612"/>
            <a:ext cx="2071702" cy="369332"/>
          </a:xfrm>
          <a:prstGeom prst="rect">
            <a:avLst/>
          </a:prstGeom>
          <a:noFill/>
          <a:ln>
            <a:solidFill>
              <a:schemeClr val="bg2">
                <a:lumMod val="50000"/>
              </a:schemeClr>
            </a:solidFill>
          </a:ln>
        </p:spPr>
        <p:txBody>
          <a:bodyPr wrap="square" rtlCol="0">
            <a:spAutoFit/>
          </a:bodyPr>
          <a:lstStyle/>
          <a:p>
            <a:r>
              <a:rPr lang="es-CO" dirty="0"/>
              <a:t>PODER EJECUTIVO</a:t>
            </a:r>
          </a:p>
        </p:txBody>
      </p:sp>
      <p:cxnSp>
        <p:nvCxnSpPr>
          <p:cNvPr id="18" name="17 Conector recto de flecha"/>
          <p:cNvCxnSpPr/>
          <p:nvPr/>
        </p:nvCxnSpPr>
        <p:spPr>
          <a:xfrm>
            <a:off x="571472" y="407035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71472" y="5788042"/>
            <a:ext cx="544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071538" y="3916924"/>
            <a:ext cx="2286016" cy="369332"/>
          </a:xfrm>
          <a:prstGeom prst="rect">
            <a:avLst/>
          </a:prstGeom>
          <a:noFill/>
          <a:ln>
            <a:solidFill>
              <a:schemeClr val="bg2">
                <a:lumMod val="50000"/>
              </a:schemeClr>
            </a:solidFill>
          </a:ln>
        </p:spPr>
        <p:txBody>
          <a:bodyPr wrap="square" rtlCol="0">
            <a:spAutoFit/>
          </a:bodyPr>
          <a:lstStyle/>
          <a:p>
            <a:r>
              <a:rPr lang="es-CO" dirty="0"/>
              <a:t>PODER LEGISLATIVO</a:t>
            </a:r>
          </a:p>
        </p:txBody>
      </p:sp>
      <p:sp>
        <p:nvSpPr>
          <p:cNvPr id="21" name="20 CuadroTexto"/>
          <p:cNvSpPr txBox="1"/>
          <p:nvPr/>
        </p:nvSpPr>
        <p:spPr>
          <a:xfrm>
            <a:off x="1115616" y="5572140"/>
            <a:ext cx="1928826" cy="369332"/>
          </a:xfrm>
          <a:prstGeom prst="rect">
            <a:avLst/>
          </a:prstGeom>
          <a:noFill/>
          <a:ln>
            <a:solidFill>
              <a:schemeClr val="bg2">
                <a:lumMod val="50000"/>
              </a:schemeClr>
            </a:solidFill>
          </a:ln>
        </p:spPr>
        <p:txBody>
          <a:bodyPr wrap="square" rtlCol="0">
            <a:spAutoFit/>
          </a:bodyPr>
          <a:lstStyle/>
          <a:p>
            <a:r>
              <a:rPr lang="es-CO" dirty="0"/>
              <a:t>PODER JUDICIAL</a:t>
            </a:r>
          </a:p>
        </p:txBody>
      </p:sp>
      <p:cxnSp>
        <p:nvCxnSpPr>
          <p:cNvPr id="16" name="15 Conector recto"/>
          <p:cNvCxnSpPr>
            <a:stCxn id="17" idx="3"/>
          </p:cNvCxnSpPr>
          <p:nvPr/>
        </p:nvCxnSpPr>
        <p:spPr>
          <a:xfrm>
            <a:off x="3143240" y="1756278"/>
            <a:ext cx="285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a:stCxn id="20" idx="3"/>
          </p:cNvCxnSpPr>
          <p:nvPr/>
        </p:nvCxnSpPr>
        <p:spPr>
          <a:xfrm>
            <a:off x="3357554" y="4101590"/>
            <a:ext cx="188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3059832" y="5786454"/>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428992" y="1500174"/>
            <a:ext cx="4714908" cy="1754326"/>
          </a:xfrm>
          <a:prstGeom prst="rect">
            <a:avLst/>
          </a:prstGeom>
          <a:noFill/>
          <a:ln>
            <a:solidFill>
              <a:schemeClr val="accent1"/>
            </a:solidFill>
          </a:ln>
        </p:spPr>
        <p:txBody>
          <a:bodyPr wrap="square" rtlCol="0">
            <a:spAutoFit/>
          </a:bodyPr>
          <a:lstStyle/>
          <a:p>
            <a:pPr algn="just"/>
            <a:r>
              <a:rPr lang="es-CO" dirty="0"/>
              <a:t>Lo representa el presidente de la República, quién es el jefe de Estado y de Gobierno. También integrado por los ministros, directores de departamentos administrativos, superintendentes, gobernadores y alcaldes.</a:t>
            </a:r>
          </a:p>
        </p:txBody>
      </p:sp>
      <p:sp>
        <p:nvSpPr>
          <p:cNvPr id="48" name="47 CuadroTexto"/>
          <p:cNvSpPr txBox="1"/>
          <p:nvPr/>
        </p:nvSpPr>
        <p:spPr>
          <a:xfrm>
            <a:off x="3573257" y="3718578"/>
            <a:ext cx="4500594" cy="923330"/>
          </a:xfrm>
          <a:prstGeom prst="rect">
            <a:avLst/>
          </a:prstGeom>
          <a:noFill/>
          <a:ln>
            <a:solidFill>
              <a:schemeClr val="accent1"/>
            </a:solidFill>
          </a:ln>
        </p:spPr>
        <p:txBody>
          <a:bodyPr wrap="square" rtlCol="0">
            <a:spAutoFit/>
          </a:bodyPr>
          <a:lstStyle/>
          <a:p>
            <a:r>
              <a:rPr lang="es-CO" dirty="0"/>
              <a:t>Representado por el congreso de la República (Senado y Cámara de representantes).</a:t>
            </a:r>
          </a:p>
        </p:txBody>
      </p:sp>
      <p:sp>
        <p:nvSpPr>
          <p:cNvPr id="49" name="48 CuadroTexto"/>
          <p:cNvSpPr txBox="1"/>
          <p:nvPr/>
        </p:nvSpPr>
        <p:spPr>
          <a:xfrm>
            <a:off x="3545604" y="5579948"/>
            <a:ext cx="4500594" cy="369332"/>
          </a:xfrm>
          <a:prstGeom prst="rect">
            <a:avLst/>
          </a:prstGeom>
          <a:noFill/>
          <a:ln>
            <a:solidFill>
              <a:schemeClr val="accent1"/>
            </a:solidFill>
          </a:ln>
        </p:spPr>
        <p:txBody>
          <a:bodyPr wrap="square" rtlCol="0">
            <a:spAutoFit/>
          </a:bodyPr>
          <a:lstStyle/>
          <a:p>
            <a:r>
              <a:rPr lang="es-CO" dirty="0"/>
              <a:t>Está conformado por las Altas Cortes.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537192"/>
          </a:xfrm>
        </p:spPr>
        <p:txBody>
          <a:bodyPr>
            <a:normAutofit fontScale="90000"/>
          </a:bodyPr>
          <a:lstStyle/>
          <a:p>
            <a:pPr algn="ctr"/>
            <a:r>
              <a:rPr lang="es-CO" dirty="0">
                <a:gradFill>
                  <a:gsLst>
                    <a:gs pos="35000">
                      <a:srgbClr val="FFFF00"/>
                    </a:gs>
                    <a:gs pos="51000">
                      <a:srgbClr val="0070C0"/>
                    </a:gs>
                    <a:gs pos="74000">
                      <a:srgbClr val="FF0000"/>
                    </a:gs>
                  </a:gsLst>
                  <a:lin ang="5400000" scaled="1"/>
                </a:gradFill>
              </a:rPr>
              <a:t>ESTADO COLOMBIANO</a:t>
            </a:r>
          </a:p>
        </p:txBody>
      </p:sp>
      <p:sp>
        <p:nvSpPr>
          <p:cNvPr id="23" name="22 CuadroTexto"/>
          <p:cNvSpPr txBox="1"/>
          <p:nvPr/>
        </p:nvSpPr>
        <p:spPr>
          <a:xfrm>
            <a:off x="632080" y="1074222"/>
            <a:ext cx="2571768" cy="338554"/>
          </a:xfrm>
          <a:prstGeom prst="rect">
            <a:avLst/>
          </a:prstGeom>
          <a:noFill/>
        </p:spPr>
        <p:txBody>
          <a:bodyPr wrap="square" rtlCol="0">
            <a:spAutoFit/>
          </a:bodyPr>
          <a:lstStyle/>
          <a:p>
            <a:r>
              <a:rPr lang="es-CO" sz="1600" b="1" u="sng" dirty="0">
                <a:solidFill>
                  <a:schemeClr val="tx2"/>
                </a:solidFill>
                <a:effectLst>
                  <a:outerShdw blurRad="38100" dist="38100" dir="2700000" algn="tl">
                    <a:srgbClr val="000000">
                      <a:alpha val="43137"/>
                    </a:srgbClr>
                  </a:outerShdw>
                </a:effectLst>
              </a:rPr>
              <a:t>PODER EJECUTIVO: </a:t>
            </a:r>
          </a:p>
        </p:txBody>
      </p:sp>
      <p:sp>
        <p:nvSpPr>
          <p:cNvPr id="3" name="2 CuadroTexto"/>
          <p:cNvSpPr txBox="1"/>
          <p:nvPr/>
        </p:nvSpPr>
        <p:spPr>
          <a:xfrm>
            <a:off x="2627784" y="1052736"/>
            <a:ext cx="4752528" cy="954107"/>
          </a:xfrm>
          <a:prstGeom prst="rect">
            <a:avLst/>
          </a:prstGeom>
          <a:noFill/>
        </p:spPr>
        <p:txBody>
          <a:bodyPr wrap="square" rtlCol="0">
            <a:spAutoFit/>
          </a:bodyPr>
          <a:lstStyle/>
          <a:p>
            <a:pPr algn="just"/>
            <a:r>
              <a:rPr lang="es-CO" sz="1400" dirty="0"/>
              <a:t>Tiene la función de promulgar y ejecutar leyes que expida el Congreso de la Unión, proveyendo en la esfera administrativa a su exacta observancia a través de la facultad reglamentaria.</a:t>
            </a:r>
          </a:p>
        </p:txBody>
      </p:sp>
      <p:pic>
        <p:nvPicPr>
          <p:cNvPr id="26" name="2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679220"/>
            <a:ext cx="2294324" cy="2838012"/>
          </a:xfrm>
          <a:prstGeom prst="rect">
            <a:avLst/>
          </a:prstGeom>
        </p:spPr>
      </p:pic>
      <p:sp>
        <p:nvSpPr>
          <p:cNvPr id="27" name="26 CuadroTexto"/>
          <p:cNvSpPr txBox="1"/>
          <p:nvPr/>
        </p:nvSpPr>
        <p:spPr>
          <a:xfrm>
            <a:off x="3851920" y="2564904"/>
            <a:ext cx="2880320" cy="646331"/>
          </a:xfrm>
          <a:prstGeom prst="rect">
            <a:avLst/>
          </a:prstGeom>
          <a:noFill/>
        </p:spPr>
        <p:txBody>
          <a:bodyPr wrap="square" rtlCol="0">
            <a:spAutoFit/>
          </a:bodyPr>
          <a:lstStyle/>
          <a:p>
            <a:pPr algn="ctr"/>
            <a:r>
              <a:rPr lang="es-CO" dirty="0"/>
              <a:t>PRESIDENTE DE LA REPÚBLICA</a:t>
            </a:r>
          </a:p>
        </p:txBody>
      </p:sp>
      <p:cxnSp>
        <p:nvCxnSpPr>
          <p:cNvPr id="29" name="28 Conector recto de flecha"/>
          <p:cNvCxnSpPr/>
          <p:nvPr/>
        </p:nvCxnSpPr>
        <p:spPr>
          <a:xfrm>
            <a:off x="5292080" y="3284984"/>
            <a:ext cx="0" cy="813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30 CuadroTexto"/>
          <p:cNvSpPr txBox="1"/>
          <p:nvPr/>
        </p:nvSpPr>
        <p:spPr>
          <a:xfrm>
            <a:off x="3491880" y="4316903"/>
            <a:ext cx="4608512" cy="1200329"/>
          </a:xfrm>
          <a:prstGeom prst="rect">
            <a:avLst/>
          </a:prstGeom>
          <a:noFill/>
        </p:spPr>
        <p:txBody>
          <a:bodyPr wrap="square" rtlCol="0">
            <a:spAutoFit/>
          </a:bodyPr>
          <a:lstStyle/>
          <a:p>
            <a:r>
              <a:rPr lang="es-CO" dirty="0"/>
              <a:t>Es la suprema autoridad y de él dependen los departamentos administrativos como el *DANE, DAS, DNP, DAFP, </a:t>
            </a:r>
            <a:r>
              <a:rPr lang="es-CO" dirty="0" err="1"/>
              <a:t>DANESocial</a:t>
            </a:r>
            <a:r>
              <a:rPr lang="es-CO" dirty="0"/>
              <a:t> y DAPR*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988840"/>
            <a:ext cx="3591828" cy="3390039"/>
          </a:xfrm>
          <a:prstGeom prst="rect">
            <a:avLst/>
          </a:prstGeom>
        </p:spPr>
      </p:pic>
      <p:cxnSp>
        <p:nvCxnSpPr>
          <p:cNvPr id="5" name="4 Conector recto de flecha"/>
          <p:cNvCxnSpPr/>
          <p:nvPr/>
        </p:nvCxnSpPr>
        <p:spPr>
          <a:xfrm flipV="1">
            <a:off x="4932040" y="1988840"/>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5 Conector recto de flecha"/>
          <p:cNvCxnSpPr/>
          <p:nvPr/>
        </p:nvCxnSpPr>
        <p:spPr>
          <a:xfrm flipV="1">
            <a:off x="4211960" y="1789336"/>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6 Conector recto de flecha"/>
          <p:cNvCxnSpPr/>
          <p:nvPr/>
        </p:nvCxnSpPr>
        <p:spPr>
          <a:xfrm flipV="1">
            <a:off x="5652120" y="2564904"/>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7 Conector recto de flecha"/>
          <p:cNvCxnSpPr/>
          <p:nvPr/>
        </p:nvCxnSpPr>
        <p:spPr>
          <a:xfrm flipV="1">
            <a:off x="5821784" y="3382144"/>
            <a:ext cx="190376" cy="323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8 Conector recto de flecha"/>
          <p:cNvCxnSpPr/>
          <p:nvPr/>
        </p:nvCxnSpPr>
        <p:spPr>
          <a:xfrm flipV="1">
            <a:off x="5652120" y="3861048"/>
            <a:ext cx="262384" cy="171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10 Conector recto de flecha"/>
          <p:cNvCxnSpPr/>
          <p:nvPr/>
        </p:nvCxnSpPr>
        <p:spPr>
          <a:xfrm flipH="1">
            <a:off x="3152908" y="2204864"/>
            <a:ext cx="338972" cy="34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11 Conector recto de flecha"/>
          <p:cNvCxnSpPr/>
          <p:nvPr/>
        </p:nvCxnSpPr>
        <p:spPr>
          <a:xfrm flipH="1">
            <a:off x="2483768" y="2852936"/>
            <a:ext cx="3600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p:nvPr/>
        </p:nvCxnSpPr>
        <p:spPr>
          <a:xfrm flipH="1">
            <a:off x="2339752" y="3526160"/>
            <a:ext cx="2880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a:off x="4860032" y="5229200"/>
            <a:ext cx="288032" cy="149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p:nvPr/>
        </p:nvCxnSpPr>
        <p:spPr>
          <a:xfrm>
            <a:off x="5451260" y="4710151"/>
            <a:ext cx="2728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21 Conector recto de flecha"/>
          <p:cNvCxnSpPr/>
          <p:nvPr/>
        </p:nvCxnSpPr>
        <p:spPr>
          <a:xfrm flipH="1">
            <a:off x="2483768" y="4365104"/>
            <a:ext cx="180020" cy="212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p:nvPr/>
        </p:nvCxnSpPr>
        <p:spPr>
          <a:xfrm>
            <a:off x="3152908" y="4908726"/>
            <a:ext cx="0" cy="449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25 Conector recto de flecha"/>
          <p:cNvCxnSpPr/>
          <p:nvPr/>
        </p:nvCxnSpPr>
        <p:spPr>
          <a:xfrm>
            <a:off x="3923928" y="5351653"/>
            <a:ext cx="0" cy="741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28 CuadroTexto"/>
          <p:cNvSpPr txBox="1"/>
          <p:nvPr/>
        </p:nvSpPr>
        <p:spPr>
          <a:xfrm>
            <a:off x="4901022" y="1447016"/>
            <a:ext cx="2695313"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900" b="1" dirty="0"/>
              <a:t>-Relaciones Exteriores: </a:t>
            </a:r>
            <a:r>
              <a:rPr lang="es-CO" sz="900" dirty="0"/>
              <a:t>Formula, planea, coordina, ejecuta y evalúa la política exterior de Colombia y las relaciones internacionales.</a:t>
            </a:r>
            <a:endParaRPr lang="es-CO" sz="900" b="1" dirty="0"/>
          </a:p>
        </p:txBody>
      </p:sp>
      <p:sp>
        <p:nvSpPr>
          <p:cNvPr id="30" name="29 CuadroTexto"/>
          <p:cNvSpPr txBox="1"/>
          <p:nvPr/>
        </p:nvSpPr>
        <p:spPr>
          <a:xfrm>
            <a:off x="5451260" y="2057073"/>
            <a:ext cx="2952328"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900" b="1" dirty="0"/>
              <a:t>-Hacienda y Crédito Público: </a:t>
            </a:r>
            <a:r>
              <a:rPr lang="es-CO" sz="900" dirty="0"/>
              <a:t>Define. Formula y ejecuta la política económica del país, prepara leyes y decretos en materia fiscal, tributaria y aduanera.</a:t>
            </a:r>
            <a:endParaRPr lang="es-CO" sz="900" b="1" dirty="0"/>
          </a:p>
        </p:txBody>
      </p:sp>
      <p:sp>
        <p:nvSpPr>
          <p:cNvPr id="31" name="30 CuadroTexto"/>
          <p:cNvSpPr txBox="1"/>
          <p:nvPr/>
        </p:nvSpPr>
        <p:spPr>
          <a:xfrm>
            <a:off x="5796136" y="2708920"/>
            <a:ext cx="3312368" cy="6463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-Defensa: </a:t>
            </a:r>
            <a:r>
              <a:rPr lang="es-CO" sz="900" dirty="0"/>
              <a:t>Preserva y defiende la soberanía e integridad del territorio Nacional. Agrupa a las fuerzas militares y mantiene el orden constitucional y la estabilidad institucional.</a:t>
            </a:r>
            <a:endParaRPr lang="es-CO" sz="900" b="1" dirty="0"/>
          </a:p>
        </p:txBody>
      </p:sp>
      <p:sp>
        <p:nvSpPr>
          <p:cNvPr id="37" name="36 CuadroTexto"/>
          <p:cNvSpPr txBox="1"/>
          <p:nvPr/>
        </p:nvSpPr>
        <p:spPr>
          <a:xfrm>
            <a:off x="5904656" y="3718773"/>
            <a:ext cx="3203848" cy="6463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-Agricultura y desarrollo rural: </a:t>
            </a:r>
            <a:r>
              <a:rPr lang="es-CO" sz="900" dirty="0"/>
              <a:t>Formula, coordina y evalúa las políticas que promueven el desarrollo competitivo y sostenible de los procesos agropecuarios y rurales.</a:t>
            </a:r>
            <a:endParaRPr lang="es-CO" sz="900" b="1" dirty="0"/>
          </a:p>
        </p:txBody>
      </p:sp>
      <p:sp>
        <p:nvSpPr>
          <p:cNvPr id="39" name="38 CuadroTexto"/>
          <p:cNvSpPr txBox="1"/>
          <p:nvPr/>
        </p:nvSpPr>
        <p:spPr>
          <a:xfrm>
            <a:off x="5724128" y="4577353"/>
            <a:ext cx="3203848"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-Protección Social: </a:t>
            </a:r>
            <a:r>
              <a:rPr lang="es-CO" sz="900" dirty="0"/>
              <a:t>Ente regulador de todo lo concerniente con la salud de los colombianos y maneja lo relacionado con el tema laboral del país. </a:t>
            </a:r>
            <a:endParaRPr lang="es-CO" sz="900" b="1" dirty="0"/>
          </a:p>
        </p:txBody>
      </p:sp>
      <p:sp>
        <p:nvSpPr>
          <p:cNvPr id="40" name="39 CuadroTexto"/>
          <p:cNvSpPr txBox="1"/>
          <p:nvPr/>
        </p:nvSpPr>
        <p:spPr>
          <a:xfrm>
            <a:off x="1547664" y="1264985"/>
            <a:ext cx="3168352"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900" b="1" dirty="0"/>
              <a:t>-Interior y de justicia: </a:t>
            </a:r>
            <a:r>
              <a:rPr lang="es-CO" sz="900" dirty="0"/>
              <a:t>Coordina los asuntos políticos, de orden público y de justicia, con el fin de proteger los derechos fundamentales de los ciudadanos.</a:t>
            </a:r>
            <a:endParaRPr lang="es-CO" sz="900" b="1" dirty="0"/>
          </a:p>
        </p:txBody>
      </p:sp>
      <p:sp>
        <p:nvSpPr>
          <p:cNvPr id="46" name="45 CuadroTexto"/>
          <p:cNvSpPr txBox="1"/>
          <p:nvPr/>
        </p:nvSpPr>
        <p:spPr>
          <a:xfrm>
            <a:off x="5148064" y="5370208"/>
            <a:ext cx="3203848"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-Minas y Energía: </a:t>
            </a:r>
            <a:r>
              <a:rPr lang="es-CO" sz="900" dirty="0"/>
              <a:t>Adopta la política nacional en materia de exploración, explotación, transporte y procesamiento de minerales e hidrocarburos.</a:t>
            </a:r>
            <a:endParaRPr lang="es-CO" sz="900" b="1" dirty="0"/>
          </a:p>
        </p:txBody>
      </p:sp>
      <p:sp>
        <p:nvSpPr>
          <p:cNvPr id="47" name="46 CuadroTexto"/>
          <p:cNvSpPr txBox="1"/>
          <p:nvPr/>
        </p:nvSpPr>
        <p:spPr>
          <a:xfrm>
            <a:off x="1907704" y="385500"/>
            <a:ext cx="4340974" cy="523220"/>
          </a:xfrm>
          <a:prstGeom prst="rect">
            <a:avLst/>
          </a:prstGeom>
          <a:noFill/>
        </p:spPr>
        <p:txBody>
          <a:bodyPr wrap="square" rtlCol="0">
            <a:spAutoFit/>
          </a:bodyPr>
          <a:lstStyle/>
          <a:p>
            <a:pPr algn="ctr"/>
            <a:r>
              <a:rPr lang="es-CO" sz="2800" b="1" dirty="0">
                <a:effectLst>
                  <a:outerShdw blurRad="38100" dist="38100" dir="2700000" algn="tl">
                    <a:srgbClr val="000000">
                      <a:alpha val="43137"/>
                    </a:srgbClr>
                  </a:outerShdw>
                </a:effectLst>
              </a:rPr>
              <a:t>MINISTERIOS </a:t>
            </a:r>
          </a:p>
        </p:txBody>
      </p:sp>
      <p:sp>
        <p:nvSpPr>
          <p:cNvPr id="48" name="47 CuadroTexto"/>
          <p:cNvSpPr txBox="1"/>
          <p:nvPr/>
        </p:nvSpPr>
        <p:spPr>
          <a:xfrm>
            <a:off x="2177988" y="6119914"/>
            <a:ext cx="3203848"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-Comercio, Industria y Turismo: </a:t>
            </a:r>
            <a:r>
              <a:rPr lang="es-CO" sz="900" dirty="0"/>
              <a:t>Apoya la actividad empresarial y el desarrollo económico del país. Así como la gestión turística de las regiones. </a:t>
            </a:r>
            <a:endParaRPr lang="es-CO" sz="900" b="1" dirty="0"/>
          </a:p>
        </p:txBody>
      </p:sp>
      <p:sp>
        <p:nvSpPr>
          <p:cNvPr id="50" name="49 CuadroTexto"/>
          <p:cNvSpPr txBox="1"/>
          <p:nvPr/>
        </p:nvSpPr>
        <p:spPr>
          <a:xfrm>
            <a:off x="305780" y="5373216"/>
            <a:ext cx="3203848"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-Educación Nacional: </a:t>
            </a:r>
            <a:r>
              <a:rPr lang="es-CO" sz="900" dirty="0"/>
              <a:t>Establece las políticas y lineamientos del sector educativo colombiano, y garantiza el acceso equitativo a la educación. </a:t>
            </a:r>
            <a:endParaRPr lang="es-CO" sz="900" b="1" dirty="0"/>
          </a:p>
        </p:txBody>
      </p:sp>
      <p:sp>
        <p:nvSpPr>
          <p:cNvPr id="53" name="52 CuadroTexto"/>
          <p:cNvSpPr txBox="1"/>
          <p:nvPr/>
        </p:nvSpPr>
        <p:spPr>
          <a:xfrm>
            <a:off x="107504" y="4581128"/>
            <a:ext cx="2843808" cy="6463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-Ambiente, vivienda y desarrollo territorial: </a:t>
            </a:r>
            <a:r>
              <a:rPr lang="es-CO" sz="900" dirty="0"/>
              <a:t>Contribuye y promueve el desarrollo sostenible a través de la formulación y adopción de políticas ambientales y de vivienda.</a:t>
            </a:r>
            <a:endParaRPr lang="es-CO" sz="900" b="1" dirty="0"/>
          </a:p>
        </p:txBody>
      </p:sp>
      <p:sp>
        <p:nvSpPr>
          <p:cNvPr id="57" name="56 CuadroTexto"/>
          <p:cNvSpPr txBox="1"/>
          <p:nvPr/>
        </p:nvSpPr>
        <p:spPr>
          <a:xfrm>
            <a:off x="111014" y="3441774"/>
            <a:ext cx="2228738" cy="92333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-Tecnologías de la información y las comunicaciones: </a:t>
            </a:r>
            <a:r>
              <a:rPr lang="es-CO" sz="900" dirty="0"/>
              <a:t>Promociona la inversión en el sector de las comunicaciones y el desarrollo de tecnologías. Protege al usuario en el tema de la calidad del servicio.</a:t>
            </a:r>
            <a:endParaRPr lang="es-CO" sz="900" b="1" dirty="0"/>
          </a:p>
        </p:txBody>
      </p:sp>
      <p:sp>
        <p:nvSpPr>
          <p:cNvPr id="58" name="57 CuadroTexto"/>
          <p:cNvSpPr txBox="1"/>
          <p:nvPr/>
        </p:nvSpPr>
        <p:spPr>
          <a:xfrm>
            <a:off x="111014" y="2638653"/>
            <a:ext cx="2372753" cy="6463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-Transporte: </a:t>
            </a:r>
            <a:r>
              <a:rPr lang="es-CO" sz="900" dirty="0"/>
              <a:t>Participa en la formulación de políticas en materia de tránsito y transporte, además de elaborar planes y programas de desarrollo económico.</a:t>
            </a:r>
            <a:endParaRPr lang="es-CO" sz="900" b="1" dirty="0"/>
          </a:p>
        </p:txBody>
      </p:sp>
      <p:sp>
        <p:nvSpPr>
          <p:cNvPr id="60" name="59 CuadroTexto"/>
          <p:cNvSpPr txBox="1"/>
          <p:nvPr/>
        </p:nvSpPr>
        <p:spPr>
          <a:xfrm>
            <a:off x="135276" y="1985065"/>
            <a:ext cx="2996564" cy="50783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900" b="1" dirty="0"/>
              <a:t>-Cultura: </a:t>
            </a:r>
            <a:r>
              <a:rPr lang="es-CO" sz="900" dirty="0"/>
              <a:t>Diseña, promueve y aplica las políticas culturales. También trabaja por la consolidación del emprendimiento deportivo. </a:t>
            </a:r>
            <a:endParaRPr lang="es-CO" sz="900" b="1" dirty="0"/>
          </a:p>
        </p:txBody>
      </p:sp>
    </p:spTree>
    <p:extLst>
      <p:ext uri="{BB962C8B-B14F-4D97-AF65-F5344CB8AC3E}">
        <p14:creationId xmlns:p14="http://schemas.microsoft.com/office/powerpoint/2010/main" val="169571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146230"/>
            <a:ext cx="2283736" cy="338554"/>
          </a:xfrm>
          <a:prstGeom prst="rect">
            <a:avLst/>
          </a:prstGeom>
          <a:noFill/>
        </p:spPr>
        <p:txBody>
          <a:bodyPr wrap="square" rtlCol="0">
            <a:spAutoFit/>
          </a:bodyPr>
          <a:lstStyle/>
          <a:p>
            <a:r>
              <a:rPr lang="es-CO" sz="1600" b="1" u="sng" dirty="0">
                <a:solidFill>
                  <a:schemeClr val="tx2"/>
                </a:solidFill>
                <a:effectLst>
                  <a:outerShdw blurRad="38100" dist="38100" dir="2700000" algn="tl">
                    <a:srgbClr val="000000">
                      <a:alpha val="43137"/>
                    </a:srgbClr>
                  </a:outerShdw>
                </a:effectLst>
              </a:rPr>
              <a:t>PODER LEGISLATIVO: </a:t>
            </a:r>
          </a:p>
        </p:txBody>
      </p:sp>
      <p:sp>
        <p:nvSpPr>
          <p:cNvPr id="7" name="1 Título"/>
          <p:cNvSpPr>
            <a:spLocks noGrp="1"/>
          </p:cNvSpPr>
          <p:nvPr>
            <p:ph type="title"/>
          </p:nvPr>
        </p:nvSpPr>
        <p:spPr>
          <a:xfrm>
            <a:off x="457200" y="320040"/>
            <a:ext cx="7239000" cy="537192"/>
          </a:xfrm>
        </p:spPr>
        <p:txBody>
          <a:bodyPr>
            <a:normAutofit fontScale="90000"/>
          </a:bodyPr>
          <a:lstStyle/>
          <a:p>
            <a:pPr algn="ctr"/>
            <a:r>
              <a:rPr lang="es-CO" dirty="0">
                <a:gradFill>
                  <a:gsLst>
                    <a:gs pos="35000">
                      <a:srgbClr val="FFFF00"/>
                    </a:gs>
                    <a:gs pos="51000">
                      <a:srgbClr val="0070C0"/>
                    </a:gs>
                    <a:gs pos="74000">
                      <a:srgbClr val="FF0000"/>
                    </a:gs>
                  </a:gsLst>
                  <a:lin ang="5400000" scaled="1"/>
                </a:gradFill>
              </a:rPr>
              <a:t>ESTADO COLOMBIANO</a:t>
            </a:r>
          </a:p>
        </p:txBody>
      </p:sp>
      <p:sp>
        <p:nvSpPr>
          <p:cNvPr id="8" name="7 CuadroTexto"/>
          <p:cNvSpPr txBox="1"/>
          <p:nvPr/>
        </p:nvSpPr>
        <p:spPr>
          <a:xfrm>
            <a:off x="2627784" y="1146230"/>
            <a:ext cx="4968552" cy="1015663"/>
          </a:xfrm>
          <a:prstGeom prst="rect">
            <a:avLst/>
          </a:prstGeom>
          <a:noFill/>
        </p:spPr>
        <p:txBody>
          <a:bodyPr wrap="square" rtlCol="0">
            <a:spAutoFit/>
          </a:bodyPr>
          <a:lstStyle/>
          <a:p>
            <a:pPr algn="just"/>
            <a:r>
              <a:rPr lang="es-CO" sz="1200" dirty="0"/>
              <a:t>Su función es establecer el derecho, al dictar las reglas generales, abstractas e impersonales de observancia obligatoria, es decir, </a:t>
            </a:r>
            <a:r>
              <a:rPr lang="es-CO" sz="1200" b="1" dirty="0"/>
              <a:t>elaborar leyes</a:t>
            </a:r>
            <a:r>
              <a:rPr lang="es-CO" sz="1200" dirty="0"/>
              <a:t>.  Elabora y modifica las leyes existentes de acuerdo a la </a:t>
            </a:r>
            <a:r>
              <a:rPr lang="es-CO" sz="1200" b="1" dirty="0"/>
              <a:t>opinión de los ciudadanos</a:t>
            </a:r>
            <a:r>
              <a:rPr lang="es-CO" sz="1200" dirty="0"/>
              <a:t>, también ejerce </a:t>
            </a:r>
            <a:r>
              <a:rPr lang="es-CO" sz="1200" b="1" dirty="0"/>
              <a:t>control político sobre las acciones del gobierno.</a:t>
            </a:r>
          </a:p>
        </p:txBody>
      </p:sp>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35" y="3068960"/>
            <a:ext cx="2399531" cy="2016224"/>
          </a:xfrm>
          <a:prstGeom prst="rect">
            <a:avLst/>
          </a:prstGeom>
        </p:spPr>
      </p:pic>
      <p:cxnSp>
        <p:nvCxnSpPr>
          <p:cNvPr id="11" name="10 Conector recto"/>
          <p:cNvCxnSpPr/>
          <p:nvPr/>
        </p:nvCxnSpPr>
        <p:spPr>
          <a:xfrm>
            <a:off x="3053066" y="4005064"/>
            <a:ext cx="5108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flipH="1" flipV="1">
            <a:off x="3563888" y="2924946"/>
            <a:ext cx="12948" cy="1728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p:nvPr/>
        </p:nvCxnSpPr>
        <p:spPr>
          <a:xfrm>
            <a:off x="3563888" y="2924945"/>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18 Conector recto de flecha"/>
          <p:cNvCxnSpPr/>
          <p:nvPr/>
        </p:nvCxnSpPr>
        <p:spPr>
          <a:xfrm>
            <a:off x="3563888" y="4653136"/>
            <a:ext cx="4320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19 CuadroTexto"/>
          <p:cNvSpPr txBox="1"/>
          <p:nvPr/>
        </p:nvSpPr>
        <p:spPr>
          <a:xfrm>
            <a:off x="4008884" y="2739405"/>
            <a:ext cx="851148" cy="307777"/>
          </a:xfrm>
          <a:prstGeom prst="rect">
            <a:avLst/>
          </a:prstGeom>
          <a:ln cmpd="dbl"/>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400" dirty="0"/>
              <a:t>SENADO</a:t>
            </a:r>
          </a:p>
        </p:txBody>
      </p:sp>
      <p:sp>
        <p:nvSpPr>
          <p:cNvPr id="21" name="20 CuadroTexto"/>
          <p:cNvSpPr txBox="1"/>
          <p:nvPr/>
        </p:nvSpPr>
        <p:spPr>
          <a:xfrm>
            <a:off x="3976979" y="4523778"/>
            <a:ext cx="2592288" cy="307777"/>
          </a:xfrm>
          <a:prstGeom prst="rect">
            <a:avLst/>
          </a:prstGeom>
          <a:ln cmpd="dbl"/>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400" dirty="0"/>
              <a:t>CÁMARA DE REPRESENTANTES</a:t>
            </a:r>
          </a:p>
        </p:txBody>
      </p:sp>
      <p:cxnSp>
        <p:nvCxnSpPr>
          <p:cNvPr id="22" name="21 Conector recto"/>
          <p:cNvCxnSpPr/>
          <p:nvPr/>
        </p:nvCxnSpPr>
        <p:spPr>
          <a:xfrm>
            <a:off x="4856649" y="2893293"/>
            <a:ext cx="127705"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24 CuadroTexto"/>
          <p:cNvSpPr txBox="1"/>
          <p:nvPr/>
        </p:nvSpPr>
        <p:spPr>
          <a:xfrm>
            <a:off x="5004048" y="2564904"/>
            <a:ext cx="3060340" cy="1107996"/>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itchFamily="34" charset="0"/>
              <a:buChar char="•"/>
            </a:pPr>
            <a:r>
              <a:rPr lang="es-CO" sz="1100" dirty="0"/>
              <a:t>Formado por 102 integrantes.</a:t>
            </a:r>
          </a:p>
          <a:p>
            <a:pPr marL="285750" indent="-285750" algn="just">
              <a:buFont typeface="Arial" pitchFamily="34" charset="0"/>
              <a:buChar char="•"/>
            </a:pPr>
            <a:r>
              <a:rPr lang="es-CO" sz="1100" dirty="0"/>
              <a:t>Reformar la Constitución Política mediante Actos Legislativos.</a:t>
            </a:r>
          </a:p>
          <a:p>
            <a:pPr marL="285750" indent="-285750" algn="just">
              <a:buFont typeface="Arial" pitchFamily="34" charset="0"/>
              <a:buChar char="•"/>
            </a:pPr>
            <a:r>
              <a:rPr lang="es-CO" sz="1100" dirty="0"/>
              <a:t>Elaborar, interpretar, reformar y derogar las Leyes y Códigos en todos los ramos de la Legislación.</a:t>
            </a:r>
          </a:p>
        </p:txBody>
      </p:sp>
      <p:cxnSp>
        <p:nvCxnSpPr>
          <p:cNvPr id="29" name="28 Conector recto"/>
          <p:cNvCxnSpPr/>
          <p:nvPr/>
        </p:nvCxnSpPr>
        <p:spPr>
          <a:xfrm>
            <a:off x="5112060" y="4831555"/>
            <a:ext cx="0" cy="216024"/>
          </a:xfrm>
          <a:prstGeom prst="line">
            <a:avLst/>
          </a:prstGeom>
        </p:spPr>
        <p:style>
          <a:lnRef idx="2">
            <a:schemeClr val="accent1"/>
          </a:lnRef>
          <a:fillRef idx="0">
            <a:schemeClr val="accent1"/>
          </a:fillRef>
          <a:effectRef idx="1">
            <a:schemeClr val="accent1"/>
          </a:effectRef>
          <a:fontRef idx="minor">
            <a:schemeClr val="tx1"/>
          </a:fontRef>
        </p:style>
      </p:cxnSp>
      <p:sp>
        <p:nvSpPr>
          <p:cNvPr id="31" name="30 CuadroTexto"/>
          <p:cNvSpPr txBox="1"/>
          <p:nvPr/>
        </p:nvSpPr>
        <p:spPr>
          <a:xfrm>
            <a:off x="3779912" y="5047579"/>
            <a:ext cx="4032448" cy="93871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itchFamily="34" charset="0"/>
              <a:buChar char="•"/>
            </a:pPr>
            <a:r>
              <a:rPr lang="es-CO" sz="1100" dirty="0"/>
              <a:t>Formado por 166 integrantes.</a:t>
            </a:r>
          </a:p>
          <a:p>
            <a:pPr marL="285750" indent="-285750" algn="just">
              <a:buFont typeface="Arial" pitchFamily="34" charset="0"/>
              <a:buChar char="•"/>
            </a:pPr>
            <a:r>
              <a:rPr lang="es-CO" sz="1100" dirty="0"/>
              <a:t>Elegir al defensor del pueblo.</a:t>
            </a:r>
          </a:p>
          <a:p>
            <a:pPr marL="285750" indent="-285750" algn="just">
              <a:buFont typeface="Arial" pitchFamily="34" charset="0"/>
              <a:buChar char="•"/>
            </a:pPr>
            <a:r>
              <a:rPr lang="es-CO" sz="1100" dirty="0"/>
              <a:t>Examinar y fenecer la cuenta general del presupuesto y del tesoro que le presente el Contralor General de la República.</a:t>
            </a:r>
          </a:p>
        </p:txBody>
      </p:sp>
    </p:spTree>
    <p:extLst>
      <p:ext uri="{BB962C8B-B14F-4D97-AF65-F5344CB8AC3E}">
        <p14:creationId xmlns:p14="http://schemas.microsoft.com/office/powerpoint/2010/main" val="72008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20040"/>
            <a:ext cx="7239000" cy="537192"/>
          </a:xfrm>
        </p:spPr>
        <p:txBody>
          <a:bodyPr>
            <a:normAutofit fontScale="90000"/>
          </a:bodyPr>
          <a:lstStyle/>
          <a:p>
            <a:pPr algn="ctr"/>
            <a:r>
              <a:rPr lang="es-CO" dirty="0">
                <a:gradFill>
                  <a:gsLst>
                    <a:gs pos="35000">
                      <a:srgbClr val="FFFF00"/>
                    </a:gs>
                    <a:gs pos="51000">
                      <a:srgbClr val="0070C0"/>
                    </a:gs>
                    <a:gs pos="74000">
                      <a:srgbClr val="FF0000"/>
                    </a:gs>
                  </a:gsLst>
                  <a:lin ang="5400000" scaled="1"/>
                </a:gradFill>
              </a:rPr>
              <a:t>ESTADO COLOMBIANO</a:t>
            </a:r>
          </a:p>
        </p:txBody>
      </p:sp>
      <p:sp>
        <p:nvSpPr>
          <p:cNvPr id="5" name="4 CuadroTexto"/>
          <p:cNvSpPr txBox="1"/>
          <p:nvPr/>
        </p:nvSpPr>
        <p:spPr>
          <a:xfrm>
            <a:off x="467544" y="1146230"/>
            <a:ext cx="2283736" cy="338554"/>
          </a:xfrm>
          <a:prstGeom prst="rect">
            <a:avLst/>
          </a:prstGeom>
          <a:noFill/>
        </p:spPr>
        <p:txBody>
          <a:bodyPr wrap="square" rtlCol="0">
            <a:spAutoFit/>
          </a:bodyPr>
          <a:lstStyle/>
          <a:p>
            <a:r>
              <a:rPr lang="es-CO" sz="1600" b="1" u="sng" dirty="0">
                <a:solidFill>
                  <a:schemeClr val="tx2"/>
                </a:solidFill>
                <a:effectLst>
                  <a:outerShdw blurRad="38100" dist="38100" dir="2700000" algn="tl">
                    <a:srgbClr val="000000">
                      <a:alpha val="43137"/>
                    </a:srgbClr>
                  </a:outerShdw>
                </a:effectLst>
              </a:rPr>
              <a:t>PODER JUDICIAL: </a:t>
            </a:r>
          </a:p>
        </p:txBody>
      </p:sp>
      <p:sp>
        <p:nvSpPr>
          <p:cNvPr id="6" name="5 CuadroTexto"/>
          <p:cNvSpPr txBox="1"/>
          <p:nvPr/>
        </p:nvSpPr>
        <p:spPr>
          <a:xfrm>
            <a:off x="2267744" y="1124744"/>
            <a:ext cx="5112568" cy="830997"/>
          </a:xfrm>
          <a:prstGeom prst="rect">
            <a:avLst/>
          </a:prstGeom>
          <a:noFill/>
        </p:spPr>
        <p:txBody>
          <a:bodyPr wrap="square" rtlCol="0">
            <a:spAutoFit/>
          </a:bodyPr>
          <a:lstStyle/>
          <a:p>
            <a:pPr algn="just"/>
            <a:r>
              <a:rPr lang="es-CO" sz="1200" dirty="0"/>
              <a:t>Tiene la función de administrar la justicia y decir el derecho, con lo que realiza la función jurisdiccional y garantiza el respecto al Estado de Derecho al interpretar la ley. Cumplimiento de la ley y castiga a sus infractores.</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13" y="2276872"/>
            <a:ext cx="1254249" cy="1119561"/>
          </a:xfrm>
          <a:prstGeom prst="rect">
            <a:avLst/>
          </a:prstGeom>
        </p:spPr>
      </p:pic>
      <p:grpSp>
        <p:nvGrpSpPr>
          <p:cNvPr id="27" name="26 Grupo"/>
          <p:cNvGrpSpPr/>
          <p:nvPr/>
        </p:nvGrpSpPr>
        <p:grpSpPr>
          <a:xfrm>
            <a:off x="1952362" y="2348880"/>
            <a:ext cx="675422" cy="1047553"/>
            <a:chOff x="1952362" y="2348880"/>
            <a:chExt cx="675422" cy="1047553"/>
          </a:xfrm>
        </p:grpSpPr>
        <p:cxnSp>
          <p:nvCxnSpPr>
            <p:cNvPr id="9" name="8 Conector recto"/>
            <p:cNvCxnSpPr/>
            <p:nvPr/>
          </p:nvCxnSpPr>
          <p:spPr>
            <a:xfrm>
              <a:off x="1952362" y="2836652"/>
              <a:ext cx="3600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2312402" y="2348880"/>
              <a:ext cx="0" cy="1047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a:off x="2312402" y="2350418"/>
              <a:ext cx="3153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p:nvPr/>
          </p:nvCxnSpPr>
          <p:spPr>
            <a:xfrm>
              <a:off x="2312402" y="3396433"/>
              <a:ext cx="3153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17 CuadroTexto"/>
          <p:cNvSpPr txBox="1"/>
          <p:nvPr/>
        </p:nvSpPr>
        <p:spPr>
          <a:xfrm>
            <a:off x="2627784" y="2194991"/>
            <a:ext cx="2448272" cy="307777"/>
          </a:xfrm>
          <a:prstGeom prst="rect">
            <a:avLst/>
          </a:prstGeom>
          <a:noFill/>
        </p:spPr>
        <p:txBody>
          <a:bodyPr wrap="square" rtlCol="0">
            <a:spAutoFit/>
          </a:bodyPr>
          <a:lstStyle/>
          <a:p>
            <a:r>
              <a:rPr lang="es-CO" sz="1400" dirty="0"/>
              <a:t>Corte Constitucional</a:t>
            </a:r>
          </a:p>
        </p:txBody>
      </p:sp>
      <p:cxnSp>
        <p:nvCxnSpPr>
          <p:cNvPr id="20" name="19 Conector recto de flecha"/>
          <p:cNvCxnSpPr/>
          <p:nvPr/>
        </p:nvCxnSpPr>
        <p:spPr>
          <a:xfrm>
            <a:off x="4427984" y="235041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2627784" y="3242544"/>
            <a:ext cx="2448272" cy="307777"/>
          </a:xfrm>
          <a:prstGeom prst="rect">
            <a:avLst/>
          </a:prstGeom>
          <a:noFill/>
        </p:spPr>
        <p:txBody>
          <a:bodyPr wrap="square" rtlCol="0">
            <a:spAutoFit/>
          </a:bodyPr>
          <a:lstStyle/>
          <a:p>
            <a:r>
              <a:rPr lang="es-CO" sz="1400" dirty="0"/>
              <a:t>Corte Suprema de Justicia</a:t>
            </a:r>
          </a:p>
        </p:txBody>
      </p:sp>
      <p:cxnSp>
        <p:nvCxnSpPr>
          <p:cNvPr id="22" name="21 Conector recto de flecha"/>
          <p:cNvCxnSpPr/>
          <p:nvPr/>
        </p:nvCxnSpPr>
        <p:spPr>
          <a:xfrm>
            <a:off x="4860032" y="339643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4644008" y="2132856"/>
            <a:ext cx="3456384" cy="830997"/>
          </a:xfrm>
          <a:prstGeom prst="rect">
            <a:avLst/>
          </a:prstGeom>
          <a:noFill/>
        </p:spPr>
        <p:txBody>
          <a:bodyPr wrap="square" rtlCol="0">
            <a:spAutoFit/>
          </a:bodyPr>
          <a:lstStyle/>
          <a:p>
            <a:pPr algn="just"/>
            <a:r>
              <a:rPr lang="es-CO" sz="1200" dirty="0"/>
              <a:t>Cuida la integridad y la supremacía de la Constitución. Decide sobre las demandas de inconstitucionalidad que hacen los ciudadanos contra los actos reformatorios del texto. </a:t>
            </a:r>
          </a:p>
        </p:txBody>
      </p:sp>
      <p:sp>
        <p:nvSpPr>
          <p:cNvPr id="24" name="23 CuadroTexto"/>
          <p:cNvSpPr txBox="1"/>
          <p:nvPr/>
        </p:nvSpPr>
        <p:spPr>
          <a:xfrm>
            <a:off x="5048200" y="3140968"/>
            <a:ext cx="3052192" cy="830997"/>
          </a:xfrm>
          <a:prstGeom prst="rect">
            <a:avLst/>
          </a:prstGeom>
          <a:noFill/>
        </p:spPr>
        <p:txBody>
          <a:bodyPr wrap="square" rtlCol="0">
            <a:spAutoFit/>
          </a:bodyPr>
          <a:lstStyle/>
          <a:p>
            <a:pPr algn="just"/>
            <a:r>
              <a:rPr lang="es-CO" sz="1200" dirty="0"/>
              <a:t>Máximo tribunal de la jurisdicción ordinaria. Juzga al Presidente de la República, a los miembros de las Altas Cortes y al Fiscal General de la Nación.</a:t>
            </a:r>
          </a:p>
        </p:txBody>
      </p:sp>
      <p:pic>
        <p:nvPicPr>
          <p:cNvPr id="25" name="2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519" y="2836652"/>
            <a:ext cx="533401" cy="433388"/>
          </a:xfrm>
          <a:prstGeom prst="rect">
            <a:avLst/>
          </a:prstGeom>
        </p:spPr>
      </p:pic>
      <p:sp>
        <p:nvSpPr>
          <p:cNvPr id="26" name="25 Rectángulo"/>
          <p:cNvSpPr/>
          <p:nvPr/>
        </p:nvSpPr>
        <p:spPr>
          <a:xfrm>
            <a:off x="665768" y="5139052"/>
            <a:ext cx="1426704" cy="369332"/>
          </a:xfrm>
          <a:prstGeom prst="rect">
            <a:avLst/>
          </a:prstGeom>
          <a:noFill/>
        </p:spPr>
        <p:txBody>
          <a:bodyPr wrap="square" lIns="91440" tIns="45720" rIns="91440" bIns="45720">
            <a:spAutoFit/>
          </a:bodyPr>
          <a:lstStyle/>
          <a:p>
            <a:pPr algn="ctr"/>
            <a:r>
              <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CONSEJOS</a:t>
            </a:r>
          </a:p>
        </p:txBody>
      </p:sp>
      <p:grpSp>
        <p:nvGrpSpPr>
          <p:cNvPr id="28" name="27 Grupo"/>
          <p:cNvGrpSpPr/>
          <p:nvPr/>
        </p:nvGrpSpPr>
        <p:grpSpPr>
          <a:xfrm>
            <a:off x="1974691" y="4653136"/>
            <a:ext cx="675422" cy="1440160"/>
            <a:chOff x="1952362" y="2348880"/>
            <a:chExt cx="675422" cy="1047553"/>
          </a:xfrm>
        </p:grpSpPr>
        <p:cxnSp>
          <p:nvCxnSpPr>
            <p:cNvPr id="29" name="28 Conector recto"/>
            <p:cNvCxnSpPr/>
            <p:nvPr/>
          </p:nvCxnSpPr>
          <p:spPr>
            <a:xfrm>
              <a:off x="1952362" y="2836652"/>
              <a:ext cx="3600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29 Conector recto"/>
            <p:cNvCxnSpPr/>
            <p:nvPr/>
          </p:nvCxnSpPr>
          <p:spPr>
            <a:xfrm flipV="1">
              <a:off x="2312402" y="2348880"/>
              <a:ext cx="0" cy="1047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30 Conector recto de flecha"/>
            <p:cNvCxnSpPr/>
            <p:nvPr/>
          </p:nvCxnSpPr>
          <p:spPr>
            <a:xfrm>
              <a:off x="2312402" y="2350418"/>
              <a:ext cx="3153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31 Conector recto de flecha"/>
            <p:cNvCxnSpPr/>
            <p:nvPr/>
          </p:nvCxnSpPr>
          <p:spPr>
            <a:xfrm>
              <a:off x="2312402" y="3396433"/>
              <a:ext cx="3153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3" name="32 CuadroTexto"/>
          <p:cNvSpPr txBox="1"/>
          <p:nvPr/>
        </p:nvSpPr>
        <p:spPr>
          <a:xfrm>
            <a:off x="2627784" y="4489375"/>
            <a:ext cx="1656184" cy="307777"/>
          </a:xfrm>
          <a:prstGeom prst="rect">
            <a:avLst/>
          </a:prstGeom>
          <a:noFill/>
        </p:spPr>
        <p:txBody>
          <a:bodyPr wrap="square" rtlCol="0">
            <a:spAutoFit/>
          </a:bodyPr>
          <a:lstStyle/>
          <a:p>
            <a:r>
              <a:rPr lang="es-CO" sz="1400" dirty="0"/>
              <a:t>Consejo de Estado</a:t>
            </a:r>
          </a:p>
        </p:txBody>
      </p:sp>
      <p:cxnSp>
        <p:nvCxnSpPr>
          <p:cNvPr id="34" name="33 Conector recto de flecha"/>
          <p:cNvCxnSpPr/>
          <p:nvPr/>
        </p:nvCxnSpPr>
        <p:spPr>
          <a:xfrm>
            <a:off x="4283968" y="4643263"/>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4535996" y="4326195"/>
            <a:ext cx="3564396" cy="830997"/>
          </a:xfrm>
          <a:prstGeom prst="rect">
            <a:avLst/>
          </a:prstGeom>
          <a:noFill/>
        </p:spPr>
        <p:txBody>
          <a:bodyPr wrap="square" rtlCol="0">
            <a:spAutoFit/>
          </a:bodyPr>
          <a:lstStyle/>
          <a:p>
            <a:pPr algn="just"/>
            <a:r>
              <a:rPr lang="es-CO" sz="1200" dirty="0"/>
              <a:t>Resuelve en última instancia los procesos que involucran  al Estado y a los particulares, o los procesos que involucran a dos entidades estatales.</a:t>
            </a:r>
          </a:p>
        </p:txBody>
      </p:sp>
      <p:sp>
        <p:nvSpPr>
          <p:cNvPr id="36" name="35 CuadroTexto"/>
          <p:cNvSpPr txBox="1"/>
          <p:nvPr/>
        </p:nvSpPr>
        <p:spPr>
          <a:xfrm>
            <a:off x="2711040" y="5733256"/>
            <a:ext cx="1656184" cy="523220"/>
          </a:xfrm>
          <a:prstGeom prst="rect">
            <a:avLst/>
          </a:prstGeom>
          <a:noFill/>
        </p:spPr>
        <p:txBody>
          <a:bodyPr wrap="square" rtlCol="0">
            <a:spAutoFit/>
          </a:bodyPr>
          <a:lstStyle/>
          <a:p>
            <a:r>
              <a:rPr lang="es-CO" sz="1400" dirty="0"/>
              <a:t>Consejo Superior de la Judicatura</a:t>
            </a:r>
          </a:p>
        </p:txBody>
      </p:sp>
      <p:cxnSp>
        <p:nvCxnSpPr>
          <p:cNvPr id="37" name="36 Conector recto de flecha"/>
          <p:cNvCxnSpPr/>
          <p:nvPr/>
        </p:nvCxnSpPr>
        <p:spPr>
          <a:xfrm>
            <a:off x="4211960" y="602128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4428356" y="5589240"/>
            <a:ext cx="3564396" cy="830997"/>
          </a:xfrm>
          <a:prstGeom prst="rect">
            <a:avLst/>
          </a:prstGeom>
          <a:noFill/>
        </p:spPr>
        <p:txBody>
          <a:bodyPr wrap="square" rtlCol="0">
            <a:spAutoFit/>
          </a:bodyPr>
          <a:lstStyle/>
          <a:p>
            <a:pPr algn="just"/>
            <a:r>
              <a:rPr lang="es-CO" sz="1200" dirty="0"/>
              <a:t>Dicta los reglamentos necesarios para el funcionamiento de la administración de justicia. Adopta y propone proyectos de ley relativos a la administración de justicia. </a:t>
            </a:r>
          </a:p>
        </p:txBody>
      </p:sp>
    </p:spTree>
    <p:extLst>
      <p:ext uri="{BB962C8B-B14F-4D97-AF65-F5344CB8AC3E}">
        <p14:creationId xmlns:p14="http://schemas.microsoft.com/office/powerpoint/2010/main" val="303026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20040"/>
            <a:ext cx="7239000" cy="537192"/>
          </a:xfrm>
        </p:spPr>
        <p:txBody>
          <a:bodyPr>
            <a:normAutofit fontScale="90000"/>
          </a:bodyPr>
          <a:lstStyle/>
          <a:p>
            <a:pPr algn="ctr"/>
            <a:r>
              <a:rPr lang="es-CO" dirty="0">
                <a:gradFill>
                  <a:gsLst>
                    <a:gs pos="35000">
                      <a:srgbClr val="FFFF00"/>
                    </a:gs>
                    <a:gs pos="51000">
                      <a:srgbClr val="0070C0"/>
                    </a:gs>
                    <a:gs pos="74000">
                      <a:srgbClr val="FF0000"/>
                    </a:gs>
                  </a:gsLst>
                  <a:lin ang="5400000" scaled="1"/>
                </a:gradFill>
              </a:rPr>
              <a:t>ESTADO COLOMBIANO</a:t>
            </a:r>
          </a:p>
        </p:txBody>
      </p:sp>
      <p:sp>
        <p:nvSpPr>
          <p:cNvPr id="5" name="4 Rectángulo"/>
          <p:cNvSpPr/>
          <p:nvPr/>
        </p:nvSpPr>
        <p:spPr>
          <a:xfrm>
            <a:off x="2555776" y="1124744"/>
            <a:ext cx="3501278" cy="369332"/>
          </a:xfrm>
          <a:prstGeom prst="rect">
            <a:avLst/>
          </a:prstGeom>
          <a:ln w="9525"/>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Organizaciones de control</a:t>
            </a:r>
          </a:p>
        </p:txBody>
      </p:sp>
      <p:cxnSp>
        <p:nvCxnSpPr>
          <p:cNvPr id="7" name="6 Conector recto"/>
          <p:cNvCxnSpPr>
            <a:stCxn id="5" idx="2"/>
          </p:cNvCxnSpPr>
          <p:nvPr/>
        </p:nvCxnSpPr>
        <p:spPr>
          <a:xfrm>
            <a:off x="4306415" y="1494076"/>
            <a:ext cx="0" cy="278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899592" y="1772816"/>
            <a:ext cx="6408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899592" y="17728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851920" y="17728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308304" y="1772816"/>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467544" y="2060848"/>
            <a:ext cx="1224136" cy="307777"/>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a:t>Procuraduría</a:t>
            </a:r>
          </a:p>
        </p:txBody>
      </p:sp>
      <p:sp>
        <p:nvSpPr>
          <p:cNvPr id="19" name="18 CuadroTexto"/>
          <p:cNvSpPr txBox="1"/>
          <p:nvPr/>
        </p:nvSpPr>
        <p:spPr>
          <a:xfrm>
            <a:off x="3275856" y="2059359"/>
            <a:ext cx="1224136" cy="307777"/>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a:t>Contraloría</a:t>
            </a:r>
          </a:p>
        </p:txBody>
      </p:sp>
      <p:sp>
        <p:nvSpPr>
          <p:cNvPr id="20" name="19 CuadroTexto"/>
          <p:cNvSpPr txBox="1"/>
          <p:nvPr/>
        </p:nvSpPr>
        <p:spPr>
          <a:xfrm>
            <a:off x="5508104" y="2060848"/>
            <a:ext cx="2592288" cy="307777"/>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a:t>Fiscalía General de la Nación </a:t>
            </a:r>
          </a:p>
        </p:txBody>
      </p:sp>
      <p:cxnSp>
        <p:nvCxnSpPr>
          <p:cNvPr id="22" name="21 Conector recto"/>
          <p:cNvCxnSpPr/>
          <p:nvPr/>
        </p:nvCxnSpPr>
        <p:spPr>
          <a:xfrm>
            <a:off x="899592" y="2368625"/>
            <a:ext cx="0" cy="196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851920" y="2367136"/>
            <a:ext cx="0" cy="197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7308304" y="2368625"/>
            <a:ext cx="0" cy="196279"/>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45468" y="2564904"/>
            <a:ext cx="1872208" cy="120032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200" dirty="0"/>
              <a:t>Formula las políticas generales en materia de control disciplinario de los funcionarios y demás personas que prestan el servicio al Estado.</a:t>
            </a:r>
          </a:p>
        </p:txBody>
      </p:sp>
      <p:pic>
        <p:nvPicPr>
          <p:cNvPr id="28" name="2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8" y="1883536"/>
            <a:ext cx="566886" cy="601452"/>
          </a:xfrm>
          <a:prstGeom prst="rect">
            <a:avLst/>
          </a:prstGeom>
        </p:spPr>
      </p:pic>
      <p:sp>
        <p:nvSpPr>
          <p:cNvPr id="29" name="28 CuadroTexto"/>
          <p:cNvSpPr txBox="1"/>
          <p:nvPr/>
        </p:nvSpPr>
        <p:spPr>
          <a:xfrm>
            <a:off x="2915816" y="2564904"/>
            <a:ext cx="1872208" cy="1384995"/>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200" dirty="0"/>
              <a:t>Se encarga de vigilar la gestión de los recursos de la administración y de los particulares o entidades que manejan fondos o bienes de la Nación. </a:t>
            </a:r>
          </a:p>
        </p:txBody>
      </p:sp>
      <p:pic>
        <p:nvPicPr>
          <p:cNvPr id="30" name="2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893586"/>
            <a:ext cx="576064" cy="516471"/>
          </a:xfrm>
          <a:prstGeom prst="rect">
            <a:avLst/>
          </a:prstGeom>
        </p:spPr>
      </p:pic>
      <p:sp>
        <p:nvSpPr>
          <p:cNvPr id="31" name="30 CuadroTexto"/>
          <p:cNvSpPr txBox="1"/>
          <p:nvPr/>
        </p:nvSpPr>
        <p:spPr>
          <a:xfrm>
            <a:off x="5436096" y="2564904"/>
            <a:ext cx="2664296" cy="101566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200" dirty="0"/>
              <a:t>Investiga los delitos, califica los procesos y acusa ante los jueces y tribunales competentes a los presuntos infractores de la ley penal. </a:t>
            </a:r>
          </a:p>
        </p:txBody>
      </p:sp>
      <p:pic>
        <p:nvPicPr>
          <p:cNvPr id="32" name="3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532" y="2034216"/>
            <a:ext cx="486346" cy="408083"/>
          </a:xfrm>
          <a:prstGeom prst="rect">
            <a:avLst/>
          </a:prstGeom>
        </p:spPr>
      </p:pic>
      <p:cxnSp>
        <p:nvCxnSpPr>
          <p:cNvPr id="33" name="32 Conector recto"/>
          <p:cNvCxnSpPr/>
          <p:nvPr/>
        </p:nvCxnSpPr>
        <p:spPr>
          <a:xfrm>
            <a:off x="2411760" y="1764572"/>
            <a:ext cx="0" cy="2384508"/>
          </a:xfrm>
          <a:prstGeom prst="line">
            <a:avLst/>
          </a:prstGeom>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1799692" y="4149080"/>
            <a:ext cx="1224136" cy="52322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a:t>Defensoría del Pueblo </a:t>
            </a:r>
          </a:p>
        </p:txBody>
      </p:sp>
      <p:sp>
        <p:nvSpPr>
          <p:cNvPr id="36" name="35 CuadroTexto"/>
          <p:cNvSpPr txBox="1"/>
          <p:nvPr/>
        </p:nvSpPr>
        <p:spPr>
          <a:xfrm>
            <a:off x="1475656" y="4869160"/>
            <a:ext cx="1872208" cy="120032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200" dirty="0"/>
              <a:t>Trabaja bajo la dirección del Procurador General. Vela por la promoción, el ejercicio y la divulgación de los derechos humanos. </a:t>
            </a:r>
          </a:p>
        </p:txBody>
      </p:sp>
      <p:cxnSp>
        <p:nvCxnSpPr>
          <p:cNvPr id="37" name="36 Conector recto"/>
          <p:cNvCxnSpPr/>
          <p:nvPr/>
        </p:nvCxnSpPr>
        <p:spPr>
          <a:xfrm>
            <a:off x="2387005" y="4653136"/>
            <a:ext cx="0" cy="197768"/>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3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08" y="4066803"/>
            <a:ext cx="710595" cy="685217"/>
          </a:xfrm>
          <a:prstGeom prst="rect">
            <a:avLst/>
          </a:prstGeom>
        </p:spPr>
      </p:pic>
      <p:cxnSp>
        <p:nvCxnSpPr>
          <p:cNvPr id="39" name="38 Conector recto"/>
          <p:cNvCxnSpPr/>
          <p:nvPr/>
        </p:nvCxnSpPr>
        <p:spPr>
          <a:xfrm>
            <a:off x="5148064" y="1772816"/>
            <a:ext cx="0" cy="2384508"/>
          </a:xfrm>
          <a:prstGeom prst="line">
            <a:avLst/>
          </a:prstGeom>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4471442" y="4157324"/>
            <a:ext cx="1224136" cy="307777"/>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400" dirty="0"/>
              <a:t>Personería </a:t>
            </a:r>
          </a:p>
        </p:txBody>
      </p:sp>
      <p:sp>
        <p:nvSpPr>
          <p:cNvPr id="41" name="40 Rectángulo"/>
          <p:cNvSpPr/>
          <p:nvPr/>
        </p:nvSpPr>
        <p:spPr>
          <a:xfrm>
            <a:off x="3851920" y="4672300"/>
            <a:ext cx="3510136" cy="1446550"/>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1100" dirty="0"/>
              <a:t>Representa, orienta y asesora los ciudadanos en defensa de sus intereses y del Distrito Capital, se apersona de los problemas municipales y de la comunidad y asume el papel de Defensor de sus derechos, Actúa como: </a:t>
            </a:r>
          </a:p>
          <a:p>
            <a:pPr algn="just"/>
            <a:r>
              <a:rPr lang="es-CO" sz="1100" dirty="0"/>
              <a:t>• VEEDOR CIUDADANO (Vigila). </a:t>
            </a:r>
          </a:p>
          <a:p>
            <a:pPr algn="just"/>
            <a:r>
              <a:rPr lang="es-CO" sz="1100" dirty="0"/>
              <a:t>• AGENTE DEL MINISTERIO PUBLICO (Interviene) </a:t>
            </a:r>
          </a:p>
          <a:p>
            <a:pPr algn="just"/>
            <a:r>
              <a:rPr lang="es-CO" sz="1100" dirty="0"/>
              <a:t>• DEFENSA DE LOS DERECHOS HUMANOS (Defiende).</a:t>
            </a:r>
          </a:p>
        </p:txBody>
      </p:sp>
      <p:cxnSp>
        <p:nvCxnSpPr>
          <p:cNvPr id="42" name="41 Conector recto"/>
          <p:cNvCxnSpPr/>
          <p:nvPr/>
        </p:nvCxnSpPr>
        <p:spPr>
          <a:xfrm>
            <a:off x="5148064" y="4465101"/>
            <a:ext cx="0" cy="1977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5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a:no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DEMOCRACIA</a:t>
            </a:r>
          </a:p>
        </p:txBody>
      </p:sp>
      <p:sp>
        <p:nvSpPr>
          <p:cNvPr id="4" name="3 CuadroTexto"/>
          <p:cNvSpPr txBox="1"/>
          <p:nvPr/>
        </p:nvSpPr>
        <p:spPr>
          <a:xfrm>
            <a:off x="357158" y="2000240"/>
            <a:ext cx="2286016" cy="369332"/>
          </a:xfrm>
          <a:prstGeom prst="rect">
            <a:avLst/>
          </a:prstGeom>
          <a:noFill/>
        </p:spPr>
        <p:txBody>
          <a:bodyPr wrap="square" rtlCol="0">
            <a:spAutoFit/>
          </a:bodyPr>
          <a:lstStyle/>
          <a:p>
            <a:r>
              <a:rPr lang="es-CO" dirty="0"/>
              <a:t>GRECIA ( 500 a.C.)</a:t>
            </a:r>
          </a:p>
        </p:txBody>
      </p:sp>
      <p:cxnSp>
        <p:nvCxnSpPr>
          <p:cNvPr id="6" name="5 Conector recto de flecha"/>
          <p:cNvCxnSpPr/>
          <p:nvPr/>
        </p:nvCxnSpPr>
        <p:spPr>
          <a:xfrm>
            <a:off x="2428860" y="214311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3078642" y="2000240"/>
            <a:ext cx="2357454" cy="369332"/>
          </a:xfrm>
          <a:prstGeom prst="rect">
            <a:avLst/>
          </a:prstGeom>
          <a:noFill/>
        </p:spPr>
        <p:txBody>
          <a:bodyPr wrap="square" rtlCol="0">
            <a:spAutoFit/>
          </a:bodyPr>
          <a:lstStyle/>
          <a:p>
            <a:r>
              <a:rPr lang="es-CO" dirty="0"/>
              <a:t>KRATOS / DEMOS</a:t>
            </a:r>
          </a:p>
        </p:txBody>
      </p:sp>
      <p:cxnSp>
        <p:nvCxnSpPr>
          <p:cNvPr id="8" name="7 Conector recto de flecha"/>
          <p:cNvCxnSpPr/>
          <p:nvPr/>
        </p:nvCxnSpPr>
        <p:spPr>
          <a:xfrm>
            <a:off x="4932040" y="2143116"/>
            <a:ext cx="5686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572132" y="1928802"/>
            <a:ext cx="2571768" cy="646331"/>
          </a:xfrm>
          <a:prstGeom prst="rect">
            <a:avLst/>
          </a:prstGeom>
          <a:noFill/>
        </p:spPr>
        <p:txBody>
          <a:bodyPr wrap="square" rtlCol="0">
            <a:spAutoFit/>
          </a:bodyPr>
          <a:lstStyle/>
          <a:p>
            <a:r>
              <a:rPr lang="es-CO" dirty="0"/>
              <a:t>DEMOCRACIA = GOBIERNO DEL PUEBLO</a:t>
            </a:r>
          </a:p>
        </p:txBody>
      </p:sp>
      <p:cxnSp>
        <p:nvCxnSpPr>
          <p:cNvPr id="10" name="9 Conector recto de flecha"/>
          <p:cNvCxnSpPr/>
          <p:nvPr/>
        </p:nvCxnSpPr>
        <p:spPr>
          <a:xfrm rot="5400000">
            <a:off x="6215868" y="285670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5072066" y="3214686"/>
            <a:ext cx="3214710" cy="923330"/>
          </a:xfrm>
          <a:prstGeom prst="rect">
            <a:avLst/>
          </a:prstGeom>
          <a:noFill/>
        </p:spPr>
        <p:txBody>
          <a:bodyPr wrap="square" rtlCol="0">
            <a:spAutoFit/>
          </a:bodyPr>
          <a:lstStyle/>
          <a:p>
            <a:pPr algn="ctr"/>
            <a:r>
              <a:rPr lang="es-CO" dirty="0"/>
              <a:t>PRINCIPIOS ESTABLECIDOS DURANTE LA REVOLUCIÓN FRANCESA</a:t>
            </a:r>
          </a:p>
        </p:txBody>
      </p:sp>
      <p:cxnSp>
        <p:nvCxnSpPr>
          <p:cNvPr id="22" name="21 Conector recto"/>
          <p:cNvCxnSpPr/>
          <p:nvPr/>
        </p:nvCxnSpPr>
        <p:spPr>
          <a:xfrm rot="5400000">
            <a:off x="6107917" y="4822041"/>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5643570" y="5286388"/>
            <a:ext cx="937424" cy="10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4750595" y="5179231"/>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10800000">
            <a:off x="4786314" y="4286256"/>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3143240" y="4071942"/>
            <a:ext cx="1357322" cy="369332"/>
          </a:xfrm>
          <a:prstGeom prst="rect">
            <a:avLst/>
          </a:prstGeom>
          <a:noFill/>
        </p:spPr>
        <p:txBody>
          <a:bodyPr wrap="square" rtlCol="0">
            <a:spAutoFit/>
          </a:bodyPr>
          <a:lstStyle/>
          <a:p>
            <a:r>
              <a:rPr lang="es-CO" dirty="0"/>
              <a:t>IGUALDAD</a:t>
            </a:r>
          </a:p>
        </p:txBody>
      </p:sp>
      <p:pic>
        <p:nvPicPr>
          <p:cNvPr id="26628" name="Picture 4" descr="http://3.bp.blogspot.com/-OLpiD87vlHw/TZHqV9K15oI/AAAAAAAAAAg/WAD2j5DxkhE/s640/igualdad++222.gif"/>
          <p:cNvPicPr>
            <a:picLocks noChangeAspect="1" noChangeArrowheads="1"/>
          </p:cNvPicPr>
          <p:nvPr/>
        </p:nvPicPr>
        <p:blipFill>
          <a:blip r:embed="rId2"/>
          <a:srcRect/>
          <a:stretch>
            <a:fillRect/>
          </a:stretch>
        </p:blipFill>
        <p:spPr bwMode="auto">
          <a:xfrm>
            <a:off x="1500166" y="3143248"/>
            <a:ext cx="1643074" cy="1269169"/>
          </a:xfrm>
          <a:prstGeom prst="rect">
            <a:avLst/>
          </a:prstGeom>
          <a:noFill/>
        </p:spPr>
      </p:pic>
      <p:cxnSp>
        <p:nvCxnSpPr>
          <p:cNvPr id="36" name="35 Conector recto de flecha"/>
          <p:cNvCxnSpPr/>
          <p:nvPr/>
        </p:nvCxnSpPr>
        <p:spPr>
          <a:xfrm rot="10800000">
            <a:off x="4786314" y="4857760"/>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3286116" y="4643446"/>
            <a:ext cx="1214446" cy="369332"/>
          </a:xfrm>
          <a:prstGeom prst="rect">
            <a:avLst/>
          </a:prstGeom>
          <a:noFill/>
        </p:spPr>
        <p:txBody>
          <a:bodyPr wrap="square" rtlCol="0">
            <a:spAutoFit/>
          </a:bodyPr>
          <a:lstStyle/>
          <a:p>
            <a:r>
              <a:rPr lang="es-CO" dirty="0"/>
              <a:t>LIBERTAD</a:t>
            </a:r>
          </a:p>
        </p:txBody>
      </p:sp>
      <p:cxnSp>
        <p:nvCxnSpPr>
          <p:cNvPr id="38" name="37 Conector recto de flecha"/>
          <p:cNvCxnSpPr/>
          <p:nvPr/>
        </p:nvCxnSpPr>
        <p:spPr>
          <a:xfrm rot="10800000">
            <a:off x="4786314" y="5429264"/>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10800000">
            <a:off x="4786314" y="6072206"/>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3000364" y="5286388"/>
            <a:ext cx="1714512" cy="369332"/>
          </a:xfrm>
          <a:prstGeom prst="rect">
            <a:avLst/>
          </a:prstGeom>
          <a:noFill/>
        </p:spPr>
        <p:txBody>
          <a:bodyPr wrap="square" rtlCol="0">
            <a:spAutoFit/>
          </a:bodyPr>
          <a:lstStyle/>
          <a:p>
            <a:r>
              <a:rPr lang="es-CO" dirty="0"/>
              <a:t>CONSTITUCIÓN</a:t>
            </a:r>
          </a:p>
        </p:txBody>
      </p:sp>
      <p:sp>
        <p:nvSpPr>
          <p:cNvPr id="41" name="40 CuadroTexto"/>
          <p:cNvSpPr txBox="1"/>
          <p:nvPr/>
        </p:nvSpPr>
        <p:spPr>
          <a:xfrm>
            <a:off x="2643174" y="5917188"/>
            <a:ext cx="2428892" cy="369332"/>
          </a:xfrm>
          <a:prstGeom prst="rect">
            <a:avLst/>
          </a:prstGeom>
          <a:noFill/>
        </p:spPr>
        <p:txBody>
          <a:bodyPr wrap="square" rtlCol="0">
            <a:spAutoFit/>
          </a:bodyPr>
          <a:lstStyle/>
          <a:p>
            <a:r>
              <a:rPr lang="es-CO" dirty="0"/>
              <a:t>REPRESENTATIVIDAD</a:t>
            </a:r>
          </a:p>
        </p:txBody>
      </p:sp>
      <p:pic>
        <p:nvPicPr>
          <p:cNvPr id="26630" name="Picture 6" descr="http://derechoaleer.org/media/img/2012/arbolito.png"/>
          <p:cNvPicPr>
            <a:picLocks noChangeAspect="1" noChangeArrowheads="1"/>
          </p:cNvPicPr>
          <p:nvPr/>
        </p:nvPicPr>
        <p:blipFill>
          <a:blip r:embed="rId3" cstate="print"/>
          <a:srcRect/>
          <a:stretch>
            <a:fillRect/>
          </a:stretch>
        </p:blipFill>
        <p:spPr bwMode="auto">
          <a:xfrm>
            <a:off x="1714480" y="4214818"/>
            <a:ext cx="785818" cy="928837"/>
          </a:xfrm>
          <a:prstGeom prst="rect">
            <a:avLst/>
          </a:prstGeom>
          <a:noFill/>
        </p:spPr>
      </p:pic>
      <p:pic>
        <p:nvPicPr>
          <p:cNvPr id="26632" name="Picture 8" descr="http://www.registraduria.gov.co/rev_electro/2011/rev_elec_julio/imagenes/constitucion91.png"/>
          <p:cNvPicPr>
            <a:picLocks noChangeAspect="1" noChangeArrowheads="1"/>
          </p:cNvPicPr>
          <p:nvPr/>
        </p:nvPicPr>
        <p:blipFill>
          <a:blip r:embed="rId4" cstate="print"/>
          <a:srcRect/>
          <a:stretch>
            <a:fillRect/>
          </a:stretch>
        </p:blipFill>
        <p:spPr bwMode="auto">
          <a:xfrm>
            <a:off x="2214546" y="5072074"/>
            <a:ext cx="642942" cy="725281"/>
          </a:xfrm>
          <a:prstGeom prst="rect">
            <a:avLst/>
          </a:prstGeom>
          <a:noFill/>
        </p:spPr>
      </p:pic>
      <p:pic>
        <p:nvPicPr>
          <p:cNvPr id="26634" name="Picture 10" descr="http://egresado.universia.cl/cl/images/postuniversitarios/r/re/rep/representatividad.jpg"/>
          <p:cNvPicPr>
            <a:picLocks noChangeAspect="1" noChangeArrowheads="1"/>
          </p:cNvPicPr>
          <p:nvPr/>
        </p:nvPicPr>
        <p:blipFill>
          <a:blip r:embed="rId5"/>
          <a:srcRect/>
          <a:stretch>
            <a:fillRect/>
          </a:stretch>
        </p:blipFill>
        <p:spPr bwMode="auto">
          <a:xfrm>
            <a:off x="1142976" y="5715016"/>
            <a:ext cx="1071570" cy="62038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706449"/>
            <a:ext cx="7215238" cy="1508105"/>
          </a:xfrm>
          <a:prstGeom prst="rect">
            <a:avLst/>
          </a:prstGeom>
          <a:noFill/>
        </p:spPr>
        <p:txBody>
          <a:bodyPr wrap="square" rtlCol="0">
            <a:spAutoFit/>
          </a:bodyPr>
          <a:lstStyle/>
          <a:p>
            <a:pPr algn="just"/>
            <a:r>
              <a:rPr lang="es-CO" sz="2000" b="1" dirty="0">
                <a:effectLst>
                  <a:outerShdw blurRad="38100" dist="38100" dir="2700000" algn="tl">
                    <a:srgbClr val="000000">
                      <a:alpha val="43137"/>
                    </a:srgbClr>
                  </a:outerShdw>
                </a:effectLst>
              </a:rPr>
              <a:t>CONCEPTO </a:t>
            </a:r>
            <a:r>
              <a:rPr lang="es-CO" dirty="0">
                <a:sym typeface="Wingdings" pitchFamily="2" charset="2"/>
              </a:rPr>
              <a:t> P</a:t>
            </a:r>
            <a:r>
              <a:rPr lang="es-CO" dirty="0"/>
              <a:t>articipación de la ciudadanía en el poder, pues entre más alta sea la participación de los ciudadanos en un país se puede decir que es más alto el grado de democracia en éste.</a:t>
            </a:r>
          </a:p>
          <a:p>
            <a:pPr algn="just"/>
            <a:r>
              <a:rPr lang="es-CO" dirty="0"/>
              <a:t> </a:t>
            </a:r>
          </a:p>
          <a:p>
            <a:pPr algn="just"/>
            <a:endParaRPr lang="es-CO" dirty="0"/>
          </a:p>
        </p:txBody>
      </p:sp>
      <p:sp>
        <p:nvSpPr>
          <p:cNvPr id="5" name="4 CuadroTexto"/>
          <p:cNvSpPr txBox="1"/>
          <p:nvPr/>
        </p:nvSpPr>
        <p:spPr>
          <a:xfrm>
            <a:off x="428596" y="2357430"/>
            <a:ext cx="3714776" cy="400110"/>
          </a:xfrm>
          <a:prstGeom prst="rect">
            <a:avLst/>
          </a:prstGeom>
          <a:noFill/>
        </p:spPr>
        <p:txBody>
          <a:bodyPr wrap="square" rtlCol="0">
            <a:spAutoFit/>
          </a:bodyPr>
          <a:lstStyle/>
          <a:p>
            <a:r>
              <a:rPr lang="es-CO" sz="2000" b="1" i="1" dirty="0">
                <a:solidFill>
                  <a:srgbClr val="7030A0"/>
                </a:solidFill>
              </a:rPr>
              <a:t>DEMOCRACIA VERDADERA =</a:t>
            </a:r>
          </a:p>
        </p:txBody>
      </p:sp>
      <p:sp>
        <p:nvSpPr>
          <p:cNvPr id="10" name="9 CuadroTexto"/>
          <p:cNvSpPr txBox="1"/>
          <p:nvPr/>
        </p:nvSpPr>
        <p:spPr>
          <a:xfrm>
            <a:off x="3857620" y="2357430"/>
            <a:ext cx="3000396" cy="369332"/>
          </a:xfrm>
          <a:prstGeom prst="rect">
            <a:avLst/>
          </a:prstGeom>
          <a:noFill/>
        </p:spPr>
        <p:txBody>
          <a:bodyPr wrap="square" rtlCol="0">
            <a:spAutoFit/>
          </a:bodyPr>
          <a:lstStyle/>
          <a:p>
            <a:r>
              <a:rPr lang="es-CO" dirty="0"/>
              <a:t>CONFRONTACIÓN DE IDEAS</a:t>
            </a:r>
          </a:p>
        </p:txBody>
      </p:sp>
      <p:cxnSp>
        <p:nvCxnSpPr>
          <p:cNvPr id="13" name="12 Conector recto de flecha"/>
          <p:cNvCxnSpPr/>
          <p:nvPr/>
        </p:nvCxnSpPr>
        <p:spPr>
          <a:xfrm rot="5400000">
            <a:off x="4929190" y="300037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857620" y="3286124"/>
            <a:ext cx="2714644" cy="369332"/>
          </a:xfrm>
          <a:prstGeom prst="rect">
            <a:avLst/>
          </a:prstGeom>
          <a:noFill/>
        </p:spPr>
        <p:txBody>
          <a:bodyPr wrap="square" rtlCol="0">
            <a:spAutoFit/>
          </a:bodyPr>
          <a:lstStyle/>
          <a:p>
            <a:pPr algn="ctr"/>
            <a:r>
              <a:rPr lang="es-CO" dirty="0"/>
              <a:t>OPOSICIÓN</a:t>
            </a:r>
          </a:p>
        </p:txBody>
      </p:sp>
      <p:cxnSp>
        <p:nvCxnSpPr>
          <p:cNvPr id="16" name="15 Conector recto"/>
          <p:cNvCxnSpPr/>
          <p:nvPr/>
        </p:nvCxnSpPr>
        <p:spPr>
          <a:xfrm>
            <a:off x="4286248" y="4000504"/>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4971774" y="3827980"/>
            <a:ext cx="3450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114518" y="4172234"/>
            <a:ext cx="3450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6043344" y="4184376"/>
            <a:ext cx="3450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643306" y="4357694"/>
            <a:ext cx="1285884" cy="646331"/>
          </a:xfrm>
          <a:prstGeom prst="rect">
            <a:avLst/>
          </a:prstGeom>
          <a:noFill/>
          <a:ln>
            <a:solidFill>
              <a:schemeClr val="bg2">
                <a:lumMod val="50000"/>
              </a:schemeClr>
            </a:solidFill>
          </a:ln>
        </p:spPr>
        <p:txBody>
          <a:bodyPr wrap="square" rtlCol="0">
            <a:spAutoFit/>
          </a:bodyPr>
          <a:lstStyle/>
          <a:p>
            <a:r>
              <a:rPr lang="es-CO" dirty="0"/>
              <a:t>PARTIDOS POLITICOS</a:t>
            </a:r>
          </a:p>
        </p:txBody>
      </p:sp>
      <p:sp>
        <p:nvSpPr>
          <p:cNvPr id="22" name="21 CuadroTexto"/>
          <p:cNvSpPr txBox="1"/>
          <p:nvPr/>
        </p:nvSpPr>
        <p:spPr>
          <a:xfrm>
            <a:off x="5572132" y="4357694"/>
            <a:ext cx="1643074" cy="646331"/>
          </a:xfrm>
          <a:prstGeom prst="rect">
            <a:avLst/>
          </a:prstGeom>
          <a:noFill/>
          <a:ln>
            <a:solidFill>
              <a:schemeClr val="bg2">
                <a:lumMod val="50000"/>
              </a:schemeClr>
            </a:solidFill>
          </a:ln>
        </p:spPr>
        <p:txBody>
          <a:bodyPr wrap="square" rtlCol="0">
            <a:spAutoFit/>
          </a:bodyPr>
          <a:lstStyle/>
          <a:p>
            <a:pPr algn="ctr"/>
            <a:r>
              <a:rPr lang="es-CO" dirty="0"/>
              <a:t>MOVIMIENTOS SOCIALES</a:t>
            </a:r>
          </a:p>
        </p:txBody>
      </p:sp>
      <p:sp>
        <p:nvSpPr>
          <p:cNvPr id="23" name="22 CuadroTexto"/>
          <p:cNvSpPr txBox="1"/>
          <p:nvPr/>
        </p:nvSpPr>
        <p:spPr>
          <a:xfrm>
            <a:off x="571472" y="5286388"/>
            <a:ext cx="7000924" cy="1200329"/>
          </a:xfrm>
          <a:prstGeom prst="rect">
            <a:avLst/>
          </a:prstGeom>
          <a:noFill/>
        </p:spPr>
        <p:txBody>
          <a:bodyPr wrap="square" rtlCol="0">
            <a:spAutoFit/>
          </a:bodyPr>
          <a:lstStyle/>
          <a:p>
            <a:r>
              <a:rPr lang="es-CO" dirty="0"/>
              <a:t>"La democracia no acaba con la dominación política, pero intenta controlarla mediante la división de los poderes, la vigencia de los derechos humanos, el derecho a la oposición y la oportunidad de una oposición de ser gobierno"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368457"/>
            <a:ext cx="571504" cy="5632311"/>
          </a:xfrm>
          <a:prstGeom prst="rect">
            <a:avLst/>
          </a:prstGeom>
          <a:noFill/>
          <a:ln>
            <a:solidFill>
              <a:schemeClr val="bg2">
                <a:lumMod val="50000"/>
              </a:schemeClr>
            </a:solidFill>
          </a:ln>
        </p:spPr>
        <p:txBody>
          <a:bodyPr wrap="square" rtlCol="0">
            <a:spAutoFit/>
          </a:bodyPr>
          <a:lstStyle/>
          <a:p>
            <a:pPr algn="ctr"/>
            <a:r>
              <a:rPr lang="es-CO" sz="2000" b="1" dirty="0">
                <a:solidFill>
                  <a:srgbClr val="7030A0"/>
                </a:solidFill>
                <a:effectLst>
                  <a:outerShdw blurRad="38100" dist="38100" dir="2700000" algn="tl">
                    <a:srgbClr val="000000">
                      <a:alpha val="43137"/>
                    </a:srgbClr>
                  </a:outerShdw>
                </a:effectLst>
              </a:rPr>
              <a:t>P</a:t>
            </a:r>
          </a:p>
          <a:p>
            <a:pPr algn="ctr"/>
            <a:r>
              <a:rPr lang="es-CO" sz="2000" b="1" dirty="0">
                <a:solidFill>
                  <a:srgbClr val="7030A0"/>
                </a:solidFill>
                <a:effectLst>
                  <a:outerShdw blurRad="38100" dist="38100" dir="2700000" algn="tl">
                    <a:srgbClr val="000000">
                      <a:alpha val="43137"/>
                    </a:srgbClr>
                  </a:outerShdw>
                </a:effectLst>
              </a:rPr>
              <a:t>A</a:t>
            </a:r>
          </a:p>
          <a:p>
            <a:pPr algn="ctr"/>
            <a:r>
              <a:rPr lang="es-CO" sz="2000" b="1" dirty="0">
                <a:solidFill>
                  <a:srgbClr val="7030A0"/>
                </a:solidFill>
                <a:effectLst>
                  <a:outerShdw blurRad="38100" dist="38100" dir="2700000" algn="tl">
                    <a:srgbClr val="000000">
                      <a:alpha val="43137"/>
                    </a:srgbClr>
                  </a:outerShdw>
                </a:effectLst>
              </a:rPr>
              <a:t>R</a:t>
            </a:r>
          </a:p>
          <a:p>
            <a:pPr algn="ctr"/>
            <a:r>
              <a:rPr lang="es-CO" sz="2000" b="1" dirty="0">
                <a:solidFill>
                  <a:srgbClr val="7030A0"/>
                </a:solidFill>
                <a:effectLst>
                  <a:outerShdw blurRad="38100" dist="38100" dir="2700000" algn="tl">
                    <a:srgbClr val="000000">
                      <a:alpha val="43137"/>
                    </a:srgbClr>
                  </a:outerShdw>
                </a:effectLst>
              </a:rPr>
              <a:t>T</a:t>
            </a:r>
          </a:p>
          <a:p>
            <a:pPr algn="ctr"/>
            <a:r>
              <a:rPr lang="es-CO" sz="2000" b="1" dirty="0">
                <a:solidFill>
                  <a:srgbClr val="7030A0"/>
                </a:solidFill>
                <a:effectLst>
                  <a:outerShdw blurRad="38100" dist="38100" dir="2700000" algn="tl">
                    <a:srgbClr val="000000">
                      <a:alpha val="43137"/>
                    </a:srgbClr>
                  </a:outerShdw>
                </a:effectLst>
              </a:rPr>
              <a:t>I</a:t>
            </a:r>
          </a:p>
          <a:p>
            <a:pPr algn="ctr"/>
            <a:r>
              <a:rPr lang="es-CO" sz="2000" b="1" dirty="0">
                <a:solidFill>
                  <a:srgbClr val="7030A0"/>
                </a:solidFill>
                <a:effectLst>
                  <a:outerShdw blurRad="38100" dist="38100" dir="2700000" algn="tl">
                    <a:srgbClr val="000000">
                      <a:alpha val="43137"/>
                    </a:srgbClr>
                  </a:outerShdw>
                </a:effectLst>
              </a:rPr>
              <a:t>D</a:t>
            </a:r>
          </a:p>
          <a:p>
            <a:pPr algn="ctr"/>
            <a:r>
              <a:rPr lang="es-CO" sz="2000" b="1" dirty="0">
                <a:solidFill>
                  <a:srgbClr val="7030A0"/>
                </a:solidFill>
                <a:effectLst>
                  <a:outerShdw blurRad="38100" dist="38100" dir="2700000" algn="tl">
                    <a:srgbClr val="000000">
                      <a:alpha val="43137"/>
                    </a:srgbClr>
                  </a:outerShdw>
                </a:effectLst>
              </a:rPr>
              <a:t>O</a:t>
            </a:r>
          </a:p>
          <a:p>
            <a:pPr algn="ctr"/>
            <a:r>
              <a:rPr lang="es-CO" sz="2000" b="1" dirty="0">
                <a:solidFill>
                  <a:srgbClr val="7030A0"/>
                </a:solidFill>
                <a:effectLst>
                  <a:outerShdw blurRad="38100" dist="38100" dir="2700000" algn="tl">
                    <a:srgbClr val="000000">
                      <a:alpha val="43137"/>
                    </a:srgbClr>
                  </a:outerShdw>
                </a:effectLst>
              </a:rPr>
              <a:t>S</a:t>
            </a:r>
          </a:p>
          <a:p>
            <a:pPr algn="ctr"/>
            <a:endParaRPr lang="es-CO" sz="2000" b="1" dirty="0">
              <a:solidFill>
                <a:srgbClr val="7030A0"/>
              </a:solidFill>
              <a:effectLst>
                <a:outerShdw blurRad="38100" dist="38100" dir="2700000" algn="tl">
                  <a:srgbClr val="000000">
                    <a:alpha val="43137"/>
                  </a:srgbClr>
                </a:outerShdw>
              </a:effectLst>
            </a:endParaRPr>
          </a:p>
          <a:p>
            <a:pPr algn="ctr"/>
            <a:r>
              <a:rPr lang="es-CO" sz="2000" b="1" dirty="0">
                <a:solidFill>
                  <a:srgbClr val="7030A0"/>
                </a:solidFill>
                <a:effectLst>
                  <a:outerShdw blurRad="38100" dist="38100" dir="2700000" algn="tl">
                    <a:srgbClr val="000000">
                      <a:alpha val="43137"/>
                    </a:srgbClr>
                  </a:outerShdw>
                </a:effectLst>
              </a:rPr>
              <a:t>P</a:t>
            </a:r>
          </a:p>
          <a:p>
            <a:pPr algn="ctr"/>
            <a:r>
              <a:rPr lang="es-CO" sz="2000" b="1" dirty="0">
                <a:solidFill>
                  <a:srgbClr val="7030A0"/>
                </a:solidFill>
                <a:effectLst>
                  <a:outerShdw blurRad="38100" dist="38100" dir="2700000" algn="tl">
                    <a:srgbClr val="000000">
                      <a:alpha val="43137"/>
                    </a:srgbClr>
                  </a:outerShdw>
                </a:effectLst>
              </a:rPr>
              <a:t>O</a:t>
            </a:r>
          </a:p>
          <a:p>
            <a:pPr algn="ctr"/>
            <a:r>
              <a:rPr lang="es-CO" sz="2000" b="1" dirty="0">
                <a:solidFill>
                  <a:srgbClr val="7030A0"/>
                </a:solidFill>
                <a:effectLst>
                  <a:outerShdw blurRad="38100" dist="38100" dir="2700000" algn="tl">
                    <a:srgbClr val="000000">
                      <a:alpha val="43137"/>
                    </a:srgbClr>
                  </a:outerShdw>
                </a:effectLst>
              </a:rPr>
              <a:t>L</a:t>
            </a:r>
          </a:p>
          <a:p>
            <a:pPr algn="ctr"/>
            <a:r>
              <a:rPr lang="es-CO" sz="2000" b="1" dirty="0">
                <a:solidFill>
                  <a:srgbClr val="7030A0"/>
                </a:solidFill>
                <a:effectLst>
                  <a:outerShdw blurRad="38100" dist="38100" dir="2700000" algn="tl">
                    <a:srgbClr val="000000">
                      <a:alpha val="43137"/>
                    </a:srgbClr>
                  </a:outerShdw>
                </a:effectLst>
              </a:rPr>
              <a:t>I</a:t>
            </a:r>
          </a:p>
          <a:p>
            <a:pPr algn="ctr"/>
            <a:r>
              <a:rPr lang="es-CO" sz="2000" b="1" dirty="0">
                <a:solidFill>
                  <a:srgbClr val="7030A0"/>
                </a:solidFill>
                <a:effectLst>
                  <a:outerShdw blurRad="38100" dist="38100" dir="2700000" algn="tl">
                    <a:srgbClr val="000000">
                      <a:alpha val="43137"/>
                    </a:srgbClr>
                  </a:outerShdw>
                </a:effectLst>
              </a:rPr>
              <a:t>T</a:t>
            </a:r>
          </a:p>
          <a:p>
            <a:pPr algn="ctr"/>
            <a:r>
              <a:rPr lang="es-CO" sz="2000" b="1" dirty="0">
                <a:solidFill>
                  <a:srgbClr val="7030A0"/>
                </a:solidFill>
                <a:effectLst>
                  <a:outerShdw blurRad="38100" dist="38100" dir="2700000" algn="tl">
                    <a:srgbClr val="000000">
                      <a:alpha val="43137"/>
                    </a:srgbClr>
                  </a:outerShdw>
                </a:effectLst>
              </a:rPr>
              <a:t>I</a:t>
            </a:r>
          </a:p>
          <a:p>
            <a:pPr algn="ctr"/>
            <a:r>
              <a:rPr lang="es-CO" sz="2000" b="1" dirty="0">
                <a:solidFill>
                  <a:srgbClr val="7030A0"/>
                </a:solidFill>
                <a:effectLst>
                  <a:outerShdw blurRad="38100" dist="38100" dir="2700000" algn="tl">
                    <a:srgbClr val="000000">
                      <a:alpha val="43137"/>
                    </a:srgbClr>
                  </a:outerShdw>
                </a:effectLst>
              </a:rPr>
              <a:t>C</a:t>
            </a:r>
          </a:p>
          <a:p>
            <a:pPr algn="ctr"/>
            <a:r>
              <a:rPr lang="es-CO" sz="2000" b="1" dirty="0">
                <a:solidFill>
                  <a:srgbClr val="7030A0"/>
                </a:solidFill>
                <a:effectLst>
                  <a:outerShdw blurRad="38100" dist="38100" dir="2700000" algn="tl">
                    <a:srgbClr val="000000">
                      <a:alpha val="43137"/>
                    </a:srgbClr>
                  </a:outerShdw>
                </a:effectLst>
              </a:rPr>
              <a:t>O</a:t>
            </a:r>
          </a:p>
          <a:p>
            <a:pPr algn="ctr"/>
            <a:r>
              <a:rPr lang="es-CO" sz="2000" b="1" dirty="0">
                <a:solidFill>
                  <a:srgbClr val="7030A0"/>
                </a:solidFill>
                <a:effectLst>
                  <a:outerShdw blurRad="38100" dist="38100" dir="2700000" algn="tl">
                    <a:srgbClr val="000000">
                      <a:alpha val="43137"/>
                    </a:srgbClr>
                  </a:outerShdw>
                </a:effectLst>
              </a:rPr>
              <a:t>S</a:t>
            </a:r>
          </a:p>
        </p:txBody>
      </p:sp>
      <p:cxnSp>
        <p:nvCxnSpPr>
          <p:cNvPr id="6" name="5 Conector recto"/>
          <p:cNvCxnSpPr/>
          <p:nvPr/>
        </p:nvCxnSpPr>
        <p:spPr>
          <a:xfrm>
            <a:off x="928662" y="2928934"/>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1285916" y="3286124"/>
            <a:ext cx="54292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428728" y="57148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928794" y="428604"/>
            <a:ext cx="6215106" cy="1200329"/>
          </a:xfrm>
          <a:prstGeom prst="rect">
            <a:avLst/>
          </a:prstGeom>
          <a:noFill/>
        </p:spPr>
        <p:txBody>
          <a:bodyPr wrap="square" rtlCol="0">
            <a:spAutoFit/>
          </a:bodyPr>
          <a:lstStyle/>
          <a:p>
            <a:pPr algn="just"/>
            <a:r>
              <a:rPr lang="es-CO" b="1" dirty="0"/>
              <a:t>CONCEPTO</a:t>
            </a:r>
            <a:r>
              <a:rPr lang="es-CO" dirty="0"/>
              <a:t> </a:t>
            </a:r>
            <a:r>
              <a:rPr lang="es-CO" dirty="0">
                <a:sym typeface="Wingdings" pitchFamily="2" charset="2"/>
              </a:rPr>
              <a:t> </a:t>
            </a:r>
            <a:r>
              <a:rPr lang="es-CO" dirty="0"/>
              <a:t>asociación de individuos unidos por objetivos comunes y que persiguen como meta alcanzar el control del gobierno para llevar a la práctica esos objetivos.</a:t>
            </a:r>
          </a:p>
        </p:txBody>
      </p:sp>
      <p:cxnSp>
        <p:nvCxnSpPr>
          <p:cNvPr id="13" name="12 Conector recto de flecha"/>
          <p:cNvCxnSpPr/>
          <p:nvPr/>
        </p:nvCxnSpPr>
        <p:spPr>
          <a:xfrm>
            <a:off x="1428728" y="292893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071670" y="2786058"/>
            <a:ext cx="1428760" cy="369332"/>
          </a:xfrm>
          <a:prstGeom prst="rect">
            <a:avLst/>
          </a:prstGeom>
          <a:noFill/>
          <a:ln>
            <a:solidFill>
              <a:schemeClr val="bg2">
                <a:lumMod val="50000"/>
              </a:schemeClr>
            </a:solidFill>
          </a:ln>
        </p:spPr>
        <p:txBody>
          <a:bodyPr wrap="square" rtlCol="0">
            <a:spAutoFit/>
          </a:bodyPr>
          <a:lstStyle/>
          <a:p>
            <a:r>
              <a:rPr lang="es-CO" b="1" dirty="0"/>
              <a:t>FUNCIONES</a:t>
            </a:r>
          </a:p>
        </p:txBody>
      </p:sp>
      <p:cxnSp>
        <p:nvCxnSpPr>
          <p:cNvPr id="16" name="15 Conector recto"/>
          <p:cNvCxnSpPr>
            <a:stCxn id="14" idx="3"/>
          </p:cNvCxnSpPr>
          <p:nvPr/>
        </p:nvCxnSpPr>
        <p:spPr>
          <a:xfrm>
            <a:off x="3500430" y="2970724"/>
            <a:ext cx="428628" cy="29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3286513" y="3071413"/>
            <a:ext cx="128588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3929058" y="242886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4429124" y="2014357"/>
            <a:ext cx="3714776" cy="1200329"/>
          </a:xfrm>
          <a:prstGeom prst="rect">
            <a:avLst/>
          </a:prstGeom>
          <a:noFill/>
        </p:spPr>
        <p:txBody>
          <a:bodyPr wrap="square" rtlCol="0">
            <a:spAutoFit/>
          </a:bodyPr>
          <a:lstStyle/>
          <a:p>
            <a:pPr algn="just"/>
            <a:r>
              <a:rPr lang="es-CO" dirty="0"/>
              <a:t>Presentar candidatos para ocupar los diferentes cargos políticos. Para eso, movilizan el apoyo electoral. </a:t>
            </a:r>
          </a:p>
        </p:txBody>
      </p:sp>
      <p:cxnSp>
        <p:nvCxnSpPr>
          <p:cNvPr id="36" name="35 Conector recto de flecha"/>
          <p:cNvCxnSpPr/>
          <p:nvPr/>
        </p:nvCxnSpPr>
        <p:spPr>
          <a:xfrm>
            <a:off x="3929058" y="371475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4357686" y="3429000"/>
            <a:ext cx="3786214" cy="1200329"/>
          </a:xfrm>
          <a:prstGeom prst="rect">
            <a:avLst/>
          </a:prstGeom>
          <a:noFill/>
        </p:spPr>
        <p:txBody>
          <a:bodyPr wrap="square" rtlCol="0">
            <a:spAutoFit/>
          </a:bodyPr>
          <a:lstStyle/>
          <a:p>
            <a:pPr algn="just"/>
            <a:r>
              <a:rPr lang="es-CO" dirty="0"/>
              <a:t>Organizan la labor legislativa, articulan y agregan nuevos intereses y preferencias de los ciudadanos.</a:t>
            </a:r>
          </a:p>
        </p:txBody>
      </p:sp>
      <p:cxnSp>
        <p:nvCxnSpPr>
          <p:cNvPr id="42" name="41 Conector recto de flecha"/>
          <p:cNvCxnSpPr/>
          <p:nvPr/>
        </p:nvCxnSpPr>
        <p:spPr>
          <a:xfrm>
            <a:off x="1428728" y="600076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1857356" y="5845750"/>
            <a:ext cx="1643074" cy="369332"/>
          </a:xfrm>
          <a:prstGeom prst="rect">
            <a:avLst/>
          </a:prstGeom>
          <a:noFill/>
        </p:spPr>
        <p:txBody>
          <a:bodyPr wrap="square" rtlCol="0">
            <a:spAutoFit/>
          </a:bodyPr>
          <a:lstStyle/>
          <a:p>
            <a:r>
              <a:rPr lang="es-CO" b="1" dirty="0"/>
              <a:t>COLOMBIA</a:t>
            </a:r>
          </a:p>
        </p:txBody>
      </p:sp>
      <p:cxnSp>
        <p:nvCxnSpPr>
          <p:cNvPr id="44" name="43 Conector recto de flecha"/>
          <p:cNvCxnSpPr/>
          <p:nvPr/>
        </p:nvCxnSpPr>
        <p:spPr>
          <a:xfrm>
            <a:off x="3143240" y="600076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3857620" y="5429264"/>
            <a:ext cx="4000528" cy="923330"/>
          </a:xfrm>
          <a:prstGeom prst="rect">
            <a:avLst/>
          </a:prstGeom>
          <a:noFill/>
        </p:spPr>
        <p:txBody>
          <a:bodyPr wrap="square" rtlCol="0">
            <a:spAutoFit/>
          </a:bodyPr>
          <a:lstStyle/>
          <a:p>
            <a:pPr algn="just"/>
            <a:r>
              <a:rPr lang="es-CO" dirty="0"/>
              <a:t>Partido liberal, partido conservador, partido de la U, polo democrático alternativo, MIRA, entre otros.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57290" y="571480"/>
            <a:ext cx="5929354" cy="461665"/>
          </a:xfrm>
          <a:prstGeom prst="rect">
            <a:avLst/>
          </a:prstGeom>
          <a:noFill/>
        </p:spPr>
        <p:txBody>
          <a:bodyPr wrap="square" rtlCol="0">
            <a:spAutoFit/>
          </a:bodyPr>
          <a:lstStyle/>
          <a:p>
            <a:pPr algn="ctr"/>
            <a:r>
              <a:rPr lang="es-CO" sz="2400" b="1" u="sng" dirty="0">
                <a:solidFill>
                  <a:srgbClr val="7030A0"/>
                </a:solidFill>
                <a:effectLst>
                  <a:outerShdw blurRad="38100" dist="38100" dir="2700000" algn="tl">
                    <a:srgbClr val="000000">
                      <a:alpha val="43137"/>
                    </a:srgbClr>
                  </a:outerShdw>
                </a:effectLst>
              </a:rPr>
              <a:t>MOVIMIENTOS SOCIALES</a:t>
            </a:r>
          </a:p>
        </p:txBody>
      </p:sp>
      <p:sp>
        <p:nvSpPr>
          <p:cNvPr id="5" name="4 CuadroTexto"/>
          <p:cNvSpPr txBox="1"/>
          <p:nvPr/>
        </p:nvSpPr>
        <p:spPr>
          <a:xfrm>
            <a:off x="285720" y="1142984"/>
            <a:ext cx="7715272" cy="1200329"/>
          </a:xfrm>
          <a:prstGeom prst="rect">
            <a:avLst/>
          </a:prstGeom>
          <a:noFill/>
        </p:spPr>
        <p:txBody>
          <a:bodyPr wrap="square" rtlCol="0">
            <a:spAutoFit/>
          </a:bodyPr>
          <a:lstStyle/>
          <a:p>
            <a:pPr algn="just"/>
            <a:r>
              <a:rPr lang="es-CO" dirty="0"/>
              <a:t>Formas colectivas de acción de amplios sectores de población, que promueven intereses y aspiraciones comunes de sus miembros. A diferencia de los partidos políticos, no proponen proyectos globales para resolver los problemas de la sociedad.</a:t>
            </a:r>
          </a:p>
        </p:txBody>
      </p:sp>
      <p:pic>
        <p:nvPicPr>
          <p:cNvPr id="27652" name="Picture 4" descr="http://upload.wikimedia.org/wikipedia/commons/thumb/9/90/Solidarity_1984_August_31.png/270px-Solidarity_1984_August_31.png"/>
          <p:cNvPicPr>
            <a:picLocks noChangeAspect="1" noChangeArrowheads="1"/>
          </p:cNvPicPr>
          <p:nvPr/>
        </p:nvPicPr>
        <p:blipFill>
          <a:blip r:embed="rId2"/>
          <a:srcRect/>
          <a:stretch>
            <a:fillRect/>
          </a:stretch>
        </p:blipFill>
        <p:spPr bwMode="auto">
          <a:xfrm>
            <a:off x="357158" y="2357430"/>
            <a:ext cx="3107553" cy="2071702"/>
          </a:xfrm>
          <a:prstGeom prst="rect">
            <a:avLst/>
          </a:prstGeom>
          <a:noFill/>
        </p:spPr>
      </p:pic>
      <p:sp>
        <p:nvSpPr>
          <p:cNvPr id="9" name="8 CuadroTexto"/>
          <p:cNvSpPr txBox="1"/>
          <p:nvPr/>
        </p:nvSpPr>
        <p:spPr>
          <a:xfrm>
            <a:off x="3643306" y="2500306"/>
            <a:ext cx="3714776" cy="369332"/>
          </a:xfrm>
          <a:prstGeom prst="rect">
            <a:avLst/>
          </a:prstGeom>
          <a:noFill/>
        </p:spPr>
        <p:txBody>
          <a:bodyPr wrap="square" rtlCol="0">
            <a:spAutoFit/>
          </a:bodyPr>
          <a:lstStyle/>
          <a:p>
            <a:r>
              <a:rPr lang="es-CO" dirty="0"/>
              <a:t>Movimientos sociales en Colombia</a:t>
            </a:r>
          </a:p>
        </p:txBody>
      </p:sp>
      <p:cxnSp>
        <p:nvCxnSpPr>
          <p:cNvPr id="11" name="10 Conector recto de flecha"/>
          <p:cNvCxnSpPr/>
          <p:nvPr/>
        </p:nvCxnSpPr>
        <p:spPr>
          <a:xfrm rot="5400000">
            <a:off x="4929190" y="307181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357686" y="3286124"/>
            <a:ext cx="2643206" cy="369332"/>
          </a:xfrm>
          <a:prstGeom prst="rect">
            <a:avLst/>
          </a:prstGeom>
          <a:noFill/>
        </p:spPr>
        <p:txBody>
          <a:bodyPr wrap="square" rtlCol="0">
            <a:spAutoFit/>
          </a:bodyPr>
          <a:lstStyle/>
          <a:p>
            <a:r>
              <a:rPr lang="es-CO" dirty="0"/>
              <a:t>Años 50’s y 60’s</a:t>
            </a:r>
          </a:p>
        </p:txBody>
      </p:sp>
      <p:cxnSp>
        <p:nvCxnSpPr>
          <p:cNvPr id="13" name="12 Conector recto de flecha"/>
          <p:cNvCxnSpPr/>
          <p:nvPr/>
        </p:nvCxnSpPr>
        <p:spPr>
          <a:xfrm rot="5400000">
            <a:off x="4929984" y="385683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714744" y="4071942"/>
            <a:ext cx="3000396" cy="369332"/>
          </a:xfrm>
          <a:prstGeom prst="rect">
            <a:avLst/>
          </a:prstGeom>
          <a:noFill/>
        </p:spPr>
        <p:txBody>
          <a:bodyPr wrap="square" rtlCol="0">
            <a:spAutoFit/>
          </a:bodyPr>
          <a:lstStyle/>
          <a:p>
            <a:pPr algn="ctr"/>
            <a:r>
              <a:rPr lang="es-CO" dirty="0">
                <a:solidFill>
                  <a:srgbClr val="7030A0"/>
                </a:solidFill>
              </a:rPr>
              <a:t>PRINCIPIOS</a:t>
            </a:r>
          </a:p>
        </p:txBody>
      </p:sp>
      <p:cxnSp>
        <p:nvCxnSpPr>
          <p:cNvPr id="16" name="15 Conector recto"/>
          <p:cNvCxnSpPr>
            <a:stCxn id="14" idx="2"/>
          </p:cNvCxnSpPr>
          <p:nvPr/>
        </p:nvCxnSpPr>
        <p:spPr>
          <a:xfrm rot="5400000">
            <a:off x="5042418" y="4613798"/>
            <a:ext cx="3450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1285852" y="4786322"/>
            <a:ext cx="62865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1142976" y="4929198"/>
            <a:ext cx="2857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428596" y="5214950"/>
            <a:ext cx="1928826" cy="646331"/>
          </a:xfrm>
          <a:prstGeom prst="rect">
            <a:avLst/>
          </a:prstGeom>
          <a:noFill/>
        </p:spPr>
        <p:txBody>
          <a:bodyPr wrap="square" rtlCol="0">
            <a:spAutoFit/>
          </a:bodyPr>
          <a:lstStyle/>
          <a:p>
            <a:pPr algn="ctr"/>
            <a:r>
              <a:rPr lang="es-CO" dirty="0"/>
              <a:t>Identidad de clase</a:t>
            </a:r>
          </a:p>
        </p:txBody>
      </p:sp>
      <p:cxnSp>
        <p:nvCxnSpPr>
          <p:cNvPr id="26" name="25 Conector recto"/>
          <p:cNvCxnSpPr/>
          <p:nvPr/>
        </p:nvCxnSpPr>
        <p:spPr>
          <a:xfrm rot="5400000">
            <a:off x="3898498" y="4959758"/>
            <a:ext cx="357190" cy="10318"/>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2643174" y="5072074"/>
            <a:ext cx="2857520" cy="1477328"/>
          </a:xfrm>
          <a:prstGeom prst="rect">
            <a:avLst/>
          </a:prstGeom>
          <a:noFill/>
        </p:spPr>
        <p:txBody>
          <a:bodyPr wrap="square" rtlCol="0">
            <a:spAutoFit/>
          </a:bodyPr>
          <a:lstStyle/>
          <a:p>
            <a:pPr algn="ctr"/>
            <a:r>
              <a:rPr lang="es-CO" dirty="0"/>
              <a:t>Ser oposición sobre la base de unos criterios políticos claramente definidos y unas metas a lograr</a:t>
            </a:r>
          </a:p>
        </p:txBody>
      </p:sp>
      <p:cxnSp>
        <p:nvCxnSpPr>
          <p:cNvPr id="30" name="29 Conector recto"/>
          <p:cNvCxnSpPr/>
          <p:nvPr/>
        </p:nvCxnSpPr>
        <p:spPr>
          <a:xfrm rot="5400000">
            <a:off x="7400666" y="4958052"/>
            <a:ext cx="3450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6286512" y="5143512"/>
            <a:ext cx="2071702" cy="923330"/>
          </a:xfrm>
          <a:prstGeom prst="rect">
            <a:avLst/>
          </a:prstGeom>
          <a:noFill/>
        </p:spPr>
        <p:txBody>
          <a:bodyPr wrap="square" rtlCol="0">
            <a:spAutoFit/>
          </a:bodyPr>
          <a:lstStyle/>
          <a:p>
            <a:pPr algn="ctr"/>
            <a:r>
              <a:rPr lang="es-CO" dirty="0"/>
              <a:t>Integralidad en sus principios y metas a lograr.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Clase obrera y campesinado</a:t>
            </a:r>
          </a:p>
        </p:txBody>
      </p:sp>
      <p:sp>
        <p:nvSpPr>
          <p:cNvPr id="3" name="2 Marcador de contenido"/>
          <p:cNvSpPr>
            <a:spLocks noGrp="1"/>
          </p:cNvSpPr>
          <p:nvPr>
            <p:ph idx="1"/>
          </p:nvPr>
        </p:nvSpPr>
        <p:spPr/>
        <p:txBody>
          <a:bodyPr>
            <a:normAutofit/>
          </a:bodyPr>
          <a:lstStyle/>
          <a:p>
            <a:pPr algn="just"/>
            <a:r>
              <a:rPr lang="es-MX" sz="1800" dirty="0"/>
              <a:t>Constituyen la avanzada en la lucha social del pueblo, dando soporte a movimientos sociales muy importantes en Colombia. Ambos movimientos a pesar de conformar parte del conjunto de movimientos sociales populares, presentan características diferentes en su formación social.</a:t>
            </a:r>
          </a:p>
          <a:p>
            <a:pPr algn="just"/>
            <a:r>
              <a:rPr lang="es-MX" sz="1800" dirty="0"/>
              <a:t>La clase obrera en Colombia mantiene su característica de no poseer medios de producción, pero es parte esencial del proceso social de producción; mientras que el campesinado va perdiendo poco a poco su naturaleza minifundista que lo liga a la tierra.</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509120"/>
            <a:ext cx="30480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96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Movimiento sindical</a:t>
            </a:r>
          </a:p>
        </p:txBody>
      </p:sp>
      <p:sp>
        <p:nvSpPr>
          <p:cNvPr id="3" name="2 Marcador de contenido"/>
          <p:cNvSpPr>
            <a:spLocks noGrp="1"/>
          </p:cNvSpPr>
          <p:nvPr>
            <p:ph idx="1"/>
          </p:nvPr>
        </p:nvSpPr>
        <p:spPr/>
        <p:txBody>
          <a:bodyPr>
            <a:normAutofit/>
          </a:bodyPr>
          <a:lstStyle/>
          <a:p>
            <a:pPr algn="just"/>
            <a:r>
              <a:rPr lang="es-MX" sz="1800" dirty="0"/>
              <a:t>El movimiento sindical analiza y reclama ante los patronos y los gobiernos que los representan, el derecho al trabajo digno y justamente remunerado, denuncia la tercerización laboral por todos sus efectos nocivos y la inclinación a la tercerización del derecho pensional que se está proponiendo.</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0968"/>
            <a:ext cx="331544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data:image/jpeg;base64,/9j/4AAQSkZJRgABAQAAAQABAAD/2wCEAAkGBhMSERUUExQUFRQUGBcXFxcXFxgaHBwcGBgXGiAgHBoaGyYeHxwjGR0WHy8gJCcpLCwtGB8xNzAqNSYrLCkBCQoKBQUFDQUFDSkYEhgpKSkpKSkpKSkpKSkpKSkpKSkpKSkpKSkpKSkpKSkpKSkpKSkpKSkpKSkpKSkpKSkpKf/AABEIAO0A1AMBIgACEQEDEQH/xAAbAAACAgMBAAAAAAAAAAAAAAAFBgMEAAIHAf/EAEcQAAICAAQEAwUEBwUGBQUAAAECAxEABBIhBRMiMQZBUSMyYXGBFEKRoQcVUmJygqIkM5KxwRZDU7LR8GNzg5PSJcLD4fH/xAAUAQEAAAAAAAAAAAAAAAAAAAAA/8QAFBEBAAAAAAAAAAAAAAAAAAAAAP/aAAwDAQACEQMRAD8A7jjwnHpOA/E+JVsMBfkzyjzxr+sF9cLLzk41EpwDR+sFxn29cK/POPRmDgGf9YLjw8RXC1zjjQzHAM/60XHn61XCxrONgxwDN+tFx5+tFwuasZrwDL+s1xo3FlGFwvjW8AxfrlcbrxZcLE04QFmIVR3JNf8Ae+2KnOllbQgdPgB7Uj1IbphX4ydRHZQawDj+uUvTY1Vdedetd6+ONhxVcKvAeFZeWQ3CrBsvBJ1gO1yNK1l2ti2wF3e3yxrHwqbm6FWWEFnAOozRgLqKkh7IBAUUsqm2HT3oG4cSX1x7+sVwq5mPMQ/3kepR/vIdTj+ZK1r9NYHm2NYM+ri0YMOxKsCAfp/lgGz9YL641PEV9cLXPOKvEuIcqKSQ/wC7Rn3/AHVJ/wBMA2/rVfXG68SU+eELg3EmkZ1LrJoWMllRkAL8y1AYnUAqowYGjr88FlfANyZlT54kBwox5gqe+D/Ds1qGAIYzGYzARZh6UnClmZbY4aOINSHCpIBZwGmvGasYy410YD0nGKcZoxlYDa8ZjMe1gPcease49BwGpOPQ2PTiHNZkRrqa+4AABYksQAAoBJJNYCQt+OKUvFRvoGujpLXUYa6ovR1Ne2hA7XtWI8tFLm2ZVpUUAkaukg6gNciHrsqwKRGtiGkN6cX+HxoYVmcKGE2XAJ2WNByGpATSLue3rvdDAVI8k/NiEocPIy6X2UqpYK2iPflkg7OSZKv3dgGbg2VSMzoihVEw2+Jgg3JO5JPcnc4XfEfHlOayvIKuShkD900l1CkURrJYEUCPLcYqcKzshzWYAml1mWIXYo6xHp9nXLHsyOy3sN/PAG/C/vx+hyWW/pLf/LDHPmFjUu7KqruWYhQPmTsMJvBuJct4FVWllbJxgInfYx0WJ2RO51MfgNR2PNv0mZbiMP2yVZjNlMyUScLrZIWDKQilv2WGjUu2+lgpIGA7xnMmk0bI+6OKNen/AHWFzi3hyGHLSybtIgLpIaDrQFKCgXo2vR26jtRrFHw34klXJ5eo9aCGMK2jMUQEUbtFHMvl3v6DtjPEfi4HKyr/AGYWh2bMMreV0skCkmvLAXJK3wI8T5hFyzlzSnQp2vZnVew+BONH40xBYJEV72uYQj8dIGFrxTxCSXM5OAoyI00ZkAZWDAtsrFG2tVl2Pff0vANmTzqPmczRN6oxpYFXCrDH3RgGqy29VttghrwgcQ4WJM1MFJV0mkWNtRF07qqliSQehlV/3NJ+4QU4RnMyNSllk0VYe0kHwNA18CdQbvrwDXqwd4J2wgf7QSA08XKJuubKiBq81YBlb+Un41hw8KZ4vd8ofBZdZ/5RgGnGYzGYChxh6TCuJBhj46ejCrpwE+sY8LjEV49wG4bGtYzGacB6BjYXjUnfHofAe49AxqTiOfMKi6nYKvqTW/18/hgJT88Vc6LaG+3NU/grn/S/phU8R/pAOXeOon5XNUM5rqXS2pdJ60cHSRte24AIBXfEv6Qhm4mjjQKjalsly5tXQkLpAqiRV3v9MB0lfF0cEIZF5gGWyaEg0gI54IDUbOzDpBFqQSDhf8G8WM0Mc2YPQs0TKu+kFRlqCoPebSzHszbWO2y3meOS5qIRlymrloEWDSToMkm7PITtrk91Te2+J8llsnlQDJE0zadhPKKpFANQAAMtqaBJFVe4vAWsosrZ3VBEx762RA2k/aRJbEssVtGqCmexZBAqsHV8Pdf9oYIzaW0RATZp9Cqqs0pX2YChRaKirXvjvjMzxrMmEMoEYIfSiK4rSjuAeUr7Up2WdK+FGiXDPDM5lZGLaajchykKlmaQFtEXNdidI6mkV9u+AkyWShgmCyacrDyjUav7SUl1FO627npHSjMTVFiDWBH6SfFmXk4ZmcvFyo1CqgWRljfokUgR5cddWtdQQADscGPCfAfaREuRryyljFaFtLoCGkLNKfeG+sfKtsLHiuGOHgcixxhTLEhJUKCTrjZmc2Cx+O5sjAaeBnmyiqIJpmyjxJIE9m7xylVL0vLcFGJJA1Idt67sy8a8T5l8rMvKnfWjoAcnKrbqR3SVx/SBjzgnHFEGWiCSM4gi6Y9EjCok95YnZlvyLhR61gpOJ2W3/ssd1tpknYnsqhdSIx7CuYx8gDvgOecd4vzopoxkY3k5buSpjLIFUtrdWRWVdu5q7oWTWCMKRyT5ZkyiRrzQyyIYavlyGqjNnYV6YNZ/hBvSF5aHUGSyzapYpADI5JLzaNTEknSCgBIYlqXD8sVfhbNHAOdGJA8aU3TAlhjW9iQHv5YCThORWc5i/OfOx/P+0s6kHuCvkfK8MWXgHSx6jVEkCwfPt2s70NsBPB8ZEdkDeZ22/fSNjfxsm8NUcFE12bv88BFLw1SpUhSre8rKGU/xKRX5Yv8Ah/hMcIqNSg/ZBJX+UG9I+AoY11aQbOwFkn0G+LPA+IRzLqidHX1Ug/8A8+uALYzGYzABfEucWNAXIVT940AD8SewwstIMFP0lRK2Sk1eSP5190/91jm/AvEXIKwzt0H+6lYkjvWksxur2F9uxragcxPjYTg4r2CMYu2Atasek4rHMYikzVdzQHcnbAXGmA3JAA3JNf8AY+eFnivj5YWA5Ezqb69gtaS17amG1HqUbEN2IsHleJ5/P81kjUZaJupzJGESlVussVLEe95AE97AIilXTJlz7TUZDTtpBFiVCUUalAD225LkgnpO5Az/ALW5iX+7iZb/AHWv6FlN/wCA41ky05DSyB+lSSbpqA3AaTrW/QKVPmBi9wrPRvmlhkrSyX1ZqQkaYmk6rzIIteW2yUQWuhVefqvOPlXlaFFQJqHtZVcqUYk8p3cVuOlmDdOwB2IAOL5JQuWaUGP+1ZdNKno0t9oFlnGpipQ9RCoAToWjqY5PkIxNCBGoQvlyBp2IaaFSaI3BYubPfc73Z84rLEGygh1yaM1G2qQgK4WHNMukgUF7sDo31A9WLnG5XbMxaqD6oV6br+8y0i7nzuSifhgJpMjCc1lGnAMTxZphHHEANSvFGoqJeY/s2e9zddhiXI+IstDDMkhCO+XjFaOWSeXIGBLhRsa2J8/O8AshwyYRZnnxrrggiTRI/MDGWcsdbDuCFQ7eo7YPyD7FHMV5yiJtIjSS+oQCZhRUoVtlUErq3st5AKPHv0hRzRRovKFqSCZ0Y75d1IKrYBqSgNfvCsejjk0sscitNMeWtiBZtIIDdNQ7Gi5NuW7DsLBcfCHE2zeVSdgyFi4oEjZXK+p32wB8ZeNJoMwuWh2YgFnkBe9QLAxrqAKqquWY7HSVG4NBc4MubBiYZcqViZGM8iILZomsCLWxrSe6pdjt5QZjw/looF/WE6vHCqqY6McdErWpFLSPbIponSSvu48zXFcwcuBKSkwlzqSKp7BctmHjFgCxo5Tg1Z6Tsey3lvAphyIeWXWM5LkdQUEEK0o+8Sban9NvjgD/ABTx/l4MgJclGsiCTlBAphRDV2wC7CqobXfwNDeAccmzeR4jPPQliicR6VKiMNCx6BdgmrLXqO29UMG/C3AIsrn81lo1uIx5eZA/Vpa5EJBPnd7/ABxRibVw/jM3/FlzlH4JGEH+RwEngdw+QyKnumYeN/UlUnO/x0lcUeFSCeDhkayyxtDlWLNGArDSkEdB5I2Hk16d/iPO34ZPKzc0HYLmop1Hwny0l19QMUMlG0fPFg8qPiCqKrT/AGnMUO+9hVPl5YC/4LQnKITdl7s9/wC7jWz+Hfz7+eHALthe8P5bTAFB1aZJBZobLIy+QA7CthhiQ7D5YBd8d5/lZGX1cCMfzmj/AE6j9MBv0VyEN88Vv0s8R3ggHo0rD+hf/wAmLf6LFu8B1PGYzGYBU/SPMBk5BYFo93Q2A3r4/DzvHKc7Cfs7wyRl4xEWKdNqRqW1YdV7Dfq7VW+3WvG7hViJIA1MCSa7qa38txhB4t4UE8ZbLyCN2B0uArISDZ6aIBsnqXfc3eACeA+OHlchywaNVdNR7xsKtSe6hgRt2sDaqw1JnQwBFkMAQa8iLGE/iPBc0pjCoy8hWCIFL2rghkEiLqI7NbdyRstE4J5bhnJoqkhVjKqK7MvupM6aURgT0ot66O9AegMHM79/nhL8beJFWLlROA8rGNpNQpVUjUekkm7qwDtq86w3vwrKvAxCs2iRakNEvGHjDEOB20u260RX7pOBHCeLZeJs3GkDZjKu8Y1KHZxpQMSBo7hnJvUpBAI+AUPDHAo51TLxSjrZmMvLOrSkGVR2j1G0fW6kXfkfugG14j4GmU4hk4EkaOBzGEJbqFFxIeYRtu1129p2F1i/k+OZeKaeeDNUdA6MwjICTHHZ6I13BWIaTWokmwdyNzUs+azMZmaOX3hGUjOlNcSIdyzBTrePvY1rQ3asB0HjPC4YsisIj9kssIoBnYBpkBI3LljZSwb6vTBz7Yqr1GgSo1H1ZgF/FiAPQnCBLm55k1TZuFoiMvKRHBINpZOgg6kdQrqXamDAAbiqNfM5PNy6I5HkBDSqmp0PtYmQrqRBW7GgztI1hOrc6gj8RZWCLN5eJioRs5G7apSKSSCdtNa+lNbSAVXejdAkr4jyqpmcsEFBniJNliScxBuSxJOygd/IemOf+PX5xGl+dJNIr2RWzZZqFE0qjelv17nD1xuYNPktLBuqEbMDuJofQ/E4AxAgd5AQDzs7BHVd1ghhlYH4XHIPqcWMtnljeTMN7qfb5z8o5I4V/FEYYg8PSgyRNdhTn8yx+c5iUn/0y34YpZaPWmXg7mZMmr/I87Nzfiqqp/jGAPZHiUeRgy0M5p3jZnI6m17O/QAWOp2feu4ruRhf4rmMjnc5ljNJy9UEigCQo4kd40EbaTesK8o0kfeb1vFfxFnmTN8QZJTE6Jl6blrJYMa0ihlbu7EmlJ6jtdYG+DcrHxHiDZiYv7FI5FHLENaZ3Kh9qagKLALen4YAxnogcomasDlrPFOAAFY6Z8vzKGwKys1191z+yMUD4yGY4UxWMr9ibI3qYdRWRPQdI6Pj3x7Cs6cOzHNiZYZPtDpcie1E8sjKBGIy/VqU0WAOoeVgGOJ5NE4GmlUHs8m7FVA1HXASTXcnfv64CL9H3Gnzc+cz0iqihYolVTYAQM538+4N/vfDGnDoSPDkrHvLBmJD85Gc/wCVYn41mxlpuLgbB8rHMoHroeE/1BcZxDiWXTgrZdZojKuSrQrqWtYgW6Qb23wAvg/iXL5ji8bQ6ir5cRtqXT7SK3BH8oI3xT4hLKmZ4sEEVRK7NzOZusyGWkCUAerub7du+LXFPB8HDfsebiMhIzEQlLsD0SAg0Aor/wDeL/iHLIv6zcd5IoNZ+IUxn+gKcAZ8NKxg6gAeZPYU2B7aTsSBt9BgyqEDfAzgDeyJ/alzB+hzEtflWCWezYiieQ9kVnP8oJ/0wHGfHWe5ufmN2EIiH8go/wBWr8cOf6KzsccxkmLEs25JLH5nc/neOp/o8yrRSPG3dav5lQf9cB0nGY8GMwCv4/QchHv3HUj/AD2+O354z/ZyJhqUlH/4kdBj/EKKuP4gT6EYi/SaSMi5HfsNr3JFb+Q7/WsBeG52ZkDJPILAYGoipDC/dMfp6UfjgCk3BswBWmGX0YM0Z/wMGH9f0wJ45wmREjll0xokseoJI5brDR+8AgXd1Hc962GCMfHM2NjyH+auh7fB2H5Yocc4nmpImXVEp2ZQiMTrQiROpn/bVfu4CinCUdWIhd2Zulhl5ZGVWI7vKrKWWzZDUa7b4vReGWbqGWlLc1ZQXeJB0KirtrZhsvYg7H8B+d4tn5crBm0zQjhm5KEKqhlZjoZj09tQJrV5+WLni05nLJlBznlky4lnkayOYsckXvDUboMRvewOAlfhLI3KZFDMFZQTzhISGQl2MYYNpQWRV2PLbFVIBFLGkRnSbnsqaBcboWhEkcu1ABFZ7NdjXphj40yNLG5GtHy8x23sczKlaF73q+W9nYYUUz2WGdMMsUhkkbUS5MccaOQoBTsTq76vKtyaXATRcHKAJLMkCyABizwqyrohetEh3Otp1901+GPcykjgGPVPKoLq0Jk0iYJlQGZtIjYcyFnKlq6h5jDRkYFEjRxQJGY9Ntp0BgVb3SouxIFBsdiSL2uznI5TGsgS5k6+UJDpvYHqAGrbVpB2JYWNtgTW+2yHLgZe0yeaLcvpLKOXJpU1LuoSaOiB2BJoDdh4fxuGYX9nhcbatBjZhuR1o6IQbDbHfY4KHLMuZJUaklQazYGlo7Ct8SysF2G3LGK4SKLLyvFQAV5LUhh7OPSAKJ6QEAr4HzwHP8vlnkbJypKEh+zFGALqLdJGpmCiMrqdBp1X8MQf/UMvDlpordwkhlkCpKqXy4grEWoKxQpZ8rO/fD9kfC+X5MIaGPmLGg1KAj9KKCdagPd/HFLLcPjaSSZWlePLyiNBLNLMoZGAmIErNvu8e3YxkjvgNZ5YsxnknOnkqkkQYkgyOrxuDW1AKWZf2gdVUFOAH2DMR5mRuk5eaRYpl3LJBGYyoJLadDc5WcAdtY8ySZzWclXO5oxsjJE8LtESoJLxMjFWPYla2JrYHajcGR4kJM9FqZWjzEM2lFBpASh0OQSNfJjjHl7poHckLuezL5rNzRoGaLJ5eW9r1ZiRCqqPUqhfYebkdxhT4Pw/ikuXnhmTMlOQixI6lV1JLCQFDULCBvoDg/w/OZyHKQkSkRcpZXdcsJCgkGsly02tzbFmZYze5+UXE85xJ1cZXMzNKiElGy2Xipjq0byKDTUaA1djZB2wBjxn4ZmzEztEFIlykkDFmApuakifHybetsKPDf0Q5tdWqWBdSSJQLsetGXsEA8774teH/E+uCJs3PnHlZfacqdECsrEMHRRHy6I82wbgznC5AOY+YNmqzE2bZSR5EtI0d/C8BN44PNyj5eQx5dW0VLPKibowNqgJJ7diVO+BGYzRky+dZjqsZdCwjeMNaoCVWTcjrsHsfLbDdwXL8PXqyq5QEdzCItQ+ZXqH1wt+Ms0qRZ1mNAz5ZL+aZX/rgDnhxay8IPflox+bIGP5k4ofpJ4jysiVHeZlj+nvN+S1/Ng1lI9KqK7Ko/BQMc+/SrxHVNFCPuKXb5vVf0qP8WAW/C3DPtGbhj+6Wtv4V6j+Qr646xwxKz8/xKH8UXHIOCcbkysvNjClqK9QJFGiexHpjqXgvixzUrTFQpKqCAbFqK2vAPq9sZjF7YzAB/FeUMuWkQffR1ArzKmvwOOfeD5Jny2X3hTnITGrW7uF3vSrKFFEbWTVXXbHR+OwK6BWYgE9gfe2PTVGwRdjCBw2H7PlMxApUNlZZMvFY6kjlbmK2vdl9g4Ngf7s962C7KJ0cJoikYgGkd1arq9LRkVe3vYpZXPyzyRRrAFaZZGUySgAcpqYHSjHUD5V674NcIyM0eWTms07gllOqm6ydKFmYBiqsQWNXV1Ysis5lk6h9qTK5jL5mZ4SzKTpm9oVK3dEOB5+75g4DzNZUjhGdjpQcvPIVVSSF0yxymiQLFs7DYUGA8rxd8TZmV81GIIBmC+TkDKXCALM6gkk/wANfXGZaWCLJSxSyTzGcuZpUy827TUvSSmnzUDfv+GL3Cpf7uWHLzsTBFErSyQqDGvUpIVmIJuzaj5DABcjxPTk8vzdYkibMZJwgt9XKfSF8tVRpROw7kgAnEBzKZzMKnLh5qQSRBkkWbqZH0WQi6XTTIQCO0hqrN3vEvh+TMQvpihT2n2iQJLKWkKoyMNehArFGbt3IAOxJwv+ACPtKSMZI+VAZDHK7uQiM4DBm20ctgNttSP54B/yGYOlsy8hKSqJgO4jTRdDbzXTY/a1He8T5fNs0iNzEEUqEIjdMhkVrOx70uoFR204pZHJTBcqKGjl6ZUobFoy3ciwFcBaB+92Pku+JeCy57MQtBJytEh5bCwVWFreUEbENM1aa6qiNgBsA3S58nM8mgAI9eqzd6gNh2qiN77nAqDJhcrLlAwaYx01WFp1SM0zbGkKMfO2/ewwGRgznlqdI6Ka2buaNgad6rcje9sDuGZdpblk02weJkUUAQ/LkOq7OoxKRe4G1nagHcX4pI2g5VQmZnKqusrqSDUW5pTq0rbLsaJJUEWKxQ8XZINlnysNrDCYRIbI1FpYugt3Nq2t2+K/tmruf4WgzU02srycvCGY21leYQOkq2rSVrSyklyN7rFjK+GGORkhdgsk6yF2q9DyL5DzEfSL7nRe17As5bKRhpxotjoBLgFjUEKjUfUbj071i3n81y4FcARhFJFAKL5br6VZLficDOB8fLgyNBOXm9o3syFACqNia2IF3+QFYm8T8TebKyIuUk0su8xZAiaGB1NV2qkWVG5CkDAMnGeANJlYYlTXpVVIsAhuQ8avuRskhVvUVYBIwT+31PytAqtmsDqouAVrtoBNg9wRXniYNN9q8uSEojSB1HUdQPfagukbb36Y0yREk8j8oApcay2SW0syuCOwpwQO5ontdYC6F3A8u9VX/TFLiHCY5tSsqkvpBNLrOkgjfvVgYVuN5jNycRUQTyJEhEaJpIjeRbaS3BCtVEFWs0raR54buNTsmXnddisUhUn1CMQfxrALPBeH5HNM8kaCTluU0SRgpGWAJ5aMCNDjqFbUTVAkYBcYygWFoow2hszOq6raxEpRRZ7joVB9Bibwh4laImJIiEWeSPTy1VWqXQAsgsmUAp3JXYg6BTCGHhi68k9vrkIlkYvIwOqaE1TMVUdZ2UDtgOgrVn0s744dx/iX2jMyy+TsdP8ACOlf6QMdM8YcX5OTcL78p5SVX3lJY7mhUYkN+VY5j/s7mQmoxaVq+p1BArzAuqwB3Jfo5zEuXjmjaMmRdQRrU0e29Ebij5d8PH6PeDyZe0lXS3zB+tgkYrZTxgEiAGUzACKFUDln3QFAI1ah28lJHp5YO+GM805MjFAfd0qCCAN91bqHfuwF/sjAMwx7jwY9wFbOjb5Y4/xfw7JlXzMnMeYsrTAsT2l58WgqSQwBdCWJvYVXbHRvGmXVowWWRgoLVGyqwquoFtgR3sb4TMxO5yRZmd5Psek6iNQkml0xqSSRqDrpJP7Fm7wFfwZq+0xMdHMlErSNzJDIo0mxID0k8xPeq9nxQH6QJpZ5JYWgSOJdTRyUGYH3BqvUWZdJpardQGNar/BuEJkp8mVUFpvYS+8QAwFMmrdfaBQfIh28zeE7hczvDHAgDB2l3DDUFkEivbFCQ2kse4/vIzRogB07N+I45oysA5rHQ12AgIZXouQWaiKJVWFir2x5kc3mVjSMCBdCBL0yOela83Qdh6YTsk0sJCae1BQAFPoANzGexAAdSaNLthgyviNUapdSH95GT82AHr2OAu5zgk2Y082clBfs1ji5ZvzZGRtRHlquvTfGw8KkLpWZlFm6ig3BGkglYwSpXYj0+Qq5F4ry3/Fi/wAa/wDXF2HxHlz7rBv4VdvwCqcBtz80Lp4nO9BkZLP8SsQN/wBw4VM5xnM5TRHDCRMwghTWoZW06hpRtapbM5PUwIAvT6NUnHVG/Jm+fIlX83RR+eKfFc+0sYT7KWSVliJkaEIdZoBtLu1WR904Dzwt4nnlWdMzEUzGX5euNUonmqSoUcxw24IDa6I76aOCL50R5eE5ZAdZARGJH3XkIJv3zpZbJPU1m97Bfo04EYY5ZX1GZ2MLEuWB5DMurftqkMjUewK/UvmeJLEZVzOhkXQ8aBAxsyTaFVQLZ9MaOBVhtZugKCnn+IxLPKGdNX2hJBGTTSJBFBen4rIVYX3KVtdi3x+J4Uzk5dgBC6RrZK/3a6TV7ESmQdrOv4DG/DYcrmZDmBDUiMCSxHfQtNSOyMaNBtza/AYh8c5xFhiR7KyzxqVCs2oLqcClFm3VBt5kDzwA7OvHDl6d9KBdHYknpIAAFncfD/LALL5pMzw/M8uzUWY6qIBsSEGxt2Pri94ky4zeXEMTktOSi0WUEgMWDKCCaVXJVvNaoHE3h/haDhr10rLCSbPuho73Nb6QT6fLANq8QInWOuhlvUSb1EO3au2lT9SMLfhXxq8uZnhbKmJIpMySxkDG0fU1iqNs590kLYF7g4ZuF5cOIZmHtDFGO5+8qsdrq7JF96JHnhG/RkxfMySE2TBqI1E7zTF91JoWQTdC7PfASr4pMAyiJGZ5mR5XjU7gyhW1Ggx7Gby8/PsWXO8QTM5PMabDCCS1NWNUbFSD2ZWG4YEg/QgIHEkii4g0c4l5SIYtUetSqBhItujAgaFjqu7UK3w1eBMsXGZkdSmuSROWb6V1u+k7ncK6jv31H7xwADh/howmPNB21zSiQwt/diSUcwhv4nSNE7aXZW6iADnAOIRyvkwkiPy8vFqCsrFTypiQ9E0eiPY4d+N8LiOUlDL0pGz7FhRRCwIrewQCD6i8KWQhIzIU94MpDFXoXpvptrwHnFfbZmFK2iKk/wAcpDn8EWP/ANw4O53IKTCtbF1/BVeQfmowu5ubRmWJ20zxuT+66xqD8gpr+Q4bM0t8kjfTIL+TI6f5sMBvmckqRl6vSp29T2A+uw+uDeRyoHcb+Xw+RxQzi9CD1lhB/wDdQ/6fngvF2/DAWBjMZjMAG8U5JpYGVbsgixp2B77NsbGxv1/HjZ4lNCFEvSjZjXKlDWrqCQLJGpT0yX6gEe8Rju2b93HLPFnDkEzSMBRbLrRFUQuYkY7/AAig/wAOAF5/xBJmSoyqP7MGnLCM2Gje0DdyFRlB9W7UpvbggUEyFEj5SiKgKApQzEnY7kl7294g4GcOzjHJFVWmQaA3SwdpKI2Fm9o9gOxqtjd6WJAMzEzrq21SBWCe1hVusi9JNkGz2A74DoHgyJZMkGZAecZC4YWCA7IAQw8kVRR9MVdKZeWeieVAqvV2QShcoCdyAvLIBsjXV1QGnDPE6QQUYnoGR7DRVTO73eu+xJ7YH8XzEiwgVU07c5x6MzqI0+SytCP4YHwEmWzk+hS0rIrfaXbQaLGPeRtfvBRM+lQpGydyCAKWXj56wK5cmbkBnaSRjTlAa1sRZBNbdyMScXR5IljVVjjWFsvYcswVtIJHQu9KO/mb3xPKY0huSghpQKLE3sAFUEnbyA8vhgCmd8EZdI3aMaCqswtY3GwJ31oT+BGAXDoWUwy1FpkaH+7UobjzOXI1JuLCtLTX94ihi3Hn8xo5ZMkayqyKJtEo3Qki1kMisF36mr4eWKeZZokC6QAHLghyeoKre6UG1x37xwBThWqLiksSjSj27ejGSMlSfK1MEu/epK7AYN+JfDKZuNVJ0Msiyq6jfUgoaqIJBG1WOw9KwocazmZk4g/2clDCum1CEtSsPviidTyoN1A0sSdxVPN+JM4jhGzbVsVZIoRqUmt9cRYOrBlZT2I+OAZvCmZk1xOyxRx5iAhI4waHLIkQknsxSSTpFgaRu21UfFc8mZnCiNGy8LtAzMW9+ZOUxpWVqAdo7VgVt2OwFBeL5tk4XkZEd0KtCLUlTTZZwd1IO9DscQpnyuRyqW5Mh50zmz0sjByXJ7lpGs9wLbyvAEPC3EcpFmo9UzMuXjZllZJAuudyLd2ulEY0KzMQQ/vGsG/CrpLlGhDo6qZMuxUhlYKSlgg1TLpb+bF9EgETMQpMiaSlCiD5afSsKn6MSFyRKGxzZipqiQDQLfHb8KwDFxfiBHB0Y3qeHLLpDaS3MMSsoPcFlLC/jgPlOGQRxpmcrLoDBZFjC0CXAI01RUk6Qw7MLBUkg45/leITnLqnNk0ARnSzuyWmlhsSQBY+7W14OcA+0vlB9maJ5RIoETG2HJYOGjIoqtAA6qFigRYUgc8dcHV+Jo4Yq0aRSrQB61aRba9iNKIK+e+4qxBxqaGXWmqZ5LeSFRQYKANSj3YyFA6iaY7MSaKqOf8AHss8oleFAeWEpHIGzObplNHr7E+WLfhzxlFHmXkmMwR41StIbTpLE+6xJBv0vbAPvjzjMacPenX+0IEQlqJWUUSB32Qse22E2Ti2qeSZXX20ihuVqbSqQRqNOpAxIJmAtQAzjvp3szZ/KZr9XossbSQMqFSjByqvEVA1KDQVC5+K4duDZVDG+pFNzZg0VUihNIBf0AwCRx+UM8cjRyKjLyX1AAH3mSuq+xlH1XDBwbiZdGhL6ZQAVcD3gb0vXoTsy+tjsQTL4w4RF9kkIiQHVCSyRqpVRNGWYELYpdRLDsAThHzWYlg06jToSYnOysPvKfSx3HlswvT0h05JjmMuwXpk7V+xKm4F+gcIQfMUfPBrIZkSRq47OoYD0sXXzHb6YRuGcdBCzrYVgFmU91INBj8VJon9lr7IMN3BTpLL90kuvw1G2H0ck/JwPLAF8ZjMZgBXiIKYjqbSPXUV/MEY5fx/hsMOh1ROdI2mM0CDszEvqB1KADuN9wAVu8dP8SwloGUC7BHus35IQccNz/BZYZF5WpyntOUFYrvYJ5R0Sr/Eqt8zgHHh/h+VjK9QGWVNKzG0aPpoaVCN2NkHVZuicDOG8OXJ8vK5slZQrFMzG3vKD96hqUKKFSKV2Js+R7wp4iE8Emge1iHVHdm968gaJBG6g+o9Yoc+rwhmAXMHMFxGQXexI8bWEBYqsGsbeSfDAVs14Lii1ZkcuRo0aVQIgNbIjOuohiCNQBOgLq2vbGx4dFl5NUrx5qWUI5jmTmSFDS3G16VHvsFofeqgLBXLZeFFaZsxoS9LCEmKMEmiOUCxMhJAIa2NgVvurpkCqtPIrs+UVdEUgCvJBpIYkEgmlkkphprljV1WcAU4fnVkhs3HTSLolca1AkYAOb94IFs+fezd4g8TZqOTL6FkTZkJ0yIGpTZ0Wa1dvmLA3IxLwszxBy+TkzDu+rmvJApK6VCgl5HehTV32N73gsnFc15ZONf4s3R/pyxwFB+JwOivltbtDM80wUdk5c6vr1UBWu1X3moUCNxtxmbmxkxqxWNJZGYoyg1E6gAkCyxYnbyX5Xe8HovI5LgAqXjlAN2wJRzZAJ1EE6iLN3hayXDpVMKGLqOqMOM1L3QEFpEeI2Og2FYe9p7GwF5ZTlmYzAa+a7h9Vc2KTUG0knvckjaRuD8CCVnj3HTmHCwnmchakkVTvI/Qu4BrUwDE9iSPTZ5z/Cs3GsJkkhMMZReiPfUymEF1lLqV662IosCbANKw8HKnEC7M+l9MqqNCqzQ6QQURVUADcbdifMWAJeMYBHk8tllsklWNVsscZS99gNToN/U4os8jcNy0axcy2nUrHJ7QipUOmukKOgl9foB33ZG4eMzK7sqsI9ESWL90amq+3U+k/wDl/DGnhTKiOfMhh7sxC/BGqUf1SufwwC9lZs4sOomNZrUNHpkaVQLtuUEYgha+667k9lo0uByTpF9nhk3JabmKjairGlVRKgBLOCuqiLZRXfHXs7xhIItbtsAaAO5IVnpfVqVqHwxzXjCNluJwTt3zKKWKgBA6zxkqKAuiFOo7kmz3oApLwCaNnjotpR+Xp0gsUsX1D3QdtrJoVV7Png7xFy1hy5Fqy1FIooHSqmmHk2m2vsQD53gHFx9Rm8u0zaEWCSOypPWojP3QTe7fgcQ5SQy5hkyrez5nMSUqV5de8qo4GrrMii10gaxvprAbP4X1yuwWKuZL35x7Sv5LIgG1bfLFpPDEKEB3QMRdCFHavUK6yNXxwXPBEBq55JmGulkl1b7am9oqKCRtem6odqxRaLNZYux0KrsDreUmW/Q1GQ5C2FABIA+8BgLGX4QnNg+zzU3NIJKRMqkQynqiRUIJo9688OHhiNxANZ1s0kzWBpBuaQ9rND4We+Fnh2dizAjbmtBm0OpDNpLrR0kaHALRN2NEA2CNJ7MWTzEmXjCyp0rq9pGSyjUxa2Sg4Avy1gdyQLwBgi+khdJsEEE3exB8qI2xzPjcscfDSWUye8kQ7sdLMEO1WdAD35kfHDd4h8SCCB5EOo6fZ0b1swta3rfvttQJwr8ebRwtjHREMcLqT94RvGf6gK+uADeDZtEhJC8t0j5i2SCHknjLNZ3OyKzeYU9qAHUPDBYJoayYm0hj95QOk/ElCL/e1Y5HwykzI6ToWFlZQbLR82SVx8TyZ42HxQeuOx8FsaAWDgx++PvEaRffswN4A9jMZjMAL8Qj2R2v6KfyZgMIvG8u7x3mb0CguvLalsn1TmRqew1aSfwGHPxWw5Buq+IY/wDKQfzxzSeWJQDFoDg3aSMh/Bs7f5YAVk+KJlM2kyyAi+XIupuqM1dGZQ507OAvSCtAbnHRPBWkwowA1OA7sO7M4sknz3J+WEng3C5M3OwMojCi3IA5hHbboBPoTrIF+eLvh7Oy5UGDS0gWSSON7RSdDSmmuqOhLsA38CawB/xDDE3EMnubuUkAbMY0pS3qU1yBfg712wd4zmY44NTLHIwIESvRBkYhV79tyCSNwAT5YRcrwtYszLM0iNO80DhUJOhZebqGk+RBPWdzoB2qsGvFDCWLqv2bRyLRrrRgV+e/r64AR4gy7ZeQZaOT2bIksoKm3t3aQxaWVYYiqkN90agANROqmkb5fLkwyyiSICV1FFFVgC6xx0UoOyiiCyhlYauzQeI85q4hJq61QxKiJvrHsQYyRsBRDU5ALFr2F4v5DMZrVr+znSFjM4QhhLtIp0qV3bTy7F1sOo1gLXhDiimeWNy4lZtfteXqIdFO/KATUGDjSACNO/niHNZ5oc5qZJDHzcyitzWZQWkVtoqpOoFdW9lx27Yk8OZvkFjmVeEuwAeUdyI0u5LNszrI1k9RJIwLzfFGkeV1ZRFDPmChHXr9ukmq7A06kqh6NvvQA74m8WluTDEpcTxsWCq7OoBj0nQvUD753XcpW2IBx2DMBw4oxqWKSKyOoUMSQGAYEXeobj4YreGslycm+ZMkhlCqx6loNstFQVUhQAtM1KFAvbCRNIspYsG5vVZAOlUPdrBINjVsARV9+2AaMg2cCwRvmajmZgyKio/UskrAzWXLXdnpsX8sdAyPg3J6OrLQMSKJ5aXt6GrB+OEHxJxBhFkMyoUMSku+69YiU732AkNH4Y6aeKJFC0jk6VA7bknYAKPMsaAHqRgFDjOXXTmMrIzPBGUI1s16SqvTMCCwU6qJN9Iski8K+e47LKsOoDTEsi6mFO2oKVem7Aqpo+Z1du2CvEMtmc0s09GNZqpEpzy1TSO672NTdNd7A3o0uJcLLfZkl3UMUYq1AqeW6sGXcEEINtmWVSKJOgKfHJDJLKoAR1OYlFGqUiQE/KkcV2JIB74NeFsnTuCEFuKEZJQIY43UJYBC9bEKe2o4uNweCHLSuq78hlLsSzaQpOm2Ow867WLxB4DgYIGlJLM7E/Cm0Vt6KoH0wDzwLh+iK2rmSEvIR5sfIH0VdKD4KMbPw6NZOY5tmKxpt7uogUP4m3J9At+7iDgPEi0ALe8upW+aMUPb4g4q8V40oheQlV5MuoamVQTFJdamoAuoIF+bfDAVPEXh3mzRaaDIWkDFQwoaEZSpItXD77/dHngxk80NBjY6XRVNVQogUU9Vux8CKPlYpf0gcPJ5n2mI6VIGli2zaWPSoO/SNu/cYXeJ+OxmCj5eK1QkiV2VUIK0V96t+k0WBBVSV2wGvGIAs6mPcAyezJrS3SXCg7AspV17AgybgOCKUkxbhaoCVb2UYNbjlyKfQgGo27+dC8Q8V4uZJIXaPRtIrFXSRLCNo9pGSL65BTaT22wW8JQRyZTq6g7Ma3FEOWG4ogq3mKII+GAB5bLmLNQzdkjcoVo+6sGUjkJvuALP/on1x1Xw7lDHFEp/3ZdB/CC6r/SE/DCVxGNI5VVFASAxu3ym5sbXfl1ByT6EnHQOByh4wR5Ej03UlT3/AHgcAVxmMxmACeKjUR/61+etP+YY5pxrinly2obam2X6NI88Z/xDHVeOyaYidQWvPb8tRA/HHJ/EEvWXFhn3MjnS7b+XLSNm/l5owDd4C4eVyxdgAZCTtsKGw6R0je+2x/DCj4nyc0cs7oZNCzLpWI6W1yxJZY1YSi6+ZJfbT97o/huFVykIWiNCmxW+oaidgAbJ70MLWd8UxZXMypIoPMKn1PSkYFCv3vpWAQeCQ5w5oSMQzEHSJSdkTu7kGwqq5G9m2AqgSHjJ8JfMKTOzDWLURtJGoSgVatmDH3qa67DtuN4Nxn7TO86FQjRhFRQCRpZwA++3dzp+Iu8NPBoT1M7FjIxpdRKiMMQoA8jVaj3LE7mhQS8N4IhCFE5SLvoAVbNADXpu6UDYHz3sjYlHweMPzNC6/NqBbtVWd6ryuvhi5l49vkTWJgmAH57h/MWhpBBDLY1AFSCLAI8x5EYUPE/hr3nj6XdwrBpKSXWtbCzpcVXYE0bu7HQHXA3i+WDwuhumFfEeYPzBAI+IwHLfD3FYngEUil2RUVYa6dYUAGRaCmrvfppDpsa7pcdUnlQwsrFwzO/eww89J+8OW1H3mzFX54KJwnLHNPzLy6SqpRRJy1DJzYpqawD2AugeuxV7UPFmTVJhHlP7t9BWdSW3jCuw19mYPGj96GlQBWoALPHuDIkKJDI8k6qq6GeaUCMqFYhbZYhQBDADYEC+2LU87LDAiZnmxlmCxnlsy6ctMV3HWaYADVfcWb3w/wDhfhUcSWoonck7kk+ZJ3J9SdzjXxfk45MrNq95EeZGBIKvGjENY3sb/QnAS8H4jG6nQFCI+iOv2VRaP439Kxz3xKySZrLiNgApmVxY/u45pGjoV2BBW+wxRfjkuVlngYGVoyCDGDTa1SiNtiV0mu9kgCqxp4GzaZnNsuYAaRrKqyKVAOj3Wq9tNUfSxuTgGV87HIiQBwxeSNX09QCrqkIYjYFljZaJBNmrxL4a/uYz5lEY/NlB/wAyfxx5xSJ5s1JDDFyhllgcM4FOytMV0gEUtM4uj38sDUz5WBUj1KzNyAT7yiPUSdx76oun4OfhgJM34oaAzxxJzJDKa76FMiq1GiCzly9RgjtbFBuR48MF/b51jMwOpU7oGcgUibKWYkDsAbH8RJ8G4LT2QAsY0xr394Asx/eY7Eneh++cM0GQ1SIT7iC1+LtYuv3UsD/zT6YAMOB2o51EdxGD7NAN9+wYgdydvQAYA5zw372YhkGXBFhnChX8haKqhVIoBt5CD5di9Z/LCWRYfuAcyX4rZVE+TMGJ9RER2bEssAL6dNsF5l0NrOkb+p6+3kp9cBz/AIeyZlWWVDYIR1fkSkem0qK+hu6sjjV87AN5DgLQITlyJFU3JCdSMpJLdHNbUGPfRId7NMBV2OK8GJdHABYHSwIBDITupBG+/UPiPicWIuG1HzYrXlg2AC2le5KL5p5tD7pFlQjgEgB8NcTM2amEqkO9kxsPdQAJoYHzA72KOokbEYf+AcOMIIQkxkkhSSSNW53Pfqs2d+s32GFjPqVkhzDKFYssMlHUCrtpUq33kEjKVJo6ZWvfDvw09OAvYzGYzAUuLMwjJULf7xoD8AccP8QyapGC8kUzD2QvWV3JCxlixHfU7of3RjsXi0/2drNbein/AJgw+ulvljjPEHkaXLxKryF52jdXl32jRlQuxpdZkAqgOlekVWAevAviMfq4vIaEOtb2vSgDWdPSW38i2/mThc4l4dkzOUOddFRyGk3dhKxk0hANIKgKdCKt77Esu90/CeYL5fPZYMzssbTRghRZQdlAPugrGtnveHDKZpZ+GAK1exjkW/8Aw9Eov/CAcAI4bljp0InLUTIpCncKiLe4rYlVTb/XDlw2GmBFBQNNfw+f43hR4KrSTrIyhVvVoNk3JDCQ19jtqU12N+pw58P2sH5jAFoziUYiRsSjAbHFHOXWLhOK2dcBWPoL/DAJGfj1ZmCdbVlYwOp2NOusgi62UK/r2wU4qqSppdQ+oqFUnuSwUb9xRI3G47jAPhk3OzZAYmHfMRsVI1uymNgGoWqKyDz3YD7hGPfFrzwy5Z41uMSrrogAAkKLs70xB2F7fiDNk3lypSOZxIJCdEgXTuBehh5nTZD7XpawCOpS8V8baXOCGKR49AUuwIIYkEkBWBUUjKCaOrXVdN4aPFMv9lic91ljP+JXT/78crhMk+dYQo0jlpdlOyjmBQWY7KKXz9DQNVgGbwVxCCISxuC3Lkkfc23QYwp+YABuv2T6YD+H8usQTOKfaBHJB2QqQD2UAqaAN0dybBPYdxAyjW2hGEilWeJz0mqJEm8bkqFWgQ1qvTe2LXBMhNmQU9ojMCBGpiU1v2jlXU4rz5kf8uAepM8ZJUzCRuXnyxXlEjZ4ZQNN9gQ0rgt2oXhfzOXMfECkiqraWlbSSRcv2eiCQCaYSrdD3fhirmuMyZVsuZBRR5WI3popEyx1qCNQp1ckHdSGU3sTN4y40r5wspFxZILY763d2r5gctv5vjgGbhmZBUGxZv8A6f8Ax/DDRl4u3w/0xy/L5gUijcCSIG/QSxd/oTjq+WXpGAocMS3nc9zLp+kUaLX+PWf5sTZBLlnPoY0+ixq/+cjYmyuU0a971O7/AC1G6xpkP7zMD/xVP4wQf9DgJJMmDjbLQCMeQs/ne313AxOzAUCQLND4midvoCfocVOMLeXl9QjEfBlBZT9GAP0wAHieQuKWKulWZE8qV1Vlr+AuVHpoHpi74N4jNLCrScrqUNa6h7wB3U3R3/aOM45nQEL7UBrr4UW/yGK/ge1gjDd9CX/hGAbxjMYvbGYAbxvLcxQp7XZ+m+OZZTh1NlOg6os7EZbXVbtp70dulnfV2uP5X1vMJanCXDwRnedQ6rFOVMqlCWOmgdLBgBqQBTYOw+mAQk4wcvxDiPXGTyZzcYJbUGCrZ9QzgaR5nt3OGfwrl1kiZY1Iy7u6xgtZEZ6SCQT569gTVgeWKPjzw3l8pCWhVufm5kW2ctsG5xUX5F0jFmzuN6wV8M8JnReVFOVSNYx1Ij9RBY0SNhRQ737x+WACcEmmKutln0yQJYoxSRl6BvvsRqZdgVOw2GHbKTkoCoPSRqXzHqPQkfDChOJoHltQ75dpnZzVOMwWkGy7660WtD3tu4wy8OAj5jLIDHIwaxWzMFFr5EE0fmT3vAM0YvfG6v5Yo8KZxGolrWBRK3Rrzo7i+9eV+ffF5RgB/iTjq5TLyTsNQjUtpur8gL8rJAv44TfD3i+bMvPBKadlYoUVbQhAxFAbrTDSDqY6TZ8gc/SJHqyGZG20Zfc1/dkP3rvS7fGsIvDIljzzO/SI5ISaNEDmZiMlgOoWfsyi9mV1/awBXhOaM2YR12WPKZZEXuAHBJAvf7i/gMEfGcxGSkdjpKLqQbbsg1jv6lRtgdEBDnOUob3JFYEbgRTExsf445SQfPSTt2Fjxm4OVmJ1bwThb7JcZDOfj9wfxH44DzxfmJlgyqmXWZGvRSonQthn7toV9DE3QpdrIxF4e4Eqwc2clopDqEYXrndiFXWNtQbuIydNFQ1BN17gavnZQ0pJQBWl3J2a3WFSd9NNZH7xH3jT3mZXVZZ2A1Qo4hTuFJGnUfLUdlHopPmzDABcypkkbUpZl6bjatOk7xwmwToFFiK1NtWwVSnCoV0jm9ULkaJh0sjdl1EAUdXuyAAg0GHcm3mOFrE2WjXsOYl+pMTNZ9SSjE/EnB3I5BFRlKgrJetTuCSKNjt1C79bPrgBPFeBDNDlZpLKe5MpVST2tfNH/aUgqf3hsOacZ8KfZOdAOpwNaN2LoyrpJH7WqNlNbWp7XWOwx5PQoQkuoFAtuStmgx+8QNrPerO+OW/pC4m8T5cRnmrDqaJzuzJIypymbvalHIY9wFBtgSQpZCJnLAGtS9PzIJU/K6N/LHXchnWmyyyR1qZAyhu2qvdPpvan0+mOG+Ci6qJZCpVg7Wg3JAWWyo89LOL89Gn7uOvcAzXLbQfcmt4/g4rWv8wqQfHm+mAP5fMrIgdbphe/ceoI8iDsR5EHFeI6cw48pI0YfNCyt+TQ4ghflzFfuS26fBxu4/mA1/NZDi80YJDEbrdH0ur/ABofgMBDxR9PJbyWZAf5w8Q/NxiPi09QyH0Rj/Sce8XgZ4XVfeItP41pl/rC/hgVxTN8zJu6+68DuPkYyR+GAF+I8xqSKD/jctD/AAKC0n0KLo/nww8Gi2Hy/wBThXzEf9rhUnfkzFR8RJllP5V+Jw6cJgof9/HAFo+wxmPVxmA9wMy3CtBNdt6wTxmAS/E/hZszKjH3YtOkfHWrMfrpQfy4kyHBMxBmWYPqhkAtWG6sq0KryKijfov1b9OMrAJ+Y8Ku80khb3nikVaFWqxqSTV1pUADy3O/ldbw3qR0YKVYmgRtTADSa8rvf4/DDHWPcAHyvC2RR1MxFg6zZPzIG/z7+t98WEyxXYXX41ghjMAn8W8NvmnHNFRKTa63qSwQLS9FAnVZBNqPTEcvhd3jCsKIjjjYirepY2J+iqSt+6ZH+rpjysArcV8PEzRTD3gpRyO5WiQDXcBjt6am9Tit4h4E0uUmiCN1xsnau6kDvW1n54ciMZWA57wXwQ8CxxrsqKb9WY1uT/iPzrBVfDDmOdSd5dr9AoAH5i/5jhtrHuAXM/wh3aJv+HIr/PYqf6GfBP7MeoetH64IYzACzC4o96wocW8FmTOGQg8t1B0fsukmux8GLFiPXV646HjUoMBzLwz+jlsvpDUQryFQOyoS2kfH32/7GGReAuMuqj34qKH96PYfRl1Kfg5w0hBj3TgAeZ4e0iCjTbMpPkwog/jVjzGoeeCEERIBIonuPQ+n44uacZWAqPlTgcvBPZyRfdYvp+Cy2SPo5f6Vg7jMAAHBNawuffjIb8VKsPzJ+ajBqGHSKxLWMwGYzGYz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96902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74320" y="1243656"/>
            <a:ext cx="7239000" cy="3082584"/>
          </a:xfrm>
        </p:spPr>
        <p:txBody>
          <a:bodyPr>
            <a:normAutofit/>
          </a:bodyPr>
          <a:lstStyle/>
          <a:p>
            <a:pPr algn="just"/>
            <a:r>
              <a:rPr lang="es-MX" sz="1800" dirty="0"/>
              <a:t>se desarrolla a todo lo largo y ancho del país, desde las veredas campesinas hasta los barrios más populosos de las ciudades; es una organización de cara a la comunidad que, bien  dirigida, permite una comunicación directa con el pueblo asociado y desarrolla el liderazgo popular.</a:t>
            </a:r>
          </a:p>
        </p:txBody>
      </p:sp>
      <p:sp>
        <p:nvSpPr>
          <p:cNvPr id="4" name="3 Título"/>
          <p:cNvSpPr>
            <a:spLocks noGrp="1"/>
          </p:cNvSpPr>
          <p:nvPr>
            <p:ph type="title"/>
          </p:nvPr>
        </p:nvSpPr>
        <p:spPr>
          <a:xfrm>
            <a:off x="400929" y="123092"/>
            <a:ext cx="7239000" cy="1143000"/>
          </a:xfrm>
        </p:spPr>
        <p:txBody>
          <a:bodyPr/>
          <a:lstStyle/>
          <a:p>
            <a:r>
              <a:rPr lang="es-MX" dirty="0"/>
              <a:t>Movimiento comunal</a:t>
            </a:r>
          </a:p>
        </p:txBody>
      </p:sp>
      <p:sp>
        <p:nvSpPr>
          <p:cNvPr id="6" name="1 Título"/>
          <p:cNvSpPr txBox="1">
            <a:spLocks/>
          </p:cNvSpPr>
          <p:nvPr/>
        </p:nvSpPr>
        <p:spPr>
          <a:xfrm>
            <a:off x="251520" y="2348880"/>
            <a:ext cx="7239000" cy="11430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s-MX" dirty="0"/>
              <a:t>Movimiento juvenil</a:t>
            </a:r>
          </a:p>
        </p:txBody>
      </p:sp>
      <p:sp>
        <p:nvSpPr>
          <p:cNvPr id="7" name="2 Marcador de contenido"/>
          <p:cNvSpPr txBox="1">
            <a:spLocks/>
          </p:cNvSpPr>
          <p:nvPr/>
        </p:nvSpPr>
        <p:spPr>
          <a:xfrm>
            <a:off x="241009" y="3503190"/>
            <a:ext cx="7239000" cy="196360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r>
              <a:rPr lang="es-MX" sz="1800" dirty="0"/>
              <a:t>es un movimiento social diverso en su composición social, así como multiforme y dinámico en sus formas de agrupamiento y de acción.</a:t>
            </a:r>
          </a:p>
          <a:p>
            <a:pPr marL="0" indent="0" algn="just">
              <a:buFont typeface="Wingdings 2"/>
              <a:buNone/>
            </a:pP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254923"/>
            <a:ext cx="3456384" cy="225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32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Los pueblos indígenas</a:t>
            </a:r>
          </a:p>
        </p:txBody>
      </p:sp>
      <p:sp>
        <p:nvSpPr>
          <p:cNvPr id="3" name="2 Marcador de contenido"/>
          <p:cNvSpPr>
            <a:spLocks noGrp="1"/>
          </p:cNvSpPr>
          <p:nvPr>
            <p:ph idx="1"/>
          </p:nvPr>
        </p:nvSpPr>
        <p:spPr/>
        <p:txBody>
          <a:bodyPr/>
          <a:lstStyle/>
          <a:p>
            <a:r>
              <a:rPr lang="es-MX" sz="1800" dirty="0"/>
              <a:t>El sector indígena es casi el 3.5% de la población nacional, ubicados por todo el país, con características disímiles en lo social dadas sus diferentes lenguas, su estructura jerárquica, sus tradiciones, su papel en la economía y su particular orden jurídico tradicional.</a:t>
            </a:r>
          </a:p>
          <a:p>
            <a:pPr marL="0" indent="0">
              <a:buNone/>
            </a:pPr>
            <a:endParaRPr lang="es-MX" dirty="0"/>
          </a:p>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852936"/>
            <a:ext cx="3795117" cy="3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735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764</TotalTime>
  <Words>1775</Words>
  <Application>Microsoft Office PowerPoint</Application>
  <PresentationFormat>Presentación en pantalla (4:3)</PresentationFormat>
  <Paragraphs>133</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Trebuchet MS</vt:lpstr>
      <vt:lpstr>Wingdings</vt:lpstr>
      <vt:lpstr>Wingdings 2</vt:lpstr>
      <vt:lpstr>Opulento</vt:lpstr>
      <vt:lpstr>DEMOCRACIA Y ESTADO COLOMBIANO</vt:lpstr>
      <vt:lpstr>DEMOCRACIA</vt:lpstr>
      <vt:lpstr>Presentación de PowerPoint</vt:lpstr>
      <vt:lpstr>Presentación de PowerPoint</vt:lpstr>
      <vt:lpstr>Presentación de PowerPoint</vt:lpstr>
      <vt:lpstr>Clase obrera y campesinado</vt:lpstr>
      <vt:lpstr>Movimiento sindical</vt:lpstr>
      <vt:lpstr>Movimiento comunal</vt:lpstr>
      <vt:lpstr>Los pueblos indígenas</vt:lpstr>
      <vt:lpstr>afrocolombianos</vt:lpstr>
      <vt:lpstr>Presentación de PowerPoint</vt:lpstr>
      <vt:lpstr>Presentación de PowerPoint</vt:lpstr>
      <vt:lpstr>Presentación de PowerPoint</vt:lpstr>
      <vt:lpstr>ESTADO COLOMBIANO</vt:lpstr>
      <vt:lpstr>Presentación de PowerPoint</vt:lpstr>
      <vt:lpstr>ESTADO COLOMBIANO</vt:lpstr>
      <vt:lpstr>ESTADO COLOMBIANO</vt:lpstr>
      <vt:lpstr>ESTADO COLOMBIANO</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DEMOCRACIA Y ESTADO COLOMBIANO</dc:title>
  <dc:creator>USUARIO</dc:creator>
  <cp:lastModifiedBy>María Lucero Monje Andrade</cp:lastModifiedBy>
  <cp:revision>38</cp:revision>
  <dcterms:created xsi:type="dcterms:W3CDTF">2013-03-25T16:55:26Z</dcterms:created>
  <dcterms:modified xsi:type="dcterms:W3CDTF">2022-04-18T21:19:29Z</dcterms:modified>
</cp:coreProperties>
</file>