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8" r:id="rId4"/>
    <p:sldId id="259" r:id="rId5"/>
    <p:sldId id="260" r:id="rId6"/>
    <p:sldId id="261" r:id="rId7"/>
    <p:sldId id="262" r:id="rId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E802428B-2A48-49D4-B587-C24E428502C9}" type="datetimeFigureOut">
              <a:rPr lang="es-CO" smtClean="0"/>
              <a:t>16/05/2022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43947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802428B-2A48-49D4-B587-C24E428502C9}" type="datetimeFigureOut">
              <a:rPr lang="es-CO" smtClean="0"/>
              <a:t>16/05/2022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106995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802428B-2A48-49D4-B587-C24E428502C9}" type="datetimeFigureOut">
              <a:rPr lang="es-CO" smtClean="0"/>
              <a:t>16/05/2022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152188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802428B-2A48-49D4-B587-C24E428502C9}" type="datetimeFigureOut">
              <a:rPr lang="es-CO" smtClean="0"/>
              <a:t>16/05/2022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166709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802428B-2A48-49D4-B587-C24E428502C9}" type="datetimeFigureOut">
              <a:rPr lang="es-CO" smtClean="0"/>
              <a:t>16/05/2022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211138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E802428B-2A48-49D4-B587-C24E428502C9}" type="datetimeFigureOut">
              <a:rPr lang="es-CO" smtClean="0"/>
              <a:t>16/05/2022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120558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E802428B-2A48-49D4-B587-C24E428502C9}" type="datetimeFigureOut">
              <a:rPr lang="es-CO" smtClean="0"/>
              <a:t>16/05/2022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286250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E802428B-2A48-49D4-B587-C24E428502C9}" type="datetimeFigureOut">
              <a:rPr lang="es-CO" smtClean="0"/>
              <a:t>16/05/2022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206948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802428B-2A48-49D4-B587-C24E428502C9}" type="datetimeFigureOut">
              <a:rPr lang="es-CO" smtClean="0"/>
              <a:t>16/05/2022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67220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802428B-2A48-49D4-B587-C24E428502C9}" type="datetimeFigureOut">
              <a:rPr lang="es-CO" smtClean="0"/>
              <a:t>16/05/2022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414693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802428B-2A48-49D4-B587-C24E428502C9}" type="datetimeFigureOut">
              <a:rPr lang="es-CO" smtClean="0"/>
              <a:t>16/05/2022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63D62F2E-DBB4-4BF4-A9FD-FD85D6BD38F5}" type="slidenum">
              <a:rPr lang="es-CO" smtClean="0"/>
              <a:t>‹Nº›</a:t>
            </a:fld>
            <a:endParaRPr lang="es-CO"/>
          </a:p>
        </p:txBody>
      </p:sp>
    </p:spTree>
    <p:extLst>
      <p:ext uri="{BB962C8B-B14F-4D97-AF65-F5344CB8AC3E}">
        <p14:creationId xmlns:p14="http://schemas.microsoft.com/office/powerpoint/2010/main" val="43679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2428B-2A48-49D4-B587-C24E428502C9}" type="datetimeFigureOut">
              <a:rPr lang="es-CO" smtClean="0"/>
              <a:t>16/05/2022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62F2E-DBB4-4BF4-A9FD-FD85D6BD38F5}" type="slidenum">
              <a:rPr lang="es-CO" smtClean="0"/>
              <a:t>‹Nº›</a:t>
            </a:fld>
            <a:endParaRPr lang="es-CO"/>
          </a:p>
        </p:txBody>
      </p:sp>
    </p:spTree>
    <p:extLst>
      <p:ext uri="{BB962C8B-B14F-4D97-AF65-F5344CB8AC3E}">
        <p14:creationId xmlns:p14="http://schemas.microsoft.com/office/powerpoint/2010/main" val="3104359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treamyard.com/pwqn8xmtx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810940"/>
          </a:xfrm>
        </p:spPr>
        <p:txBody>
          <a:bodyPr>
            <a:normAutofit/>
          </a:bodyPr>
          <a:lstStyle/>
          <a:p>
            <a:r>
              <a:rPr lang="es-MX" sz="3600" dirty="0" smtClean="0"/>
              <a:t>ANALISIS DE LA CARICATURA PERIODÍSTICA</a:t>
            </a:r>
            <a:endParaRPr lang="en-US" sz="3600" dirty="0"/>
          </a:p>
        </p:txBody>
      </p:sp>
      <p:sp>
        <p:nvSpPr>
          <p:cNvPr id="3" name="Subtítulo 2"/>
          <p:cNvSpPr>
            <a:spLocks noGrp="1"/>
          </p:cNvSpPr>
          <p:nvPr>
            <p:ph type="subTitle" idx="1"/>
          </p:nvPr>
        </p:nvSpPr>
        <p:spPr>
          <a:xfrm>
            <a:off x="1524000" y="2857454"/>
            <a:ext cx="9144000" cy="3242899"/>
          </a:xfrm>
        </p:spPr>
        <p:txBody>
          <a:bodyPr>
            <a:normAutofit fontScale="85000" lnSpcReduction="20000"/>
          </a:bodyPr>
          <a:lstStyle/>
          <a:p>
            <a:r>
              <a:rPr lang="es-MX" dirty="0" smtClean="0"/>
              <a:t>GRADO NOVENO</a:t>
            </a:r>
          </a:p>
          <a:p>
            <a:endParaRPr lang="es-MX" dirty="0" smtClean="0"/>
          </a:p>
          <a:p>
            <a:endParaRPr lang="es-MX" dirty="0" smtClean="0"/>
          </a:p>
          <a:p>
            <a:r>
              <a:rPr lang="es-MX" dirty="0" smtClean="0"/>
              <a:t>I.E.T. LA SAGRADA FAMILIA</a:t>
            </a:r>
          </a:p>
          <a:p>
            <a:r>
              <a:rPr lang="es-MX" dirty="0" smtClean="0"/>
              <a:t>AREA DE HUMANIDADES</a:t>
            </a:r>
          </a:p>
          <a:p>
            <a:r>
              <a:rPr lang="es-MX" dirty="0" smtClean="0"/>
              <a:t>LENGUA CASTELLANA</a:t>
            </a:r>
          </a:p>
          <a:p>
            <a:endParaRPr lang="es-MX" dirty="0"/>
          </a:p>
          <a:p>
            <a:r>
              <a:rPr lang="es-MX" dirty="0" smtClean="0"/>
              <a:t>IBAGUÉ</a:t>
            </a:r>
          </a:p>
          <a:p>
            <a:r>
              <a:rPr lang="es-MX" dirty="0" smtClean="0"/>
              <a:t>2021</a:t>
            </a:r>
            <a:endParaRPr lang="en-US" dirty="0"/>
          </a:p>
        </p:txBody>
      </p:sp>
    </p:spTree>
    <p:extLst>
      <p:ext uri="{BB962C8B-B14F-4D97-AF65-F5344CB8AC3E}">
        <p14:creationId xmlns:p14="http://schemas.microsoft.com/office/powerpoint/2010/main" val="212996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ía de la Madre en Z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213" y="1398297"/>
            <a:ext cx="4381500" cy="438150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061369" y="925358"/>
            <a:ext cx="4145189" cy="369332"/>
          </a:xfrm>
          <a:prstGeom prst="rect">
            <a:avLst/>
          </a:prstGeom>
          <a:noFill/>
        </p:spPr>
        <p:txBody>
          <a:bodyPr wrap="square" rtlCol="0">
            <a:spAutoFit/>
          </a:bodyPr>
          <a:lstStyle/>
          <a:p>
            <a:r>
              <a:rPr lang="es-CO" b="1" dirty="0" smtClean="0">
                <a:latin typeface="Arial" panose="020B0604020202020204" pitchFamily="34" charset="0"/>
                <a:cs typeface="Arial" panose="020B0604020202020204" pitchFamily="34" charset="0"/>
              </a:rPr>
              <a:t>DIA DE LA MADRE EN ZOOM</a:t>
            </a:r>
            <a:endParaRPr lang="es-CO" b="1" dirty="0">
              <a:latin typeface="Arial" panose="020B0604020202020204" pitchFamily="34" charset="0"/>
              <a:cs typeface="Arial" panose="020B0604020202020204" pitchFamily="34" charset="0"/>
            </a:endParaRPr>
          </a:p>
        </p:txBody>
      </p:sp>
      <p:cxnSp>
        <p:nvCxnSpPr>
          <p:cNvPr id="9" name="Conector recto de flecha 8"/>
          <p:cNvCxnSpPr/>
          <p:nvPr/>
        </p:nvCxnSpPr>
        <p:spPr>
          <a:xfrm flipH="1" flipV="1">
            <a:off x="6635931" y="4161679"/>
            <a:ext cx="2351316" cy="2796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V="1">
            <a:off x="2347315" y="2894726"/>
            <a:ext cx="1831876" cy="158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8987247" y="4261239"/>
            <a:ext cx="1149532" cy="923330"/>
          </a:xfrm>
          <a:prstGeom prst="rect">
            <a:avLst/>
          </a:prstGeom>
          <a:noFill/>
        </p:spPr>
        <p:txBody>
          <a:bodyPr wrap="square" rtlCol="0">
            <a:spAutoFit/>
          </a:bodyPr>
          <a:lstStyle/>
          <a:p>
            <a:r>
              <a:rPr lang="es-CO" dirty="0" smtClean="0"/>
              <a:t>Lenguaje icónico: Imágenes </a:t>
            </a:r>
            <a:endParaRPr lang="es-CO" dirty="0"/>
          </a:p>
        </p:txBody>
      </p:sp>
      <p:sp>
        <p:nvSpPr>
          <p:cNvPr id="16" name="CuadroTexto 15"/>
          <p:cNvSpPr txBox="1"/>
          <p:nvPr/>
        </p:nvSpPr>
        <p:spPr>
          <a:xfrm>
            <a:off x="411691" y="2231378"/>
            <a:ext cx="2263737" cy="830997"/>
          </a:xfrm>
          <a:prstGeom prst="rect">
            <a:avLst/>
          </a:prstGeom>
          <a:noFill/>
        </p:spPr>
        <p:txBody>
          <a:bodyPr wrap="square" rtlCol="0">
            <a:spAutoFit/>
          </a:bodyPr>
          <a:lstStyle/>
          <a:p>
            <a:r>
              <a:rPr lang="es-CO" sz="1200" dirty="0" smtClean="0"/>
              <a:t>Plano: Pueden ser general, medio, primer plano o primerísimo primer plano, en este caso es </a:t>
            </a:r>
            <a:r>
              <a:rPr lang="es-CO" sz="1200" dirty="0"/>
              <a:t> </a:t>
            </a:r>
            <a:r>
              <a:rPr lang="es-CO" sz="1200" dirty="0" smtClean="0"/>
              <a:t>plano medio</a:t>
            </a:r>
            <a:endParaRPr lang="es-CO" sz="1200" dirty="0"/>
          </a:p>
        </p:txBody>
      </p:sp>
      <p:cxnSp>
        <p:nvCxnSpPr>
          <p:cNvPr id="19" name="Conector recto de flecha 18"/>
          <p:cNvCxnSpPr/>
          <p:nvPr/>
        </p:nvCxnSpPr>
        <p:spPr>
          <a:xfrm flipV="1">
            <a:off x="2468880" y="3944983"/>
            <a:ext cx="2875008" cy="496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411691" y="3512206"/>
            <a:ext cx="2031665" cy="1384995"/>
          </a:xfrm>
          <a:prstGeom prst="rect">
            <a:avLst/>
          </a:prstGeom>
          <a:noFill/>
        </p:spPr>
        <p:txBody>
          <a:bodyPr wrap="square" rtlCol="0">
            <a:spAutoFit/>
          </a:bodyPr>
          <a:lstStyle/>
          <a:p>
            <a:r>
              <a:rPr lang="es-CO" sz="1400" dirty="0" smtClean="0"/>
              <a:t>Descripciones: todo lo que se pueda ver literalmente en toda la caricatura: todos tienen una actitud de estrés y agresiva</a:t>
            </a:r>
            <a:endParaRPr lang="es-CO" sz="1400" dirty="0"/>
          </a:p>
        </p:txBody>
      </p:sp>
      <p:cxnSp>
        <p:nvCxnSpPr>
          <p:cNvPr id="13" name="Conector recto de flecha 12"/>
          <p:cNvCxnSpPr/>
          <p:nvPr/>
        </p:nvCxnSpPr>
        <p:spPr>
          <a:xfrm flipH="1">
            <a:off x="8133467" y="3082834"/>
            <a:ext cx="1088910" cy="7338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a:off x="7615137" y="3082834"/>
            <a:ext cx="1607240" cy="176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9366069" y="2759668"/>
            <a:ext cx="1476102" cy="369332"/>
          </a:xfrm>
          <a:prstGeom prst="rect">
            <a:avLst/>
          </a:prstGeom>
          <a:noFill/>
        </p:spPr>
        <p:txBody>
          <a:bodyPr wrap="square" rtlCol="0">
            <a:spAutoFit/>
          </a:bodyPr>
          <a:lstStyle/>
          <a:p>
            <a:r>
              <a:rPr lang="es-CO" dirty="0" smtClean="0"/>
              <a:t>personajes</a:t>
            </a:r>
            <a:endParaRPr lang="es-CO" dirty="0"/>
          </a:p>
        </p:txBody>
      </p:sp>
      <p:cxnSp>
        <p:nvCxnSpPr>
          <p:cNvPr id="22" name="Conector recto de flecha 21"/>
          <p:cNvCxnSpPr/>
          <p:nvPr/>
        </p:nvCxnSpPr>
        <p:spPr>
          <a:xfrm flipH="1">
            <a:off x="8275184" y="1440057"/>
            <a:ext cx="1045029" cy="5648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9366069" y="1110024"/>
            <a:ext cx="1933302" cy="369332"/>
          </a:xfrm>
          <a:prstGeom prst="rect">
            <a:avLst/>
          </a:prstGeom>
          <a:noFill/>
        </p:spPr>
        <p:txBody>
          <a:bodyPr wrap="square" rtlCol="0">
            <a:spAutoFit/>
          </a:bodyPr>
          <a:lstStyle/>
          <a:p>
            <a:r>
              <a:rPr lang="es-CO" dirty="0" smtClean="0"/>
              <a:t>Lenguaje verbal</a:t>
            </a:r>
            <a:endParaRPr lang="es-CO" dirty="0"/>
          </a:p>
        </p:txBody>
      </p:sp>
      <p:cxnSp>
        <p:nvCxnSpPr>
          <p:cNvPr id="27" name="Conector recto de flecha 26"/>
          <p:cNvCxnSpPr/>
          <p:nvPr/>
        </p:nvCxnSpPr>
        <p:spPr>
          <a:xfrm>
            <a:off x="3400017" y="2178416"/>
            <a:ext cx="1250387" cy="548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1292571" y="1883371"/>
            <a:ext cx="2253841" cy="369332"/>
          </a:xfrm>
          <a:prstGeom prst="rect">
            <a:avLst/>
          </a:prstGeom>
          <a:noFill/>
        </p:spPr>
        <p:txBody>
          <a:bodyPr wrap="square" rtlCol="0">
            <a:spAutoFit/>
          </a:bodyPr>
          <a:lstStyle/>
          <a:p>
            <a:r>
              <a:rPr lang="es-CO" dirty="0" smtClean="0"/>
              <a:t>Color blanco y negro</a:t>
            </a:r>
            <a:endParaRPr lang="es-CO" dirty="0"/>
          </a:p>
        </p:txBody>
      </p:sp>
      <p:cxnSp>
        <p:nvCxnSpPr>
          <p:cNvPr id="23" name="Conector recto de flecha 22"/>
          <p:cNvCxnSpPr/>
          <p:nvPr/>
        </p:nvCxnSpPr>
        <p:spPr>
          <a:xfrm>
            <a:off x="3270322" y="1431015"/>
            <a:ext cx="1250387" cy="548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970742" y="880936"/>
            <a:ext cx="2979855" cy="646331"/>
          </a:xfrm>
          <a:prstGeom prst="rect">
            <a:avLst/>
          </a:prstGeom>
          <a:noFill/>
        </p:spPr>
        <p:txBody>
          <a:bodyPr wrap="none" rtlCol="0">
            <a:spAutoFit/>
          </a:bodyPr>
          <a:lstStyle/>
          <a:p>
            <a:r>
              <a:rPr lang="es-MX" dirty="0" smtClean="0"/>
              <a:t>Seudónimo con el </a:t>
            </a:r>
          </a:p>
          <a:p>
            <a:r>
              <a:rPr lang="es-MX" dirty="0" smtClean="0"/>
              <a:t>Que se conoce al caricaturista</a:t>
            </a:r>
            <a:endParaRPr lang="en-US" dirty="0"/>
          </a:p>
        </p:txBody>
      </p:sp>
      <p:cxnSp>
        <p:nvCxnSpPr>
          <p:cNvPr id="24" name="Conector recto de flecha 23"/>
          <p:cNvCxnSpPr/>
          <p:nvPr/>
        </p:nvCxnSpPr>
        <p:spPr>
          <a:xfrm flipH="1">
            <a:off x="7324676" y="925358"/>
            <a:ext cx="1231495" cy="2291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8515249" y="704353"/>
            <a:ext cx="723275" cy="369332"/>
          </a:xfrm>
          <a:prstGeom prst="rect">
            <a:avLst/>
          </a:prstGeom>
          <a:noFill/>
        </p:spPr>
        <p:txBody>
          <a:bodyPr wrap="none" rtlCol="0">
            <a:spAutoFit/>
          </a:bodyPr>
          <a:lstStyle/>
          <a:p>
            <a:r>
              <a:rPr lang="es-MX" dirty="0" smtClean="0"/>
              <a:t>Título</a:t>
            </a:r>
            <a:endParaRPr lang="en-US" dirty="0"/>
          </a:p>
        </p:txBody>
      </p:sp>
      <p:pic>
        <p:nvPicPr>
          <p:cNvPr id="3" name="Imagen 2"/>
          <p:cNvPicPr>
            <a:picLocks noChangeAspect="1"/>
          </p:cNvPicPr>
          <p:nvPr/>
        </p:nvPicPr>
        <p:blipFill>
          <a:blip r:embed="rId3"/>
          <a:stretch>
            <a:fillRect/>
          </a:stretch>
        </p:blipFill>
        <p:spPr>
          <a:xfrm>
            <a:off x="2979434" y="3912964"/>
            <a:ext cx="3510581" cy="2000654"/>
          </a:xfrm>
          <a:prstGeom prst="rect">
            <a:avLst/>
          </a:prstGeom>
        </p:spPr>
      </p:pic>
      <p:sp>
        <p:nvSpPr>
          <p:cNvPr id="6" name="CuadroTexto 5"/>
          <p:cNvSpPr txBox="1"/>
          <p:nvPr/>
        </p:nvSpPr>
        <p:spPr>
          <a:xfrm>
            <a:off x="1753493" y="5717509"/>
            <a:ext cx="8427372" cy="646331"/>
          </a:xfrm>
          <a:prstGeom prst="rect">
            <a:avLst/>
          </a:prstGeom>
          <a:noFill/>
        </p:spPr>
        <p:txBody>
          <a:bodyPr wrap="none" rtlCol="0">
            <a:spAutoFit/>
          </a:bodyPr>
          <a:lstStyle/>
          <a:p>
            <a:r>
              <a:rPr lang="es-MX" dirty="0" smtClean="0"/>
              <a:t>Metáfora visual: Tiene que ver con una visión inferencial de lo que se ve e interpreta de </a:t>
            </a:r>
          </a:p>
          <a:p>
            <a:r>
              <a:rPr lang="es-MX" dirty="0"/>
              <a:t>	</a:t>
            </a:r>
            <a:r>
              <a:rPr lang="es-MX" dirty="0" smtClean="0"/>
              <a:t>	toda la caricatura.</a:t>
            </a:r>
            <a:endParaRPr lang="en-US" dirty="0"/>
          </a:p>
        </p:txBody>
      </p:sp>
      <p:cxnSp>
        <p:nvCxnSpPr>
          <p:cNvPr id="8" name="Conector recto de flecha 7"/>
          <p:cNvCxnSpPr/>
          <p:nvPr/>
        </p:nvCxnSpPr>
        <p:spPr>
          <a:xfrm>
            <a:off x="6494297" y="2448717"/>
            <a:ext cx="4454434" cy="20979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CuadroTexto 11"/>
          <p:cNvSpPr txBox="1"/>
          <p:nvPr/>
        </p:nvSpPr>
        <p:spPr>
          <a:xfrm>
            <a:off x="10710516" y="4546647"/>
            <a:ext cx="1173335" cy="954107"/>
          </a:xfrm>
          <a:prstGeom prst="rect">
            <a:avLst/>
          </a:prstGeom>
          <a:noFill/>
        </p:spPr>
        <p:txBody>
          <a:bodyPr wrap="none" rtlCol="0">
            <a:spAutoFit/>
          </a:bodyPr>
          <a:lstStyle/>
          <a:p>
            <a:r>
              <a:rPr lang="es-MX" sz="1400" dirty="0" smtClean="0"/>
              <a:t>Objetos</a:t>
            </a:r>
          </a:p>
          <a:p>
            <a:r>
              <a:rPr lang="es-MX" sz="1400" dirty="0" smtClean="0"/>
              <a:t>Que </a:t>
            </a:r>
          </a:p>
          <a:p>
            <a:r>
              <a:rPr lang="es-MX" sz="1400" dirty="0" smtClean="0"/>
              <a:t>Ayudan en el </a:t>
            </a:r>
          </a:p>
          <a:p>
            <a:r>
              <a:rPr lang="es-MX" sz="1400" dirty="0" smtClean="0"/>
              <a:t>análisis</a:t>
            </a:r>
            <a:endParaRPr lang="en-US" sz="1400" dirty="0"/>
          </a:p>
        </p:txBody>
      </p:sp>
    </p:spTree>
    <p:extLst>
      <p:ext uri="{BB962C8B-B14F-4D97-AF65-F5344CB8AC3E}">
        <p14:creationId xmlns:p14="http://schemas.microsoft.com/office/powerpoint/2010/main" val="368400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64976" y="2501153"/>
            <a:ext cx="914400" cy="3765176"/>
          </a:xfrm>
          <a:prstGeom prst="rect">
            <a:avLst/>
          </a:prstGeom>
          <a:noFill/>
        </p:spPr>
        <p:txBody>
          <a:bodyPr wrap="square" rtlCol="0">
            <a:spAutoFit/>
          </a:bodyPr>
          <a:lstStyle/>
          <a:p>
            <a:endParaRPr lang="es-CO"/>
          </a:p>
        </p:txBody>
      </p:sp>
      <p:pic>
        <p:nvPicPr>
          <p:cNvPr id="5" name="Imagen 4"/>
          <p:cNvPicPr>
            <a:picLocks noChangeAspect="1"/>
          </p:cNvPicPr>
          <p:nvPr/>
        </p:nvPicPr>
        <p:blipFill>
          <a:blip r:embed="rId2"/>
          <a:stretch>
            <a:fillRect/>
          </a:stretch>
        </p:blipFill>
        <p:spPr>
          <a:xfrm>
            <a:off x="110648" y="1052464"/>
            <a:ext cx="12081352" cy="5822576"/>
          </a:xfrm>
          <a:prstGeom prst="rect">
            <a:avLst/>
          </a:prstGeom>
        </p:spPr>
      </p:pic>
      <p:sp>
        <p:nvSpPr>
          <p:cNvPr id="6" name="CuadroTexto 5"/>
          <p:cNvSpPr txBox="1"/>
          <p:nvPr/>
        </p:nvSpPr>
        <p:spPr>
          <a:xfrm>
            <a:off x="99203" y="2622177"/>
            <a:ext cx="1327877" cy="3447098"/>
          </a:xfrm>
          <a:prstGeom prst="rect">
            <a:avLst/>
          </a:prstGeom>
          <a:noFill/>
        </p:spPr>
        <p:txBody>
          <a:bodyPr wrap="square" rtlCol="0">
            <a:spAutoFit/>
          </a:bodyPr>
          <a:lstStyle/>
          <a:p>
            <a:r>
              <a:rPr lang="es-CO" sz="1100" dirty="0">
                <a:latin typeface="Arial" panose="020B0604020202020204" pitchFamily="34" charset="0"/>
                <a:cs typeface="Arial" panose="020B0604020202020204" pitchFamily="34" charset="0"/>
              </a:rPr>
              <a:t>Julio César González, mejor conocido como "</a:t>
            </a:r>
            <a:r>
              <a:rPr lang="es-CO" sz="1100" b="1" dirty="0">
                <a:latin typeface="Arial" panose="020B0604020202020204" pitchFamily="34" charset="0"/>
                <a:cs typeface="Arial" panose="020B0604020202020204" pitchFamily="34" charset="0"/>
              </a:rPr>
              <a:t>Matador</a:t>
            </a:r>
            <a:r>
              <a:rPr lang="es-CO" sz="1100" dirty="0">
                <a:latin typeface="Arial" panose="020B0604020202020204" pitchFamily="34" charset="0"/>
                <a:cs typeface="Arial" panose="020B0604020202020204" pitchFamily="34" charset="0"/>
              </a:rPr>
              <a:t>", es un caricaturista colombiano de renombre, bastante reconocido a nivel nacional. </a:t>
            </a:r>
            <a:r>
              <a:rPr lang="es-CO" sz="1100" dirty="0" smtClean="0">
                <a:latin typeface="Arial" panose="020B0604020202020204" pitchFamily="34" charset="0"/>
                <a:cs typeface="Arial" panose="020B0604020202020204" pitchFamily="34" charset="0"/>
              </a:rPr>
              <a:t>Sus </a:t>
            </a:r>
            <a:r>
              <a:rPr lang="es-CO" sz="1100" dirty="0">
                <a:latin typeface="Arial" panose="020B0604020202020204" pitchFamily="34" charset="0"/>
                <a:cs typeface="Arial" panose="020B0604020202020204" pitchFamily="34" charset="0"/>
              </a:rPr>
              <a:t>primeros trabajos como caricaturista fueron realizados para el periódico 'El Fuete' y la gaceta de cine de Comfamiliar, de Pereira.</a:t>
            </a:r>
          </a:p>
          <a:p>
            <a:r>
              <a:rPr lang="es-CO" sz="1000" dirty="0"/>
              <a:t/>
            </a:r>
            <a:br>
              <a:rPr lang="es-CO" sz="1000" dirty="0"/>
            </a:br>
            <a:endParaRPr lang="es-CO" sz="1000" dirty="0"/>
          </a:p>
        </p:txBody>
      </p:sp>
      <p:sp>
        <p:nvSpPr>
          <p:cNvPr id="7" name="CuadroTexto 6"/>
          <p:cNvSpPr txBox="1"/>
          <p:nvPr/>
        </p:nvSpPr>
        <p:spPr>
          <a:xfrm>
            <a:off x="1479176" y="2729106"/>
            <a:ext cx="1143000" cy="923330"/>
          </a:xfrm>
          <a:prstGeom prst="rect">
            <a:avLst/>
          </a:prstGeom>
          <a:noFill/>
        </p:spPr>
        <p:txBody>
          <a:bodyPr wrap="square" rtlCol="0">
            <a:spAutoFit/>
          </a:bodyPr>
          <a:lstStyle/>
          <a:p>
            <a:r>
              <a:rPr lang="es-CO" b="1" dirty="0" smtClean="0"/>
              <a:t>Día de la Madre en Zoom</a:t>
            </a:r>
            <a:endParaRPr lang="es-CO" b="1" dirty="0"/>
          </a:p>
        </p:txBody>
      </p:sp>
      <p:sp>
        <p:nvSpPr>
          <p:cNvPr id="8" name="CuadroTexto 7"/>
          <p:cNvSpPr txBox="1"/>
          <p:nvPr/>
        </p:nvSpPr>
        <p:spPr>
          <a:xfrm>
            <a:off x="2588560" y="2622177"/>
            <a:ext cx="1304364" cy="1902059"/>
          </a:xfrm>
          <a:prstGeom prst="rect">
            <a:avLst/>
          </a:prstGeom>
          <a:noFill/>
        </p:spPr>
        <p:txBody>
          <a:bodyPr wrap="square" rtlCol="0">
            <a:spAutoFit/>
          </a:bodyPr>
          <a:lstStyle/>
          <a:p>
            <a:r>
              <a:rPr lang="es-CO" sz="1470" dirty="0" smtClean="0">
                <a:latin typeface="Arial" panose="020B0604020202020204" pitchFamily="34" charset="0"/>
                <a:cs typeface="Arial" panose="020B0604020202020204" pitchFamily="34" charset="0"/>
              </a:rPr>
              <a:t>Hay un globo y en el dice </a:t>
            </a:r>
            <a:r>
              <a:rPr lang="es-CO" sz="1470" b="1" dirty="0" smtClean="0">
                <a:latin typeface="Arial" panose="020B0604020202020204" pitchFamily="34" charset="0"/>
                <a:cs typeface="Arial" panose="020B0604020202020204" pitchFamily="34" charset="0"/>
              </a:rPr>
              <a:t>“AL QUE SIGA PELIANDO ¡LE BLOQUEO EL AUDIO!”</a:t>
            </a:r>
            <a:endParaRPr lang="es-CO" sz="1470" b="1" dirty="0">
              <a:latin typeface="Arial" panose="020B0604020202020204" pitchFamily="34" charset="0"/>
              <a:cs typeface="Arial" panose="020B0604020202020204" pitchFamily="34" charset="0"/>
            </a:endParaRPr>
          </a:p>
        </p:txBody>
      </p:sp>
      <p:sp>
        <p:nvSpPr>
          <p:cNvPr id="9" name="CuadroTexto 8"/>
          <p:cNvSpPr txBox="1"/>
          <p:nvPr/>
        </p:nvSpPr>
        <p:spPr>
          <a:xfrm>
            <a:off x="4094056" y="2483678"/>
            <a:ext cx="1438836" cy="4524315"/>
          </a:xfrm>
          <a:prstGeom prst="rect">
            <a:avLst/>
          </a:prstGeom>
          <a:noFill/>
        </p:spPr>
        <p:txBody>
          <a:bodyPr wrap="square" rtlCol="0">
            <a:spAutoFit/>
          </a:bodyPr>
          <a:lstStyle/>
          <a:p>
            <a:r>
              <a:rPr lang="es-CO" sz="1000" b="1" dirty="0" smtClean="0">
                <a:latin typeface="Arial" panose="020B0604020202020204" pitchFamily="34" charset="0"/>
                <a:cs typeface="Arial" panose="020B0604020202020204" pitchFamily="34" charset="0"/>
              </a:rPr>
              <a:t>BLOQUEO: </a:t>
            </a:r>
            <a:r>
              <a:rPr lang="es-CO" sz="1000" dirty="0" smtClean="0">
                <a:latin typeface="Arial" panose="020B0604020202020204" pitchFamily="34" charset="0"/>
                <a:cs typeface="Arial" panose="020B0604020202020204" pitchFamily="34" charset="0"/>
              </a:rPr>
              <a:t>obstruir</a:t>
            </a:r>
            <a:r>
              <a:rPr lang="es-CO" sz="1000" dirty="0">
                <a:latin typeface="Arial" panose="020B0604020202020204" pitchFamily="34" charset="0"/>
                <a:cs typeface="Arial" panose="020B0604020202020204" pitchFamily="34" charset="0"/>
              </a:rPr>
              <a:t>, interceptar, impedir el funcionamiento normal de algo, entorpecer la realización de un proceso, cerrar el </a:t>
            </a:r>
            <a:r>
              <a:rPr lang="es-CO" sz="1000" dirty="0" smtClean="0">
                <a:latin typeface="Arial" panose="020B0604020202020204" pitchFamily="34" charset="0"/>
                <a:cs typeface="Arial" panose="020B0604020202020204" pitchFamily="34" charset="0"/>
              </a:rPr>
              <a:t>paso</a:t>
            </a:r>
          </a:p>
          <a:p>
            <a:r>
              <a:rPr lang="es-CO" sz="1000" b="1" dirty="0" smtClean="0">
                <a:latin typeface="Arial" panose="020B0604020202020204" pitchFamily="34" charset="0"/>
                <a:cs typeface="Arial" panose="020B0604020202020204" pitchFamily="34" charset="0"/>
              </a:rPr>
              <a:t>AUDIO:</a:t>
            </a:r>
            <a:r>
              <a:rPr lang="es-CO" sz="1000" b="1" dirty="0">
                <a:latin typeface="Arial" panose="020B0604020202020204" pitchFamily="34" charset="0"/>
                <a:cs typeface="Arial" panose="020B0604020202020204" pitchFamily="34" charset="0"/>
              </a:rPr>
              <a:t> </a:t>
            </a:r>
            <a:r>
              <a:rPr lang="es-CO" sz="1000" dirty="0" smtClean="0">
                <a:latin typeface="Arial" panose="020B0604020202020204" pitchFamily="34" charset="0"/>
                <a:cs typeface="Arial" panose="020B0604020202020204" pitchFamily="34" charset="0"/>
              </a:rPr>
              <a:t>El </a:t>
            </a:r>
            <a:r>
              <a:rPr lang="es-CO" sz="1000" dirty="0">
                <a:latin typeface="Arial" panose="020B0604020202020204" pitchFamily="34" charset="0"/>
                <a:cs typeface="Arial" panose="020B0604020202020204" pitchFamily="34" charset="0"/>
              </a:rPr>
              <a:t>concepto de audio se emplea para nombrar a la </a:t>
            </a:r>
            <a:r>
              <a:rPr lang="es-CO" sz="1000" dirty="0" smtClean="0">
                <a:latin typeface="Arial" panose="020B0604020202020204" pitchFamily="34" charset="0"/>
                <a:cs typeface="Arial" panose="020B0604020202020204" pitchFamily="34" charset="0"/>
              </a:rPr>
              <a:t>técnica</a:t>
            </a:r>
            <a:r>
              <a:rPr lang="es-CO" sz="1000" dirty="0">
                <a:latin typeface="Arial" panose="020B0604020202020204" pitchFamily="34" charset="0"/>
                <a:cs typeface="Arial" panose="020B0604020202020204" pitchFamily="34" charset="0"/>
              </a:rPr>
              <a:t> que permite grabar, transmitir y reproducir sonidos</a:t>
            </a:r>
            <a:r>
              <a:rPr lang="es-CO" sz="1000" dirty="0" smtClean="0">
                <a:latin typeface="Arial" panose="020B0604020202020204" pitchFamily="34" charset="0"/>
                <a:cs typeface="Arial" panose="020B0604020202020204" pitchFamily="34" charset="0"/>
              </a:rPr>
              <a:t>.</a:t>
            </a:r>
          </a:p>
          <a:p>
            <a:endParaRPr lang="es-CO" sz="1000" dirty="0">
              <a:latin typeface="Arial" panose="020B0604020202020204" pitchFamily="34" charset="0"/>
              <a:cs typeface="Arial" panose="020B0604020202020204" pitchFamily="34" charset="0"/>
            </a:endParaRPr>
          </a:p>
          <a:p>
            <a:r>
              <a:rPr lang="es-CO" sz="1000" dirty="0" smtClean="0">
                <a:latin typeface="Arial" panose="020B0604020202020204" pitchFamily="34" charset="0"/>
                <a:cs typeface="Arial" panose="020B0604020202020204" pitchFamily="34" charset="0"/>
              </a:rPr>
              <a:t>PELEA</a:t>
            </a:r>
            <a:r>
              <a:rPr lang="es-CO" sz="1000" dirty="0">
                <a:latin typeface="Arial" panose="020B0604020202020204" pitchFamily="34" charset="0"/>
                <a:cs typeface="Arial" panose="020B0604020202020204" pitchFamily="34" charset="0"/>
              </a:rPr>
              <a:t>: Enfrentamiento físico entre personas o animales que está sujeto a reglas,</a:t>
            </a:r>
            <a:endParaRPr lang="es-CO" sz="1000" dirty="0" smtClean="0">
              <a:latin typeface="Arial" panose="020B0604020202020204" pitchFamily="34" charset="0"/>
              <a:cs typeface="Arial" panose="020B0604020202020204" pitchFamily="34" charset="0"/>
            </a:endParaRPr>
          </a:p>
          <a:p>
            <a:endParaRPr lang="es-CO" sz="1000" dirty="0" smtClean="0">
              <a:latin typeface="Arial" panose="020B0604020202020204" pitchFamily="34" charset="0"/>
              <a:cs typeface="Arial" panose="020B0604020202020204" pitchFamily="34" charset="0"/>
            </a:endParaRPr>
          </a:p>
          <a:p>
            <a:r>
              <a:rPr lang="es-CO" sz="1000" dirty="0" smtClean="0">
                <a:latin typeface="Arial" panose="020B0604020202020204" pitchFamily="34" charset="0"/>
                <a:cs typeface="Arial" panose="020B0604020202020204" pitchFamily="34" charset="0"/>
              </a:rPr>
              <a:t>MADRE: </a:t>
            </a:r>
            <a:r>
              <a:rPr lang="es-MX" sz="1000" dirty="0" smtClean="0">
                <a:latin typeface="Arial" panose="020B0604020202020204" pitchFamily="34" charset="0"/>
                <a:cs typeface="Arial" panose="020B0604020202020204" pitchFamily="34" charset="0"/>
              </a:rPr>
              <a:t>Mujer </a:t>
            </a:r>
            <a:r>
              <a:rPr lang="es-MX" sz="1000" dirty="0">
                <a:latin typeface="Arial" panose="020B0604020202020204" pitchFamily="34" charset="0"/>
                <a:cs typeface="Arial" panose="020B0604020202020204" pitchFamily="34" charset="0"/>
              </a:rPr>
              <a:t>que ha tenido uno o más hijos</a:t>
            </a:r>
            <a:endParaRPr lang="es-CO" sz="1000" dirty="0">
              <a:latin typeface="Arial" panose="020B0604020202020204" pitchFamily="34" charset="0"/>
              <a:cs typeface="Arial" panose="020B0604020202020204" pitchFamily="34" charset="0"/>
            </a:endParaRPr>
          </a:p>
          <a:p>
            <a:endParaRPr lang="es-CO" sz="1200" dirty="0" smtClean="0">
              <a:latin typeface="Arial" panose="020B0604020202020204" pitchFamily="34" charset="0"/>
              <a:cs typeface="Arial" panose="020B0604020202020204" pitchFamily="34" charset="0"/>
            </a:endParaRPr>
          </a:p>
          <a:p>
            <a:endParaRPr lang="es-CO" dirty="0"/>
          </a:p>
        </p:txBody>
      </p:sp>
      <p:sp>
        <p:nvSpPr>
          <p:cNvPr id="10" name="CuadroTexto 9"/>
          <p:cNvSpPr txBox="1"/>
          <p:nvPr/>
        </p:nvSpPr>
        <p:spPr>
          <a:xfrm>
            <a:off x="5546911" y="2649071"/>
            <a:ext cx="1600200" cy="3754874"/>
          </a:xfrm>
          <a:prstGeom prst="rect">
            <a:avLst/>
          </a:prstGeom>
          <a:noFill/>
        </p:spPr>
        <p:txBody>
          <a:bodyPr wrap="square" rtlCol="0">
            <a:spAutoFit/>
          </a:bodyPr>
          <a:lstStyle/>
          <a:p>
            <a:r>
              <a:rPr lang="es-CO" sz="1400" dirty="0" smtClean="0">
                <a:latin typeface="Arial" panose="020B0604020202020204" pitchFamily="34" charset="0"/>
                <a:cs typeface="Arial" panose="020B0604020202020204" pitchFamily="34" charset="0"/>
              </a:rPr>
              <a:t>Una señora haciendo el rol de mama sentada frente a un computador usando la herramienta zoom para comunicarse con sus hijos </a:t>
            </a:r>
          </a:p>
          <a:p>
            <a:r>
              <a:rPr lang="es-CO" sz="1400" dirty="0">
                <a:latin typeface="Arial" panose="020B0604020202020204" pitchFamily="34" charset="0"/>
                <a:cs typeface="Arial" panose="020B0604020202020204" pitchFamily="34" charset="0"/>
              </a:rPr>
              <a:t>e</a:t>
            </a:r>
            <a:r>
              <a:rPr lang="es-CO" sz="1400" dirty="0" smtClean="0">
                <a:latin typeface="Arial" panose="020B0604020202020204" pitchFamily="34" charset="0"/>
                <a:cs typeface="Arial" panose="020B0604020202020204" pitchFamily="34" charset="0"/>
              </a:rPr>
              <a:t>n el día de la madre.  </a:t>
            </a:r>
            <a:r>
              <a:rPr lang="es-CO" sz="1400" dirty="0">
                <a:latin typeface="Arial" panose="020B0604020202020204" pitchFamily="34" charset="0"/>
                <a:cs typeface="Arial" panose="020B0604020202020204" pitchFamily="34" charset="0"/>
              </a:rPr>
              <a:t>E</a:t>
            </a:r>
            <a:r>
              <a:rPr lang="es-CO" sz="1400" dirty="0" smtClean="0">
                <a:latin typeface="Arial" panose="020B0604020202020204" pitchFamily="34" charset="0"/>
                <a:cs typeface="Arial" panose="020B0604020202020204" pitchFamily="34" charset="0"/>
              </a:rPr>
              <a:t>llos se ven agresivos a lo que la madre los amenaza con que les va a bloquear el audio.</a:t>
            </a:r>
            <a:endParaRPr lang="es-CO" sz="1400" dirty="0">
              <a:latin typeface="Arial" panose="020B0604020202020204" pitchFamily="34" charset="0"/>
              <a:cs typeface="Arial" panose="020B0604020202020204" pitchFamily="34" charset="0"/>
            </a:endParaRPr>
          </a:p>
        </p:txBody>
      </p:sp>
      <p:sp>
        <p:nvSpPr>
          <p:cNvPr id="11" name="CuadroTexto 10"/>
          <p:cNvSpPr txBox="1"/>
          <p:nvPr/>
        </p:nvSpPr>
        <p:spPr>
          <a:xfrm>
            <a:off x="7194177" y="2437512"/>
            <a:ext cx="1465730" cy="3323987"/>
          </a:xfrm>
          <a:prstGeom prst="rect">
            <a:avLst/>
          </a:prstGeom>
          <a:noFill/>
        </p:spPr>
        <p:txBody>
          <a:bodyPr wrap="square" rtlCol="0">
            <a:spAutoFit/>
          </a:bodyPr>
          <a:lstStyle/>
          <a:p>
            <a:r>
              <a:rPr lang="es-CO" sz="1400" dirty="0" smtClean="0"/>
              <a:t>El día de la madre por primera vez en nuestra época, celebrado a distancia, por las plataformas virtuales,  por culpa del coronavirus. Pero como siempre no faltan las peleas y la violencia en esta celebración en Colombia.</a:t>
            </a:r>
            <a:endParaRPr lang="es-CO" sz="1400" dirty="0"/>
          </a:p>
        </p:txBody>
      </p:sp>
      <p:sp>
        <p:nvSpPr>
          <p:cNvPr id="12" name="CuadroTexto 11"/>
          <p:cNvSpPr txBox="1"/>
          <p:nvPr/>
        </p:nvSpPr>
        <p:spPr>
          <a:xfrm>
            <a:off x="8794377" y="2501153"/>
            <a:ext cx="1368525" cy="3293209"/>
          </a:xfrm>
          <a:prstGeom prst="rect">
            <a:avLst/>
          </a:prstGeom>
          <a:noFill/>
        </p:spPr>
        <p:txBody>
          <a:bodyPr wrap="square" rtlCol="0">
            <a:spAutoFit/>
          </a:bodyPr>
          <a:lstStyle/>
          <a:p>
            <a:r>
              <a:rPr lang="es-CO" sz="1300" b="1" dirty="0" smtClean="0"/>
              <a:t>En forma jocosa </a:t>
            </a:r>
            <a:r>
              <a:rPr lang="es-CO" sz="1300" dirty="0" smtClean="0"/>
              <a:t>(a través de zoom que es la herramienta virtual más utilizada en esta época de pandemia)  </a:t>
            </a:r>
            <a:r>
              <a:rPr lang="es-CO" sz="1300" b="1" dirty="0" smtClean="0"/>
              <a:t>pero con sátira</a:t>
            </a:r>
            <a:r>
              <a:rPr lang="es-CO" sz="1300" dirty="0" smtClean="0"/>
              <a:t>, el caricaturista crítica la violencia que acompaña la celebración del día de la madre  en Colombia</a:t>
            </a:r>
          </a:p>
        </p:txBody>
      </p:sp>
      <p:sp>
        <p:nvSpPr>
          <p:cNvPr id="13" name="CuadroTexto 12"/>
          <p:cNvSpPr txBox="1"/>
          <p:nvPr/>
        </p:nvSpPr>
        <p:spPr>
          <a:xfrm>
            <a:off x="10162903" y="2649071"/>
            <a:ext cx="1802674" cy="2677656"/>
          </a:xfrm>
          <a:prstGeom prst="rect">
            <a:avLst/>
          </a:prstGeom>
          <a:noFill/>
        </p:spPr>
        <p:txBody>
          <a:bodyPr wrap="square" rtlCol="0">
            <a:spAutoFit/>
          </a:bodyPr>
          <a:lstStyle/>
          <a:p>
            <a:r>
              <a:rPr lang="es-CO" sz="1400" dirty="0" smtClean="0"/>
              <a:t>Que es muy triste que ni el día de la madre cesan las peleas de familia.  Es una verdad que se ve mucho en Colombia cuando las estadísticas dicen que el día de la madre se ha convertido en el día más violento del año.</a:t>
            </a:r>
            <a:endParaRPr lang="es-CO" sz="1400" dirty="0"/>
          </a:p>
        </p:txBody>
      </p:sp>
      <p:pic>
        <p:nvPicPr>
          <p:cNvPr id="14" name="Picture 4" descr="Día de la Madre en Zo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2" t="9479" r="3722" b="12576"/>
          <a:stretch/>
        </p:blipFill>
        <p:spPr bwMode="auto">
          <a:xfrm>
            <a:off x="9788618" y="52897"/>
            <a:ext cx="1849253" cy="99956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457199" y="161365"/>
            <a:ext cx="3650876" cy="984885"/>
          </a:xfrm>
          <a:prstGeom prst="rect">
            <a:avLst/>
          </a:prstGeom>
          <a:noFill/>
        </p:spPr>
        <p:txBody>
          <a:bodyPr wrap="square" rtlCol="0">
            <a:spAutoFit/>
          </a:bodyPr>
          <a:lstStyle/>
          <a:p>
            <a:r>
              <a:rPr lang="es-CO" sz="1400" dirty="0" smtClean="0">
                <a:latin typeface="Arial" panose="020B0604020202020204" pitchFamily="34" charset="0"/>
                <a:cs typeface="Arial" panose="020B0604020202020204" pitchFamily="34" charset="0"/>
              </a:rPr>
              <a:t>TIPO DE ESCRITO: CARICATURA</a:t>
            </a:r>
          </a:p>
          <a:p>
            <a:r>
              <a:rPr lang="es-CO" sz="1400" dirty="0" smtClean="0">
                <a:latin typeface="Arial" panose="020B0604020202020204" pitchFamily="34" charset="0"/>
                <a:cs typeface="Arial" panose="020B0604020202020204" pitchFamily="34" charset="0"/>
              </a:rPr>
              <a:t>TIPO DE TEXTO :ARGUMENTATIVO</a:t>
            </a:r>
          </a:p>
          <a:p>
            <a:r>
              <a:rPr lang="es-CO" sz="1400" dirty="0" smtClean="0">
                <a:latin typeface="Arial" panose="020B0604020202020204" pitchFamily="34" charset="0"/>
                <a:cs typeface="Arial" panose="020B0604020202020204" pitchFamily="34" charset="0"/>
              </a:rPr>
              <a:t>FUENTE: eltiempo.com</a:t>
            </a:r>
          </a:p>
          <a:p>
            <a:endParaRPr lang="es-CO" sz="1600" dirty="0">
              <a:latin typeface="Arial" panose="020B0604020202020204" pitchFamily="34" charset="0"/>
              <a:cs typeface="Arial" panose="020B0604020202020204" pitchFamily="34" charset="0"/>
            </a:endParaRPr>
          </a:p>
        </p:txBody>
      </p:sp>
      <p:sp>
        <p:nvSpPr>
          <p:cNvPr id="16" name="CuadroTexto 15"/>
          <p:cNvSpPr txBox="1"/>
          <p:nvPr/>
        </p:nvSpPr>
        <p:spPr>
          <a:xfrm>
            <a:off x="7430822" y="283749"/>
            <a:ext cx="1906073" cy="276999"/>
          </a:xfrm>
          <a:prstGeom prst="rect">
            <a:avLst/>
          </a:prstGeom>
          <a:noFill/>
        </p:spPr>
        <p:txBody>
          <a:bodyPr wrap="square" rtlCol="0">
            <a:spAutoFit/>
          </a:bodyPr>
          <a:lstStyle/>
          <a:p>
            <a:r>
              <a:rPr lang="es-CO" sz="1200" dirty="0" smtClean="0"/>
              <a:t>El día de la madre en zoom</a:t>
            </a:r>
            <a:endParaRPr lang="es-CO" sz="1200" dirty="0"/>
          </a:p>
        </p:txBody>
      </p:sp>
    </p:spTree>
    <p:extLst>
      <p:ext uri="{BB962C8B-B14F-4D97-AF65-F5344CB8AC3E}">
        <p14:creationId xmlns:p14="http://schemas.microsoft.com/office/powerpoint/2010/main" val="1441901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mtClean="0"/>
          </a:p>
          <a:p>
            <a:endParaRPr lang="es-ES" smtClean="0"/>
          </a:p>
          <a:p>
            <a:endParaRPr lang="es-ES" dirty="0"/>
          </a:p>
        </p:txBody>
      </p:sp>
      <p:sp>
        <p:nvSpPr>
          <p:cNvPr id="5" name="Rectángulo redondeado 4"/>
          <p:cNvSpPr/>
          <p:nvPr/>
        </p:nvSpPr>
        <p:spPr>
          <a:xfrm>
            <a:off x="1855694" y="3688918"/>
            <a:ext cx="8987246" cy="1389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solidFill>
                  <a:schemeClr val="tx1"/>
                </a:solidFill>
              </a:rPr>
              <a:t>Yo pienso que en un día tan importante como lo es la celebración del día de la madre los hijos no deberían pelear sino complacer a la madre.  </a:t>
            </a:r>
            <a:r>
              <a:rPr lang="es-CO" dirty="0">
                <a:solidFill>
                  <a:schemeClr val="tx1"/>
                </a:solidFill>
              </a:rPr>
              <a:t>E</a:t>
            </a:r>
            <a:r>
              <a:rPr lang="es-CO" dirty="0" smtClean="0">
                <a:solidFill>
                  <a:schemeClr val="tx1"/>
                </a:solidFill>
              </a:rPr>
              <a:t>stoy de acuerdo con el autor que en nuestra cultura este es uno de los días con más reportes de violencia como se puede evidenciar en estadísticas de la policía Nacional,   noticias como caracol o periódico nacionales o regionales.</a:t>
            </a:r>
            <a:endParaRPr lang="es-CO" dirty="0">
              <a:solidFill>
                <a:schemeClr val="tx1"/>
              </a:solidFill>
            </a:endParaRPr>
          </a:p>
        </p:txBody>
      </p:sp>
      <p:sp>
        <p:nvSpPr>
          <p:cNvPr id="6" name="Rectángulo redondeado 5"/>
          <p:cNvSpPr/>
          <p:nvPr/>
        </p:nvSpPr>
        <p:spPr>
          <a:xfrm>
            <a:off x="1855694" y="1931477"/>
            <a:ext cx="8987246" cy="1376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solidFill>
                  <a:schemeClr val="tx1"/>
                </a:solidFill>
              </a:rPr>
              <a:t>En la caricatura de  Matador publicada en el periódico el Tiempo,  dice que en tiempos de cuarentena se celebra el día de la madre  con la herramienta zoom pero que los hijos pelean porque  en un día así,  no para la violencia y la falta de respeto hacia el ser más querido.</a:t>
            </a:r>
            <a:endParaRPr lang="es-CO" dirty="0">
              <a:solidFill>
                <a:schemeClr val="tx1"/>
              </a:solidFill>
            </a:endParaRPr>
          </a:p>
        </p:txBody>
      </p:sp>
      <p:sp>
        <p:nvSpPr>
          <p:cNvPr id="7" name="Rectángulo redondeado 6"/>
          <p:cNvSpPr/>
          <p:nvPr/>
        </p:nvSpPr>
        <p:spPr>
          <a:xfrm>
            <a:off x="1871318" y="5395876"/>
            <a:ext cx="8987246"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smtClean="0">
                <a:solidFill>
                  <a:schemeClr val="tx1"/>
                </a:solidFill>
              </a:rPr>
              <a:t>En vista de que se evidencia mucha violencia en el ambiente familiar, propongo que las personas deberían ser mas tolerantes, aprender a conocerse, aprender a escucharse y a  respetar la diferencia de pensamientos entre hermanos, padres e hijos. Pero lo más importante, hacer del día de la madre un verdadero homenaje al ser que nos dio la vida.</a:t>
            </a:r>
            <a:endParaRPr lang="es-CO" dirty="0">
              <a:solidFill>
                <a:schemeClr val="tx1"/>
              </a:solidFill>
            </a:endParaRPr>
          </a:p>
        </p:txBody>
      </p:sp>
      <p:sp>
        <p:nvSpPr>
          <p:cNvPr id="8" name="Rectángulo redondeado 7"/>
          <p:cNvSpPr/>
          <p:nvPr/>
        </p:nvSpPr>
        <p:spPr>
          <a:xfrm>
            <a:off x="4045323" y="1029860"/>
            <a:ext cx="4101353" cy="57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UN EXTRAÑO DIA DE LA MADRE EN CUARENTENA</a:t>
            </a:r>
            <a:endParaRPr lang="es-CO" dirty="0"/>
          </a:p>
        </p:txBody>
      </p:sp>
      <p:sp>
        <p:nvSpPr>
          <p:cNvPr id="9" name="Abrir corchete 8"/>
          <p:cNvSpPr/>
          <p:nvPr/>
        </p:nvSpPr>
        <p:spPr>
          <a:xfrm>
            <a:off x="1079975" y="1840272"/>
            <a:ext cx="403412" cy="484185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0" name="CuadroTexto 9"/>
          <p:cNvSpPr txBox="1"/>
          <p:nvPr/>
        </p:nvSpPr>
        <p:spPr>
          <a:xfrm rot="16200000">
            <a:off x="-1632608" y="3587931"/>
            <a:ext cx="4502523" cy="646331"/>
          </a:xfrm>
          <a:prstGeom prst="rect">
            <a:avLst/>
          </a:prstGeom>
          <a:noFill/>
        </p:spPr>
        <p:txBody>
          <a:bodyPr wrap="square" rtlCol="0">
            <a:spAutoFit/>
          </a:bodyPr>
          <a:lstStyle/>
          <a:p>
            <a:r>
              <a:rPr lang="es-CO" sz="3600" dirty="0" smtClean="0">
                <a:latin typeface="Arial" panose="020B0604020202020204" pitchFamily="34" charset="0"/>
                <a:cs typeface="Arial" panose="020B0604020202020204" pitchFamily="34" charset="0"/>
              </a:rPr>
              <a:t>Texto argumentativo</a:t>
            </a:r>
            <a:endParaRPr lang="es-CO" sz="3600" dirty="0">
              <a:latin typeface="Arial" panose="020B0604020202020204" pitchFamily="34" charset="0"/>
              <a:cs typeface="Arial" panose="020B0604020202020204" pitchFamily="34" charset="0"/>
            </a:endParaRPr>
          </a:p>
        </p:txBody>
      </p:sp>
      <p:pic>
        <p:nvPicPr>
          <p:cNvPr id="11" name="Picture 4" descr="Día de la Madre en Zoom"/>
          <p:cNvPicPr>
            <a:picLocks noChangeAspect="1" noChangeArrowheads="1"/>
          </p:cNvPicPr>
          <p:nvPr/>
        </p:nvPicPr>
        <p:blipFill rotWithShape="1">
          <a:blip r:embed="rId2">
            <a:extLst>
              <a:ext uri="{28A0092B-C50C-407E-A947-70E740481C1C}">
                <a14:useLocalDpi xmlns:a14="http://schemas.microsoft.com/office/drawing/2010/main" val="0"/>
              </a:ext>
            </a:extLst>
          </a:blip>
          <a:srcRect t="8609" b="9012"/>
          <a:stretch/>
        </p:blipFill>
        <p:spPr bwMode="auto">
          <a:xfrm>
            <a:off x="9895677" y="311584"/>
            <a:ext cx="1925774" cy="1586437"/>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9431383" y="-65476"/>
            <a:ext cx="3065417" cy="369332"/>
          </a:xfrm>
          <a:prstGeom prst="rect">
            <a:avLst/>
          </a:prstGeom>
          <a:noFill/>
        </p:spPr>
        <p:txBody>
          <a:bodyPr wrap="square" rtlCol="0">
            <a:spAutoFit/>
          </a:bodyPr>
          <a:lstStyle/>
          <a:p>
            <a:r>
              <a:rPr lang="es-CO" dirty="0" smtClean="0"/>
              <a:t>El día de la madre en zoom</a:t>
            </a:r>
            <a:endParaRPr lang="es-CO" dirty="0"/>
          </a:p>
        </p:txBody>
      </p:sp>
    </p:spTree>
    <p:extLst>
      <p:ext uri="{BB962C8B-B14F-4D97-AF65-F5344CB8AC3E}">
        <p14:creationId xmlns:p14="http://schemas.microsoft.com/office/powerpoint/2010/main" val="1159380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547809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5998" t="-176430" r="31394" b="176430"/>
          <a:stretch/>
        </p:blipFill>
        <p:spPr>
          <a:xfrm>
            <a:off x="2638697" y="-228600"/>
            <a:ext cx="6844937" cy="7315200"/>
          </a:xfrm>
          <a:prstGeom prst="rect">
            <a:avLst/>
          </a:prstGeom>
        </p:spPr>
      </p:pic>
      <p:pic>
        <p:nvPicPr>
          <p:cNvPr id="5" name="Imagen 4"/>
          <p:cNvPicPr>
            <a:picLocks noChangeAspect="1"/>
          </p:cNvPicPr>
          <p:nvPr/>
        </p:nvPicPr>
        <p:blipFill rotWithShape="1">
          <a:blip r:embed="rId2"/>
          <a:srcRect l="23428" t="20625" r="23964" b="8125"/>
          <a:stretch/>
        </p:blipFill>
        <p:spPr>
          <a:xfrm>
            <a:off x="0" y="235131"/>
            <a:ext cx="5982789" cy="6426926"/>
          </a:xfrm>
          <a:prstGeom prst="rect">
            <a:avLst/>
          </a:prstGeom>
        </p:spPr>
      </p:pic>
      <p:pic>
        <p:nvPicPr>
          <p:cNvPr id="6" name="Imagen 5"/>
          <p:cNvPicPr>
            <a:picLocks noChangeAspect="1"/>
          </p:cNvPicPr>
          <p:nvPr/>
        </p:nvPicPr>
        <p:blipFill rotWithShape="1">
          <a:blip r:embed="rId3"/>
          <a:srcRect l="23428" t="19196" r="23361" b="7232"/>
          <a:stretch/>
        </p:blipFill>
        <p:spPr>
          <a:xfrm>
            <a:off x="5982789" y="483326"/>
            <a:ext cx="6139542" cy="6374674"/>
          </a:xfrm>
          <a:prstGeom prst="rect">
            <a:avLst/>
          </a:prstGeom>
        </p:spPr>
      </p:pic>
    </p:spTree>
    <p:extLst>
      <p:ext uri="{BB962C8B-B14F-4D97-AF65-F5344CB8AC3E}">
        <p14:creationId xmlns:p14="http://schemas.microsoft.com/office/powerpoint/2010/main" val="3041133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37671" y="3244334"/>
            <a:ext cx="3716658" cy="369332"/>
          </a:xfrm>
          <a:prstGeom prst="rect">
            <a:avLst/>
          </a:prstGeom>
        </p:spPr>
        <p:txBody>
          <a:bodyPr wrap="none">
            <a:spAutoFit/>
          </a:bodyPr>
          <a:lstStyle/>
          <a:p>
            <a:r>
              <a:rPr lang="en-US" dirty="0">
                <a:hlinkClick r:id="rId2"/>
              </a:rPr>
              <a:t>https://streamyard.com/pwqn8xmtxk</a:t>
            </a:r>
            <a:endParaRPr lang="en-US" dirty="0"/>
          </a:p>
        </p:txBody>
      </p:sp>
    </p:spTree>
    <p:extLst>
      <p:ext uri="{BB962C8B-B14F-4D97-AF65-F5344CB8AC3E}">
        <p14:creationId xmlns:p14="http://schemas.microsoft.com/office/powerpoint/2010/main" val="1521196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3952</TotalTime>
  <Words>626</Words>
  <Application>Microsoft Office PowerPoint</Application>
  <PresentationFormat>Panorámica</PresentationFormat>
  <Paragraphs>53</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ANALISIS DE LA CARICATURA PERIODÍSTICA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Acer-PC</dc:creator>
  <cp:lastModifiedBy>usuario</cp:lastModifiedBy>
  <cp:revision>30</cp:revision>
  <dcterms:created xsi:type="dcterms:W3CDTF">2020-05-12T23:14:49Z</dcterms:created>
  <dcterms:modified xsi:type="dcterms:W3CDTF">2022-05-16T23:24:12Z</dcterms:modified>
</cp:coreProperties>
</file>