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0EE06-04D4-4468-B109-98E7EB8842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D97E91B-4253-4DD5-834D-B5DD455CA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E5B359C-FAC9-46AE-9C78-906534128CE0}"/>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5" name="Marcador de pie de página 4">
            <a:extLst>
              <a:ext uri="{FF2B5EF4-FFF2-40B4-BE49-F238E27FC236}">
                <a16:creationId xmlns:a16="http://schemas.microsoft.com/office/drawing/2014/main" id="{931BF26F-B608-4C3C-9556-85A533E0E3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6618F8C-0EE4-4A4B-80DC-A4E6EFC1C602}"/>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235679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10E5B-9833-4E6F-B933-C49EB0BBFB6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8D436D7-48EC-47E3-A566-452A3949F5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1473161-B9C1-43B3-BE0A-0FCF5A4C7557}"/>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5" name="Marcador de pie de página 4">
            <a:extLst>
              <a:ext uri="{FF2B5EF4-FFF2-40B4-BE49-F238E27FC236}">
                <a16:creationId xmlns:a16="http://schemas.microsoft.com/office/drawing/2014/main" id="{B108BB54-DB9D-4440-A1A1-55D1192B784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083B7B-50C6-4531-A147-65FC44B17199}"/>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401553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B13CB9-FC56-4158-A63B-EB80C97D7E9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AF153F6-0CDF-493F-91C2-3DE8C22C117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C27BBF-B973-4B2B-8827-084D5BB06A5D}"/>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5" name="Marcador de pie de página 4">
            <a:extLst>
              <a:ext uri="{FF2B5EF4-FFF2-40B4-BE49-F238E27FC236}">
                <a16:creationId xmlns:a16="http://schemas.microsoft.com/office/drawing/2014/main" id="{F48F5101-F2B0-40FC-8932-9FFC75BE8DC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FC76449-A298-49A8-AF36-CEDAB2C030C0}"/>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149827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2CAE1-B639-48FB-B5EE-70BACB6B6B7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C78AF3E-B269-40AB-AB20-2A5904041C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0ADF60-28FB-4339-9B4D-89B3C1C7B038}"/>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5" name="Marcador de pie de página 4">
            <a:extLst>
              <a:ext uri="{FF2B5EF4-FFF2-40B4-BE49-F238E27FC236}">
                <a16:creationId xmlns:a16="http://schemas.microsoft.com/office/drawing/2014/main" id="{01B6BDD0-D4D5-4648-92BD-70D39CB21A3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9B3C49-C444-47F8-864D-7EF60F62A1F2}"/>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42771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9E56A-3141-403D-884A-81DD249888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921DA9B-D97A-4258-ACFA-1B26EEC8EC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952E1BA-C7B2-4849-83EB-1FEA005AA4C9}"/>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5" name="Marcador de pie de página 4">
            <a:extLst>
              <a:ext uri="{FF2B5EF4-FFF2-40B4-BE49-F238E27FC236}">
                <a16:creationId xmlns:a16="http://schemas.microsoft.com/office/drawing/2014/main" id="{8F14E05C-DF0B-4066-8E04-E248C60387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25AAF81-8FF9-4342-96CB-B377AB50448A}"/>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377614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D87FE-1833-4793-ADE0-38DFB682CCF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10220C1-4162-4BFD-96BF-6CAC71B855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3B6EF83-6F93-4D90-99C1-8830F6C4EA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28BCC7D-B341-4CBF-BF68-FAFB617E8C6A}"/>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6" name="Marcador de pie de página 5">
            <a:extLst>
              <a:ext uri="{FF2B5EF4-FFF2-40B4-BE49-F238E27FC236}">
                <a16:creationId xmlns:a16="http://schemas.microsoft.com/office/drawing/2014/main" id="{C0F84B93-CF7B-414C-9FF6-29443E33DD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6D2B3DF-C10D-4C45-A66C-B74FA914756F}"/>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285952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E8EC5-88AC-45E9-A966-7A3EB5597FF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6B5C1BE-EF6F-4278-B8F7-0EABCAD02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8C14473-335F-48A7-8D44-2AE5B54F9EB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616D549-D388-453A-AB03-F7BDAA307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9A9FC1-277B-4A1F-9D77-4646B218B3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D952DE3-BCF9-4770-9F43-1B43619A0177}"/>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8" name="Marcador de pie de página 7">
            <a:extLst>
              <a:ext uri="{FF2B5EF4-FFF2-40B4-BE49-F238E27FC236}">
                <a16:creationId xmlns:a16="http://schemas.microsoft.com/office/drawing/2014/main" id="{049C9BCD-5D1C-487D-A78D-C4589422FE8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747BCEB-4E74-431F-B67A-EF2B28BA8689}"/>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260647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2C35A-D8FA-47F2-9F53-CBC7D2D9F94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918BF5-C330-4C76-899A-20D379CD8FA6}"/>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4" name="Marcador de pie de página 3">
            <a:extLst>
              <a:ext uri="{FF2B5EF4-FFF2-40B4-BE49-F238E27FC236}">
                <a16:creationId xmlns:a16="http://schemas.microsoft.com/office/drawing/2014/main" id="{22B7FE33-30A7-46C5-8AB1-5148113E7E2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68A499A-62E9-4BAB-9062-B83551B31D72}"/>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394542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9F7334-0FC7-4635-A8C8-6135C4E2ACA5}"/>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3" name="Marcador de pie de página 2">
            <a:extLst>
              <a:ext uri="{FF2B5EF4-FFF2-40B4-BE49-F238E27FC236}">
                <a16:creationId xmlns:a16="http://schemas.microsoft.com/office/drawing/2014/main" id="{93FDA42A-1703-469F-B867-B08CDC91CAC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539DD42-4458-4351-9E02-7DDC60EA1FE3}"/>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338239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7BE9D-2AD5-4099-BE05-199095ED40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EC6BF6-432D-472E-96AC-9FFB2B9E6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3E0C28C-2D69-4C46-9ACB-777CE4E50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FBB041-8BE4-46A8-AEF9-57A47B14EFB6}"/>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6" name="Marcador de pie de página 5">
            <a:extLst>
              <a:ext uri="{FF2B5EF4-FFF2-40B4-BE49-F238E27FC236}">
                <a16:creationId xmlns:a16="http://schemas.microsoft.com/office/drawing/2014/main" id="{88E80ABA-7948-4E1A-830C-5ED96A63CA8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05BD69-973D-4CEF-B879-FBCD66BFD805}"/>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420662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4E946-020E-4DFC-9D88-DFA571C627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5AADA47-3973-4957-97E4-4D8B94C0E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8BBB8CE-B8AF-4F93-BE75-DCF6DF8E5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98D690-74F6-4ED5-92D3-10865EE4DE43}"/>
              </a:ext>
            </a:extLst>
          </p:cNvPr>
          <p:cNvSpPr>
            <a:spLocks noGrp="1"/>
          </p:cNvSpPr>
          <p:nvPr>
            <p:ph type="dt" sz="half" idx="10"/>
          </p:nvPr>
        </p:nvSpPr>
        <p:spPr/>
        <p:txBody>
          <a:bodyPr/>
          <a:lstStyle/>
          <a:p>
            <a:fld id="{CA67FE3F-8E0F-4181-8C06-C58AAE3746B4}" type="datetimeFigureOut">
              <a:rPr lang="es-CO" smtClean="0"/>
              <a:t>31/07/2021</a:t>
            </a:fld>
            <a:endParaRPr lang="es-CO"/>
          </a:p>
        </p:txBody>
      </p:sp>
      <p:sp>
        <p:nvSpPr>
          <p:cNvPr id="6" name="Marcador de pie de página 5">
            <a:extLst>
              <a:ext uri="{FF2B5EF4-FFF2-40B4-BE49-F238E27FC236}">
                <a16:creationId xmlns:a16="http://schemas.microsoft.com/office/drawing/2014/main" id="{A71F8447-64AC-4DA2-81E5-880E46B965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F8520D0-7C18-4C6A-ACE7-986734309200}"/>
              </a:ext>
            </a:extLst>
          </p:cNvPr>
          <p:cNvSpPr>
            <a:spLocks noGrp="1"/>
          </p:cNvSpPr>
          <p:nvPr>
            <p:ph type="sldNum" sz="quarter" idx="12"/>
          </p:nvPr>
        </p:nvSpPr>
        <p:spPr/>
        <p:txBody>
          <a:bodyPr/>
          <a:lstStyle/>
          <a:p>
            <a:fld id="{EE58E430-EC90-4125-AEA4-D249417122E7}" type="slidenum">
              <a:rPr lang="es-CO" smtClean="0"/>
              <a:t>‹Nº›</a:t>
            </a:fld>
            <a:endParaRPr lang="es-CO"/>
          </a:p>
        </p:txBody>
      </p:sp>
    </p:spTree>
    <p:extLst>
      <p:ext uri="{BB962C8B-B14F-4D97-AF65-F5344CB8AC3E}">
        <p14:creationId xmlns:p14="http://schemas.microsoft.com/office/powerpoint/2010/main" val="162327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9F2C2A-F3AB-4687-BF1A-E1B448A43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A65F64E-3420-4B4B-9CBE-182ED2459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BA664C0-5E63-48AE-B686-80DDEB1A8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7FE3F-8E0F-4181-8C06-C58AAE3746B4}" type="datetimeFigureOut">
              <a:rPr lang="es-CO" smtClean="0"/>
              <a:t>31/07/2021</a:t>
            </a:fld>
            <a:endParaRPr lang="es-CO"/>
          </a:p>
        </p:txBody>
      </p:sp>
      <p:sp>
        <p:nvSpPr>
          <p:cNvPr id="5" name="Marcador de pie de página 4">
            <a:extLst>
              <a:ext uri="{FF2B5EF4-FFF2-40B4-BE49-F238E27FC236}">
                <a16:creationId xmlns:a16="http://schemas.microsoft.com/office/drawing/2014/main" id="{97F8BCD9-CCDE-443A-898B-259A77A6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31CC749-F181-434C-8DD9-7A9D8B1B0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8E430-EC90-4125-AEA4-D249417122E7}" type="slidenum">
              <a:rPr lang="es-CO" smtClean="0"/>
              <a:t>‹Nº›</a:t>
            </a:fld>
            <a:endParaRPr lang="es-CO"/>
          </a:p>
        </p:txBody>
      </p:sp>
    </p:spTree>
    <p:extLst>
      <p:ext uri="{BB962C8B-B14F-4D97-AF65-F5344CB8AC3E}">
        <p14:creationId xmlns:p14="http://schemas.microsoft.com/office/powerpoint/2010/main" val="140493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D0468-83AC-4DAF-9860-98AE70132EA7}"/>
              </a:ext>
            </a:extLst>
          </p:cNvPr>
          <p:cNvSpPr>
            <a:spLocks noGrp="1"/>
          </p:cNvSpPr>
          <p:nvPr>
            <p:ph type="ctrTitle"/>
          </p:nvPr>
        </p:nvSpPr>
        <p:spPr/>
        <p:txBody>
          <a:bodyPr/>
          <a:lstStyle/>
          <a:p>
            <a:r>
              <a:rPr lang="es-CO" dirty="0"/>
              <a:t>Química ciclo VI</a:t>
            </a:r>
          </a:p>
        </p:txBody>
      </p:sp>
      <p:sp>
        <p:nvSpPr>
          <p:cNvPr id="3" name="Subtítulo 2">
            <a:extLst>
              <a:ext uri="{FF2B5EF4-FFF2-40B4-BE49-F238E27FC236}">
                <a16:creationId xmlns:a16="http://schemas.microsoft.com/office/drawing/2014/main" id="{20B3BA1E-343D-445D-8515-86810919C0CA}"/>
              </a:ext>
            </a:extLst>
          </p:cNvPr>
          <p:cNvSpPr>
            <a:spLocks noGrp="1"/>
          </p:cNvSpPr>
          <p:nvPr>
            <p:ph type="subTitle" idx="1"/>
          </p:nvPr>
        </p:nvSpPr>
        <p:spPr/>
        <p:txBody>
          <a:bodyPr/>
          <a:lstStyle/>
          <a:p>
            <a:r>
              <a:rPr lang="es-CO" dirty="0"/>
              <a:t>Sábado 31 de agosto de 2021</a:t>
            </a:r>
          </a:p>
        </p:txBody>
      </p:sp>
    </p:spTree>
    <p:extLst>
      <p:ext uri="{BB962C8B-B14F-4D97-AF65-F5344CB8AC3E}">
        <p14:creationId xmlns:p14="http://schemas.microsoft.com/office/powerpoint/2010/main" val="155343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A876863-D035-4536-8FF5-B569422FA35F}"/>
              </a:ext>
            </a:extLst>
          </p:cNvPr>
          <p:cNvPicPr>
            <a:picLocks noGrp="1" noChangeAspect="1"/>
          </p:cNvPicPr>
          <p:nvPr>
            <p:ph idx="1"/>
          </p:nvPr>
        </p:nvPicPr>
        <p:blipFill rotWithShape="1">
          <a:blip r:embed="rId2"/>
          <a:srcRect l="5605" t="28410" r="39080" b="47073"/>
          <a:stretch/>
        </p:blipFill>
        <p:spPr>
          <a:xfrm>
            <a:off x="1149927" y="1219200"/>
            <a:ext cx="9698181" cy="3602182"/>
          </a:xfrm>
        </p:spPr>
      </p:pic>
    </p:spTree>
    <p:extLst>
      <p:ext uri="{BB962C8B-B14F-4D97-AF65-F5344CB8AC3E}">
        <p14:creationId xmlns:p14="http://schemas.microsoft.com/office/powerpoint/2010/main" val="306965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09D9A-A21C-4B89-8F34-64DCA2DEC132}"/>
              </a:ext>
            </a:extLst>
          </p:cNvPr>
          <p:cNvSpPr>
            <a:spLocks noGrp="1"/>
          </p:cNvSpPr>
          <p:nvPr>
            <p:ph type="title"/>
          </p:nvPr>
        </p:nvSpPr>
        <p:spPr/>
        <p:txBody>
          <a:bodyPr/>
          <a:lstStyle/>
          <a:p>
            <a:r>
              <a:rPr lang="es-CO" dirty="0"/>
              <a:t>Y ahora a practicar?</a:t>
            </a:r>
          </a:p>
        </p:txBody>
      </p:sp>
      <p:pic>
        <p:nvPicPr>
          <p:cNvPr id="4" name="Imagen 3">
            <a:extLst>
              <a:ext uri="{FF2B5EF4-FFF2-40B4-BE49-F238E27FC236}">
                <a16:creationId xmlns:a16="http://schemas.microsoft.com/office/drawing/2014/main" id="{F6AE3427-AE3D-4636-BACC-1CE84551BCF3}"/>
              </a:ext>
            </a:extLst>
          </p:cNvPr>
          <p:cNvPicPr>
            <a:picLocks noChangeAspect="1"/>
          </p:cNvPicPr>
          <p:nvPr/>
        </p:nvPicPr>
        <p:blipFill>
          <a:blip r:embed="rId2"/>
          <a:stretch>
            <a:fillRect/>
          </a:stretch>
        </p:blipFill>
        <p:spPr>
          <a:xfrm>
            <a:off x="2236171" y="1690688"/>
            <a:ext cx="7719657" cy="48651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019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D59D8-C872-401D-A025-31463C826B9B}"/>
              </a:ext>
            </a:extLst>
          </p:cNvPr>
          <p:cNvSpPr>
            <a:spLocks noGrp="1"/>
          </p:cNvSpPr>
          <p:nvPr>
            <p:ph type="title"/>
          </p:nvPr>
        </p:nvSpPr>
        <p:spPr/>
        <p:txBody>
          <a:bodyPr/>
          <a:lstStyle/>
          <a:p>
            <a:r>
              <a:rPr lang="es-CO" dirty="0"/>
              <a:t>Nomenclatura química </a:t>
            </a:r>
          </a:p>
        </p:txBody>
      </p:sp>
      <p:sp>
        <p:nvSpPr>
          <p:cNvPr id="3" name="Marcador de contenido 2">
            <a:extLst>
              <a:ext uri="{FF2B5EF4-FFF2-40B4-BE49-F238E27FC236}">
                <a16:creationId xmlns:a16="http://schemas.microsoft.com/office/drawing/2014/main" id="{245D5B55-319E-4516-A74D-3E93DE3FC21A}"/>
              </a:ext>
            </a:extLst>
          </p:cNvPr>
          <p:cNvSpPr>
            <a:spLocks noGrp="1"/>
          </p:cNvSpPr>
          <p:nvPr>
            <p:ph idx="1"/>
          </p:nvPr>
        </p:nvSpPr>
        <p:spPr/>
        <p:txBody>
          <a:bodyPr>
            <a:normAutofit fontScale="92500" lnSpcReduction="10000"/>
          </a:bodyPr>
          <a:lstStyle/>
          <a:p>
            <a:pPr marL="0" indent="0">
              <a:buNone/>
            </a:pPr>
            <a:r>
              <a:rPr lang="es-MX" b="0" i="0" dirty="0">
                <a:solidFill>
                  <a:srgbClr val="404040"/>
                </a:solidFill>
                <a:effectLst/>
                <a:latin typeface="Open Sans" panose="020B0604020202020204" pitchFamily="34" charset="0"/>
              </a:rPr>
              <a:t>Se llama nomenclatura química a un sistema de reglas que permite dar nombre a los diferentes compuestos químicos según el tipo y número de elementos que los componen. La nomenclatura permite identificar, clasificar y organizar los compuestos químicos.</a:t>
            </a:r>
          </a:p>
          <a:p>
            <a:pPr marL="0" indent="0" algn="l" fontAlgn="t">
              <a:buNone/>
            </a:pPr>
            <a:r>
              <a:rPr lang="es-MX" b="0" i="0" dirty="0">
                <a:solidFill>
                  <a:srgbClr val="404040"/>
                </a:solidFill>
                <a:effectLst/>
                <a:latin typeface="Open Sans" panose="020B0606030504020204" pitchFamily="34" charset="0"/>
              </a:rPr>
              <a:t>Dentro de la nomenclatura química, se distinguen dos grandes grupos de compuestos:</a:t>
            </a:r>
          </a:p>
          <a:p>
            <a:pPr algn="l">
              <a:buFont typeface="Arial" panose="020B0604020202020204" pitchFamily="34" charset="0"/>
              <a:buChar char="•"/>
            </a:pPr>
            <a:r>
              <a:rPr lang="es-MX" b="1" i="0" dirty="0">
                <a:solidFill>
                  <a:srgbClr val="404040"/>
                </a:solidFill>
                <a:effectLst/>
                <a:latin typeface="Open Sans" panose="020B0606030504020204" pitchFamily="34" charset="0"/>
              </a:rPr>
              <a:t>Compuestos orgánicos</a:t>
            </a:r>
            <a:r>
              <a:rPr lang="es-MX" b="0" i="0" dirty="0">
                <a:solidFill>
                  <a:srgbClr val="404040"/>
                </a:solidFill>
                <a:effectLst/>
                <a:latin typeface="Open Sans" panose="020B0606030504020204" pitchFamily="34" charset="0"/>
              </a:rPr>
              <a:t>, referidos a aquellos con presencia de carbono enlazado con moléculas de hidrógeno, oxígeno, azufre, nitrógeno, boro y ciertos halógenos;</a:t>
            </a:r>
          </a:p>
          <a:p>
            <a:pPr algn="l">
              <a:buFont typeface="Arial" panose="020B0604020202020204" pitchFamily="34" charset="0"/>
              <a:buChar char="•"/>
            </a:pPr>
            <a:r>
              <a:rPr lang="es-MX" b="1" i="0" dirty="0">
                <a:solidFill>
                  <a:srgbClr val="404040"/>
                </a:solidFill>
                <a:effectLst/>
                <a:latin typeface="Open Sans" panose="020B0606030504020204" pitchFamily="34" charset="0"/>
              </a:rPr>
              <a:t>Compuestos inorgánicos</a:t>
            </a:r>
            <a:r>
              <a:rPr lang="es-MX" b="0" i="0" dirty="0">
                <a:solidFill>
                  <a:srgbClr val="404040"/>
                </a:solidFill>
                <a:effectLst/>
                <a:latin typeface="Open Sans" panose="020B0606030504020204" pitchFamily="34" charset="0"/>
              </a:rPr>
              <a:t>, que se refieren a todo el universo de compuestos químicos que no incluyen moléculas de carbono.</a:t>
            </a:r>
          </a:p>
          <a:p>
            <a:endParaRPr lang="es-CO" dirty="0"/>
          </a:p>
        </p:txBody>
      </p:sp>
    </p:spTree>
    <p:extLst>
      <p:ext uri="{BB962C8B-B14F-4D97-AF65-F5344CB8AC3E}">
        <p14:creationId xmlns:p14="http://schemas.microsoft.com/office/powerpoint/2010/main" val="214801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33526-A293-48C7-9970-D1B7FBC10EBE}"/>
              </a:ext>
            </a:extLst>
          </p:cNvPr>
          <p:cNvSpPr>
            <a:spLocks noGrp="1"/>
          </p:cNvSpPr>
          <p:nvPr>
            <p:ph type="title"/>
          </p:nvPr>
        </p:nvSpPr>
        <p:spPr>
          <a:xfrm>
            <a:off x="872836" y="432954"/>
            <a:ext cx="10515600" cy="1325563"/>
          </a:xfrm>
        </p:spPr>
        <p:txBody>
          <a:bodyPr/>
          <a:lstStyle/>
          <a:p>
            <a:r>
              <a:rPr lang="es-CO" b="0" i="0" dirty="0">
                <a:solidFill>
                  <a:srgbClr val="A34340"/>
                </a:solidFill>
                <a:effectLst/>
                <a:latin typeface="Roboto" panose="02000000000000000000" pitchFamily="2" charset="0"/>
              </a:rPr>
              <a:t>Tipos de nomenclatura química</a:t>
            </a:r>
            <a:br>
              <a:rPr lang="es-CO" b="0" i="0" dirty="0">
                <a:solidFill>
                  <a:srgbClr val="A34340"/>
                </a:solidFill>
                <a:effectLst/>
                <a:latin typeface="Roboto" panose="02000000000000000000" pitchFamily="2" charset="0"/>
              </a:rPr>
            </a:br>
            <a:endParaRPr lang="es-CO" dirty="0"/>
          </a:p>
        </p:txBody>
      </p:sp>
      <p:sp>
        <p:nvSpPr>
          <p:cNvPr id="3" name="Marcador de contenido 2">
            <a:extLst>
              <a:ext uri="{FF2B5EF4-FFF2-40B4-BE49-F238E27FC236}">
                <a16:creationId xmlns:a16="http://schemas.microsoft.com/office/drawing/2014/main" id="{391D6495-8197-427A-B9D7-23A309064296}"/>
              </a:ext>
            </a:extLst>
          </p:cNvPr>
          <p:cNvSpPr>
            <a:spLocks noGrp="1"/>
          </p:cNvSpPr>
          <p:nvPr>
            <p:ph idx="1"/>
          </p:nvPr>
        </p:nvSpPr>
        <p:spPr/>
        <p:txBody>
          <a:bodyPr/>
          <a:lstStyle/>
          <a:p>
            <a:pPr marL="0" indent="0" algn="l" fontAlgn="t">
              <a:buNone/>
            </a:pPr>
            <a:r>
              <a:rPr lang="es-CO" b="0" i="0" dirty="0">
                <a:solidFill>
                  <a:srgbClr val="404040"/>
                </a:solidFill>
                <a:effectLst/>
                <a:latin typeface="Open Sans" panose="020B0606030504020204" pitchFamily="34" charset="0"/>
              </a:rPr>
              <a:t>Existen tres sistemas de nomenclatura química:</a:t>
            </a:r>
          </a:p>
          <a:p>
            <a:pPr algn="l">
              <a:buFont typeface="Arial" panose="020B0604020202020204" pitchFamily="34" charset="0"/>
              <a:buChar char="•"/>
            </a:pPr>
            <a:r>
              <a:rPr lang="es-CO" b="0" i="0" dirty="0">
                <a:solidFill>
                  <a:srgbClr val="404040"/>
                </a:solidFill>
                <a:effectLst/>
                <a:latin typeface="Open Sans" panose="020B0606030504020204" pitchFamily="34" charset="0"/>
              </a:rPr>
              <a:t>Sistema de nomenclatura tradicional, funcional o clásico.</a:t>
            </a:r>
          </a:p>
          <a:p>
            <a:pPr algn="l">
              <a:buFont typeface="Arial" panose="020B0604020202020204" pitchFamily="34" charset="0"/>
              <a:buChar char="•"/>
            </a:pPr>
            <a:r>
              <a:rPr lang="es-CO" b="0" i="0" dirty="0">
                <a:solidFill>
                  <a:srgbClr val="404040"/>
                </a:solidFill>
                <a:effectLst/>
                <a:latin typeface="Open Sans" panose="020B0606030504020204" pitchFamily="34" charset="0"/>
              </a:rPr>
              <a:t>Sistema de nomenclatura sistemática o estequiométrica.</a:t>
            </a:r>
          </a:p>
          <a:p>
            <a:pPr algn="l">
              <a:buFont typeface="Arial" panose="020B0604020202020204" pitchFamily="34" charset="0"/>
              <a:buChar char="•"/>
            </a:pPr>
            <a:r>
              <a:rPr lang="es-CO" b="0" i="0" dirty="0">
                <a:solidFill>
                  <a:srgbClr val="404040"/>
                </a:solidFill>
                <a:effectLst/>
                <a:latin typeface="Open Sans" panose="020B0606030504020204" pitchFamily="34" charset="0"/>
              </a:rPr>
              <a:t>Sistema de nomenclatura Stock.</a:t>
            </a:r>
          </a:p>
          <a:p>
            <a:pPr marL="0" indent="0">
              <a:buNone/>
            </a:pPr>
            <a:r>
              <a:rPr lang="es-MX" b="0" i="0" dirty="0">
                <a:solidFill>
                  <a:srgbClr val="404040"/>
                </a:solidFill>
                <a:effectLst/>
                <a:latin typeface="Open Sans" panose="020B0606030504020204" pitchFamily="34" charset="0"/>
              </a:rPr>
              <a:t>Dependiendo del sistema de nomenclatura utilizado, un mismo compuesto puede recibir diferentes nombres. Por ejemplo, SnO</a:t>
            </a:r>
            <a:r>
              <a:rPr lang="es-MX" b="0" i="0" baseline="-25000" dirty="0">
                <a:solidFill>
                  <a:srgbClr val="404040"/>
                </a:solidFill>
                <a:effectLst/>
                <a:latin typeface="Open Sans" panose="020B0606030504020204" pitchFamily="34" charset="0"/>
              </a:rPr>
              <a:t>2</a:t>
            </a:r>
            <a:r>
              <a:rPr lang="es-MX" b="0" i="0" dirty="0">
                <a:solidFill>
                  <a:srgbClr val="404040"/>
                </a:solidFill>
                <a:effectLst/>
                <a:latin typeface="Open Sans" panose="020B0606030504020204" pitchFamily="34" charset="0"/>
              </a:rPr>
              <a:t> puede llamarse dióxido de estaño (nomenclatura tradicional), óxido de estaño (IV) (nomenclatura de Stock) y óxido </a:t>
            </a:r>
            <a:r>
              <a:rPr lang="es-MX" b="0" i="0" dirty="0" err="1">
                <a:solidFill>
                  <a:srgbClr val="404040"/>
                </a:solidFill>
                <a:effectLst/>
                <a:latin typeface="Open Sans" panose="020B0606030504020204" pitchFamily="34" charset="0"/>
              </a:rPr>
              <a:t>estánico</a:t>
            </a:r>
            <a:r>
              <a:rPr lang="es-MX" b="0" i="0" dirty="0">
                <a:solidFill>
                  <a:srgbClr val="404040"/>
                </a:solidFill>
                <a:effectLst/>
                <a:latin typeface="Open Sans" panose="020B0606030504020204" pitchFamily="34" charset="0"/>
              </a:rPr>
              <a:t> (nomenclatura estequiométrica)</a:t>
            </a:r>
            <a:endParaRPr lang="es-CO" dirty="0"/>
          </a:p>
        </p:txBody>
      </p:sp>
    </p:spTree>
    <p:extLst>
      <p:ext uri="{BB962C8B-B14F-4D97-AF65-F5344CB8AC3E}">
        <p14:creationId xmlns:p14="http://schemas.microsoft.com/office/powerpoint/2010/main" val="98017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C3F05-03DD-45C9-9B11-99883A44E7B4}"/>
              </a:ext>
            </a:extLst>
          </p:cNvPr>
          <p:cNvSpPr>
            <a:spLocks noGrp="1"/>
          </p:cNvSpPr>
          <p:nvPr>
            <p:ph type="title"/>
          </p:nvPr>
        </p:nvSpPr>
        <p:spPr/>
        <p:txBody>
          <a:bodyPr>
            <a:normAutofit fontScale="90000"/>
          </a:bodyPr>
          <a:lstStyle/>
          <a:p>
            <a:br>
              <a:rPr lang="pt-BR" b="0" i="0" dirty="0">
                <a:solidFill>
                  <a:srgbClr val="404040"/>
                </a:solidFill>
                <a:effectLst/>
                <a:latin typeface="Roboto" panose="02000000000000000000" pitchFamily="2" charset="0"/>
              </a:rPr>
            </a:br>
            <a:r>
              <a:rPr lang="pt-BR" b="0" i="0" dirty="0">
                <a:solidFill>
                  <a:srgbClr val="404040"/>
                </a:solidFill>
                <a:effectLst/>
                <a:latin typeface="Roboto" panose="02000000000000000000" pitchFamily="2" charset="0"/>
              </a:rPr>
              <a:t>Sistema de nomenclatura funcional o </a:t>
            </a:r>
            <a:r>
              <a:rPr lang="pt-BR" b="0" i="0" dirty="0" err="1">
                <a:solidFill>
                  <a:srgbClr val="404040"/>
                </a:solidFill>
                <a:effectLst/>
                <a:latin typeface="Roboto" panose="02000000000000000000" pitchFamily="2" charset="0"/>
              </a:rPr>
              <a:t>clásico</a:t>
            </a:r>
            <a:r>
              <a:rPr lang="pt-BR" b="0" i="0" dirty="0">
                <a:solidFill>
                  <a:srgbClr val="404040"/>
                </a:solidFill>
                <a:effectLst/>
                <a:latin typeface="Roboto" panose="02000000000000000000" pitchFamily="2" charset="0"/>
              </a:rPr>
              <a:t> o tradicional</a:t>
            </a:r>
            <a:br>
              <a:rPr lang="pt-BR" b="0" i="0" dirty="0">
                <a:solidFill>
                  <a:srgbClr val="404040"/>
                </a:solidFill>
                <a:effectLst/>
                <a:latin typeface="Roboto" panose="02000000000000000000" pitchFamily="2" charset="0"/>
              </a:rPr>
            </a:br>
            <a:endParaRPr lang="es-CO" dirty="0"/>
          </a:p>
        </p:txBody>
      </p:sp>
      <p:sp>
        <p:nvSpPr>
          <p:cNvPr id="3" name="Marcador de contenido 2">
            <a:extLst>
              <a:ext uri="{FF2B5EF4-FFF2-40B4-BE49-F238E27FC236}">
                <a16:creationId xmlns:a16="http://schemas.microsoft.com/office/drawing/2014/main" id="{2BE97199-3176-4FF2-8F33-13951F66E925}"/>
              </a:ext>
            </a:extLst>
          </p:cNvPr>
          <p:cNvSpPr>
            <a:spLocks noGrp="1"/>
          </p:cNvSpPr>
          <p:nvPr>
            <p:ph idx="1"/>
          </p:nvPr>
        </p:nvSpPr>
        <p:spPr/>
        <p:txBody>
          <a:bodyPr/>
          <a:lstStyle/>
          <a:p>
            <a:pPr marL="0" indent="0">
              <a:buNone/>
            </a:pPr>
            <a:r>
              <a:rPr lang="es-MX" b="0" i="0" dirty="0">
                <a:solidFill>
                  <a:srgbClr val="404040"/>
                </a:solidFill>
                <a:effectLst/>
                <a:latin typeface="Open Sans" panose="020B0606030504020204" pitchFamily="34" charset="0"/>
              </a:rPr>
              <a:t>Las sustancias químicas se clasifican de acuerdo a las diferentes valencias que posean. Estas se representan verbalmente con el uso de prefijos y sufijos.</a:t>
            </a:r>
          </a:p>
          <a:p>
            <a:pPr marL="0" indent="0">
              <a:buNone/>
            </a:pPr>
            <a:endParaRPr lang="es-MX" dirty="0">
              <a:solidFill>
                <a:srgbClr val="404040"/>
              </a:solidFill>
              <a:latin typeface="Open Sans" panose="020B0606030504020204" pitchFamily="34" charset="0"/>
            </a:endParaRPr>
          </a:p>
          <a:p>
            <a:pPr marL="0" indent="0" algn="ctr">
              <a:buNone/>
            </a:pPr>
            <a:r>
              <a:rPr lang="es-MX" dirty="0">
                <a:solidFill>
                  <a:srgbClr val="404040"/>
                </a:solidFill>
                <a:latin typeface="Open Sans" panose="020B0606030504020204" pitchFamily="34" charset="0"/>
              </a:rPr>
              <a:t>¿Recordemos que es valencia? </a:t>
            </a:r>
          </a:p>
          <a:p>
            <a:pPr marL="0" indent="0" algn="ctr">
              <a:buNone/>
            </a:pPr>
            <a:endParaRPr lang="es-CO" dirty="0"/>
          </a:p>
        </p:txBody>
      </p:sp>
      <p:pic>
        <p:nvPicPr>
          <p:cNvPr id="1028" name="Picture 4" descr="El poder de las preguntas correctas para lograr el éxito">
            <a:extLst>
              <a:ext uri="{FF2B5EF4-FFF2-40B4-BE49-F238E27FC236}">
                <a16:creationId xmlns:a16="http://schemas.microsoft.com/office/drawing/2014/main" id="{B79562E5-D349-4551-8FF4-444ED35A1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218" y="4001294"/>
            <a:ext cx="3449345" cy="256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2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C28AB9A-3EDC-4A4C-BF88-3C8D028E34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480" y="845126"/>
            <a:ext cx="9755011" cy="488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5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6E257E1-9B6D-4112-ABD1-8542AAC962F2}"/>
              </a:ext>
            </a:extLst>
          </p:cNvPr>
          <p:cNvPicPr>
            <a:picLocks noGrp="1" noChangeAspect="1"/>
          </p:cNvPicPr>
          <p:nvPr>
            <p:ph idx="1"/>
          </p:nvPr>
        </p:nvPicPr>
        <p:blipFill rotWithShape="1">
          <a:blip r:embed="rId2"/>
          <a:srcRect l="9723" t="34459" r="40333" b="16507"/>
          <a:stretch/>
        </p:blipFill>
        <p:spPr>
          <a:xfrm>
            <a:off x="1233056" y="619522"/>
            <a:ext cx="9041800" cy="5448769"/>
          </a:xfrm>
        </p:spPr>
      </p:pic>
    </p:spTree>
    <p:extLst>
      <p:ext uri="{BB962C8B-B14F-4D97-AF65-F5344CB8AC3E}">
        <p14:creationId xmlns:p14="http://schemas.microsoft.com/office/powerpoint/2010/main" val="302071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233E-FF32-4DDD-A3C7-8EEB1718EA58}"/>
              </a:ext>
            </a:extLst>
          </p:cNvPr>
          <p:cNvSpPr>
            <a:spLocks noGrp="1"/>
          </p:cNvSpPr>
          <p:nvPr>
            <p:ph type="title"/>
          </p:nvPr>
        </p:nvSpPr>
        <p:spPr/>
        <p:txBody>
          <a:bodyPr>
            <a:normAutofit fontScale="90000"/>
          </a:bodyPr>
          <a:lstStyle/>
          <a:p>
            <a:br>
              <a:rPr lang="pt-BR" b="0" i="0" dirty="0">
                <a:solidFill>
                  <a:srgbClr val="404040"/>
                </a:solidFill>
                <a:effectLst/>
                <a:latin typeface="Roboto" panose="02000000000000000000" pitchFamily="2" charset="0"/>
              </a:rPr>
            </a:br>
            <a:r>
              <a:rPr lang="pt-BR" b="0" i="0" dirty="0">
                <a:solidFill>
                  <a:srgbClr val="404040"/>
                </a:solidFill>
                <a:effectLst/>
                <a:latin typeface="Roboto" panose="02000000000000000000" pitchFamily="2" charset="0"/>
              </a:rPr>
              <a:t>Sistema de nomenclatura estequiométrica o sistemática</a:t>
            </a:r>
            <a:br>
              <a:rPr lang="pt-BR" b="0" i="0" dirty="0">
                <a:solidFill>
                  <a:srgbClr val="404040"/>
                </a:solidFill>
                <a:effectLst/>
                <a:latin typeface="Roboto" panose="02000000000000000000" pitchFamily="2" charset="0"/>
              </a:rPr>
            </a:br>
            <a:endParaRPr lang="es-CO" dirty="0"/>
          </a:p>
        </p:txBody>
      </p:sp>
      <p:sp>
        <p:nvSpPr>
          <p:cNvPr id="3" name="Marcador de contenido 2">
            <a:extLst>
              <a:ext uri="{FF2B5EF4-FFF2-40B4-BE49-F238E27FC236}">
                <a16:creationId xmlns:a16="http://schemas.microsoft.com/office/drawing/2014/main" id="{3B88EC56-85B0-45BE-8E7C-C13F4420FADE}"/>
              </a:ext>
            </a:extLst>
          </p:cNvPr>
          <p:cNvSpPr>
            <a:spLocks noGrp="1"/>
          </p:cNvSpPr>
          <p:nvPr>
            <p:ph idx="1"/>
          </p:nvPr>
        </p:nvSpPr>
        <p:spPr/>
        <p:txBody>
          <a:bodyPr/>
          <a:lstStyle/>
          <a:p>
            <a:pPr marL="0" indent="0">
              <a:buNone/>
            </a:pPr>
            <a:r>
              <a:rPr lang="es-MX" b="0" i="0" dirty="0">
                <a:solidFill>
                  <a:srgbClr val="404040"/>
                </a:solidFill>
                <a:effectLst/>
                <a:latin typeface="Open Sans" panose="020B0606030504020204" pitchFamily="34" charset="0"/>
              </a:rPr>
              <a:t>Este es el más extendido en la actualidad y es reconocido por la IUPAC. Nombra las sustancias con prefijos numéricos griegos. Estos indican la atomicidad (número de átomos) presente en las moléculas. La fórmula para nombrar los compuestos puede resumirse de la siguiente manera: prefijo-nombre genérico + prefijo-nombre específico. Podemos ver la siguiente tabla para orientarnos.</a:t>
            </a:r>
            <a:endParaRPr lang="es-CO" dirty="0"/>
          </a:p>
        </p:txBody>
      </p:sp>
    </p:spTree>
    <p:extLst>
      <p:ext uri="{BB962C8B-B14F-4D97-AF65-F5344CB8AC3E}">
        <p14:creationId xmlns:p14="http://schemas.microsoft.com/office/powerpoint/2010/main" val="222092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CFD85EB-AC58-4D0B-8EB4-EE8AC9A4E9A8}"/>
              </a:ext>
            </a:extLst>
          </p:cNvPr>
          <p:cNvPicPr>
            <a:picLocks noGrp="1" noChangeAspect="1"/>
          </p:cNvPicPr>
          <p:nvPr>
            <p:ph idx="1"/>
          </p:nvPr>
        </p:nvPicPr>
        <p:blipFill rotWithShape="1">
          <a:blip r:embed="rId2"/>
          <a:srcRect l="10975" t="15355" r="39438" b="20966"/>
          <a:stretch/>
        </p:blipFill>
        <p:spPr>
          <a:xfrm>
            <a:off x="1274619" y="733240"/>
            <a:ext cx="9462654" cy="5307342"/>
          </a:xfrm>
        </p:spPr>
      </p:pic>
    </p:spTree>
    <p:extLst>
      <p:ext uri="{BB962C8B-B14F-4D97-AF65-F5344CB8AC3E}">
        <p14:creationId xmlns:p14="http://schemas.microsoft.com/office/powerpoint/2010/main" val="75180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87D02-56C4-4977-83E6-E70FF32D968F}"/>
              </a:ext>
            </a:extLst>
          </p:cNvPr>
          <p:cNvSpPr>
            <a:spLocks noGrp="1"/>
          </p:cNvSpPr>
          <p:nvPr>
            <p:ph type="title"/>
          </p:nvPr>
        </p:nvSpPr>
        <p:spPr/>
        <p:txBody>
          <a:bodyPr/>
          <a:lstStyle/>
          <a:p>
            <a:r>
              <a:rPr lang="es-CO" b="0" i="0" dirty="0">
                <a:solidFill>
                  <a:srgbClr val="404040"/>
                </a:solidFill>
                <a:effectLst/>
                <a:latin typeface="Roboto" panose="02000000000000000000" pitchFamily="2" charset="0"/>
              </a:rPr>
              <a:t>Sistema de nomenclatura Stock</a:t>
            </a:r>
            <a:br>
              <a:rPr lang="es-CO" b="0" i="0" dirty="0">
                <a:solidFill>
                  <a:srgbClr val="404040"/>
                </a:solidFill>
                <a:effectLst/>
                <a:latin typeface="Roboto" panose="02000000000000000000" pitchFamily="2" charset="0"/>
              </a:rPr>
            </a:br>
            <a:endParaRPr lang="es-CO" dirty="0"/>
          </a:p>
        </p:txBody>
      </p:sp>
      <p:sp>
        <p:nvSpPr>
          <p:cNvPr id="3" name="Marcador de contenido 2">
            <a:extLst>
              <a:ext uri="{FF2B5EF4-FFF2-40B4-BE49-F238E27FC236}">
                <a16:creationId xmlns:a16="http://schemas.microsoft.com/office/drawing/2014/main" id="{C44C9455-1ED5-450D-9278-A110750CBFC9}"/>
              </a:ext>
            </a:extLst>
          </p:cNvPr>
          <p:cNvSpPr>
            <a:spLocks noGrp="1"/>
          </p:cNvSpPr>
          <p:nvPr>
            <p:ph idx="1"/>
          </p:nvPr>
        </p:nvSpPr>
        <p:spPr/>
        <p:txBody>
          <a:bodyPr>
            <a:normAutofit lnSpcReduction="10000"/>
          </a:bodyPr>
          <a:lstStyle/>
          <a:p>
            <a:pPr algn="l" fontAlgn="t"/>
            <a:r>
              <a:rPr lang="es-MX" b="0" i="0" dirty="0">
                <a:solidFill>
                  <a:srgbClr val="404040"/>
                </a:solidFill>
                <a:effectLst/>
                <a:latin typeface="Open Sans" panose="020B0606030504020204" pitchFamily="34" charset="0"/>
              </a:rPr>
              <a:t>En la actualidad, la IUPAC está promoviendo la estandarización de este método en lugar de los que usan sufijos, debido a que los estos resultan difíciles en algunas lenguas. El sistema elegido es el llamado Stock. Recibe su nombre de su creador, el químico alemán Alfred Stock (1876-1946).</a:t>
            </a:r>
          </a:p>
          <a:p>
            <a:pPr algn="l" fontAlgn="t"/>
            <a:r>
              <a:rPr lang="es-MX" b="0" i="0" dirty="0">
                <a:solidFill>
                  <a:srgbClr val="404040"/>
                </a:solidFill>
                <a:effectLst/>
                <a:latin typeface="Open Sans" panose="020B0606030504020204" pitchFamily="34" charset="0"/>
              </a:rPr>
              <a:t>El sistema Stock agrega al final del elemento números romanos que indican la valencia de los átomos. Es decir, los números romanos indican el estado de oxidación de alguno de los elementos que puedan estar presentes en la sustancia química. Se deben disponer al final del nombre de la sustancia y entre paréntesis.</a:t>
            </a:r>
          </a:p>
          <a:p>
            <a:endParaRPr lang="es-CO" dirty="0"/>
          </a:p>
        </p:txBody>
      </p:sp>
    </p:spTree>
    <p:extLst>
      <p:ext uri="{BB962C8B-B14F-4D97-AF65-F5344CB8AC3E}">
        <p14:creationId xmlns:p14="http://schemas.microsoft.com/office/powerpoint/2010/main" val="32208797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Panorámica</PresentationFormat>
  <Paragraphs>23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Open Sans</vt:lpstr>
      <vt:lpstr>Roboto</vt:lpstr>
      <vt:lpstr>Tema de Office</vt:lpstr>
      <vt:lpstr>Química ciclo VI</vt:lpstr>
      <vt:lpstr>Nomenclatura química </vt:lpstr>
      <vt:lpstr>Tipos de nomenclatura química </vt:lpstr>
      <vt:lpstr> Sistema de nomenclatura funcional o clásico o tradicional </vt:lpstr>
      <vt:lpstr>Presentación de PowerPoint</vt:lpstr>
      <vt:lpstr>Presentación de PowerPoint</vt:lpstr>
      <vt:lpstr> Sistema de nomenclatura estequiométrica o sistemática </vt:lpstr>
      <vt:lpstr>Presentación de PowerPoint</vt:lpstr>
      <vt:lpstr>Sistema de nomenclatura Stock </vt:lpstr>
      <vt:lpstr>Presentación de PowerPoint</vt:lpstr>
      <vt:lpstr>Y ahora a practicar?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Química ciclo VI</dc:title>
  <dc:creator>Julio</dc:creator>
  <cp:lastModifiedBy>Julio</cp:lastModifiedBy>
  <cp:revision>1</cp:revision>
  <dcterms:created xsi:type="dcterms:W3CDTF">2021-07-31T15:44:35Z</dcterms:created>
  <dcterms:modified xsi:type="dcterms:W3CDTF">2021-07-31T15:44:39Z</dcterms:modified>
</cp:coreProperties>
</file>