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C65B98-14ED-4FD0-8E1A-B63EEAA51D8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0A7AE71-907E-4E3B-AF6C-2FB61A5DDD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9150CAD9-37BC-42CD-99A8-4511B2CBAD55}"/>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5" name="Marcador de pie de página 4">
            <a:extLst>
              <a:ext uri="{FF2B5EF4-FFF2-40B4-BE49-F238E27FC236}">
                <a16:creationId xmlns:a16="http://schemas.microsoft.com/office/drawing/2014/main" id="{10148CAB-3575-4C5D-BCC5-3F38579966A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120D0C9-B18B-4032-8826-FC20AA705B0C}"/>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3339038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84FBCBC-1855-403E-825D-AF8A14D1A7E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02CBF63C-4DC0-4D96-B7DE-2156E8D37D9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8A54DC4-F872-47EE-B84D-2DC155CD9080}"/>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5" name="Marcador de pie de página 4">
            <a:extLst>
              <a:ext uri="{FF2B5EF4-FFF2-40B4-BE49-F238E27FC236}">
                <a16:creationId xmlns:a16="http://schemas.microsoft.com/office/drawing/2014/main" id="{B42BA17F-1CE2-4CED-8284-100EB9E9BB1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C831AB9-7BAB-47BB-B441-50823466AD2D}"/>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3726254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101301F-DF56-4D0E-B6F5-0D32983614B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73153DFD-2FD1-471B-A551-536872C87CE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1C7A942B-A36D-4611-83D2-91B90A4A518D}"/>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5" name="Marcador de pie de página 4">
            <a:extLst>
              <a:ext uri="{FF2B5EF4-FFF2-40B4-BE49-F238E27FC236}">
                <a16:creationId xmlns:a16="http://schemas.microsoft.com/office/drawing/2014/main" id="{D69ACA88-1290-4573-9B95-9717DE2F15C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F3C147C-A925-49E9-999A-6FD6674B0814}"/>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15711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00BD32-99AA-4E32-AD70-E261D973032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95A507CA-289F-41BA-BCFA-766150F69FB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FAFCCEC-77A7-4F13-A9E3-AE7AC60907B4}"/>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5" name="Marcador de pie de página 4">
            <a:extLst>
              <a:ext uri="{FF2B5EF4-FFF2-40B4-BE49-F238E27FC236}">
                <a16:creationId xmlns:a16="http://schemas.microsoft.com/office/drawing/2014/main" id="{18A6D66F-A293-4785-A2F4-830A4F67EEE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F7F4058-A918-4286-8328-9EF9809D0F82}"/>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623929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A3E66F-E196-4367-B81C-C1507AF6CB8C}"/>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481BF474-DE61-4728-BF57-7E6304BFA25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EA93C91F-8D78-41E1-920E-57EAE6A0F130}"/>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5" name="Marcador de pie de página 4">
            <a:extLst>
              <a:ext uri="{FF2B5EF4-FFF2-40B4-BE49-F238E27FC236}">
                <a16:creationId xmlns:a16="http://schemas.microsoft.com/office/drawing/2014/main" id="{DDA4FC06-CA06-427D-9047-1853B36C6C3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70D3759-DD2E-4808-B079-3FB569C92511}"/>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411643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7B79781-39B3-4FFD-A9DF-C8D510DEC00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90DD0AE-AFE4-4165-8A89-670F1BD795D9}"/>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E7D2944E-AB7D-4B05-9E8B-D8C11A15198A}"/>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5059188-B06F-4166-BC80-F9B26F112DD2}"/>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6" name="Marcador de pie de página 5">
            <a:extLst>
              <a:ext uri="{FF2B5EF4-FFF2-40B4-BE49-F238E27FC236}">
                <a16:creationId xmlns:a16="http://schemas.microsoft.com/office/drawing/2014/main" id="{5CD04238-C67B-4C65-A3CC-CB017F7E2F24}"/>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EC189898-E349-4072-A7DF-9D916D9B965A}"/>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767916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110E04-9948-4188-9506-FB5354614B31}"/>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42E0FC5-24F7-44DA-853C-1780F8701B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8930B20-0469-46BB-AE36-A0B2F88EE550}"/>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9B4FE91D-A3F4-4E7F-8D6E-005A6735E4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7623A1EB-4B15-49CB-924C-B3E9234370DD}"/>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AD7A6E70-11D4-4084-A781-72118A5C327A}"/>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8" name="Marcador de pie de página 7">
            <a:extLst>
              <a:ext uri="{FF2B5EF4-FFF2-40B4-BE49-F238E27FC236}">
                <a16:creationId xmlns:a16="http://schemas.microsoft.com/office/drawing/2014/main" id="{A1104A5E-F6D0-4EE4-AC66-B97E8AF0F5D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46E390EC-C75F-4560-9ECD-1CFBD010E82B}"/>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202255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91EC09B-CB4F-430E-8EA3-9C0F8C242454}"/>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D4B07CF8-5190-4E11-9616-76D7F328F359}"/>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4" name="Marcador de pie de página 3">
            <a:extLst>
              <a:ext uri="{FF2B5EF4-FFF2-40B4-BE49-F238E27FC236}">
                <a16:creationId xmlns:a16="http://schemas.microsoft.com/office/drawing/2014/main" id="{DD687EA7-8F53-4C3F-BD5D-D412D9581987}"/>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391EB61-EC8A-47D2-8BB3-B598189F9579}"/>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2901314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589D249A-A2FA-430A-835B-3939A265236C}"/>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3" name="Marcador de pie de página 2">
            <a:extLst>
              <a:ext uri="{FF2B5EF4-FFF2-40B4-BE49-F238E27FC236}">
                <a16:creationId xmlns:a16="http://schemas.microsoft.com/office/drawing/2014/main" id="{E1531BDA-48B8-4D3F-A1A2-3FE194F4292F}"/>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E50B0302-4E32-4115-A2DB-B4D891E68C0D}"/>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35095360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1F551B6-598F-44B1-B203-A54B4B9755C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54892F0-2418-4E58-914C-2A73FB3565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409CCB24-672A-4C65-B3FB-4B4B010358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C4DCBBAA-CE04-4881-B970-C4EB240489BF}"/>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6" name="Marcador de pie de página 5">
            <a:extLst>
              <a:ext uri="{FF2B5EF4-FFF2-40B4-BE49-F238E27FC236}">
                <a16:creationId xmlns:a16="http://schemas.microsoft.com/office/drawing/2014/main" id="{5165A0FA-E390-422D-8306-F6D6B6519D1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129D4A03-E2E4-4B8F-9281-ECFB9D3AF6FD}"/>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397727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4A7CF02-E215-4291-AE4B-7699239F3F7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01E74114-14A9-419A-BD59-F208059728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FD1DA9A6-07CB-4AED-A270-33222739E4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E19A04-B126-4B45-9E51-2674ECFD3729}"/>
              </a:ext>
            </a:extLst>
          </p:cNvPr>
          <p:cNvSpPr>
            <a:spLocks noGrp="1"/>
          </p:cNvSpPr>
          <p:nvPr>
            <p:ph type="dt" sz="half" idx="10"/>
          </p:nvPr>
        </p:nvSpPr>
        <p:spPr/>
        <p:txBody>
          <a:bodyPr/>
          <a:lstStyle/>
          <a:p>
            <a:fld id="{70193DCC-1E62-451D-8869-DEEF02A6A782}" type="datetimeFigureOut">
              <a:rPr lang="es-CO" smtClean="0"/>
              <a:t>25/09/2021</a:t>
            </a:fld>
            <a:endParaRPr lang="es-CO"/>
          </a:p>
        </p:txBody>
      </p:sp>
      <p:sp>
        <p:nvSpPr>
          <p:cNvPr id="6" name="Marcador de pie de página 5">
            <a:extLst>
              <a:ext uri="{FF2B5EF4-FFF2-40B4-BE49-F238E27FC236}">
                <a16:creationId xmlns:a16="http://schemas.microsoft.com/office/drawing/2014/main" id="{3D3066CE-DB20-463E-B6F2-47DADFB0FC2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F7169492-C9B6-4280-B749-794D8537DE6C}"/>
              </a:ext>
            </a:extLst>
          </p:cNvPr>
          <p:cNvSpPr>
            <a:spLocks noGrp="1"/>
          </p:cNvSpPr>
          <p:nvPr>
            <p:ph type="sldNum" sz="quarter" idx="12"/>
          </p:nvPr>
        </p:nvSpPr>
        <p:spPr/>
        <p:txBody>
          <a:bodyPr/>
          <a:lstStyle/>
          <a:p>
            <a:fld id="{1FF99303-D022-4C50-BF30-4652D58B8817}" type="slidenum">
              <a:rPr lang="es-CO" smtClean="0"/>
              <a:t>‹Nº›</a:t>
            </a:fld>
            <a:endParaRPr lang="es-CO"/>
          </a:p>
        </p:txBody>
      </p:sp>
    </p:spTree>
    <p:extLst>
      <p:ext uri="{BB962C8B-B14F-4D97-AF65-F5344CB8AC3E}">
        <p14:creationId xmlns:p14="http://schemas.microsoft.com/office/powerpoint/2010/main" val="2518607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7E0ABBFF-AC1F-471B-A5AF-631E89462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1F8CB87F-32B0-4CB5-9A8C-93179E3BC5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415C609A-7A0D-4C25-84CC-DBC53C3573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93DCC-1E62-451D-8869-DEEF02A6A782}" type="datetimeFigureOut">
              <a:rPr lang="es-CO" smtClean="0"/>
              <a:t>25/09/2021</a:t>
            </a:fld>
            <a:endParaRPr lang="es-CO"/>
          </a:p>
        </p:txBody>
      </p:sp>
      <p:sp>
        <p:nvSpPr>
          <p:cNvPr id="5" name="Marcador de pie de página 4">
            <a:extLst>
              <a:ext uri="{FF2B5EF4-FFF2-40B4-BE49-F238E27FC236}">
                <a16:creationId xmlns:a16="http://schemas.microsoft.com/office/drawing/2014/main" id="{969B2FD3-E8DC-4A03-BF67-F1852791B4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7C131954-098F-45B0-843C-DD7173CEB4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F99303-D022-4C50-BF30-4652D58B8817}" type="slidenum">
              <a:rPr lang="es-CO" smtClean="0"/>
              <a:t>‹Nº›</a:t>
            </a:fld>
            <a:endParaRPr lang="es-CO"/>
          </a:p>
        </p:txBody>
      </p:sp>
    </p:spTree>
    <p:extLst>
      <p:ext uri="{BB962C8B-B14F-4D97-AF65-F5344CB8AC3E}">
        <p14:creationId xmlns:p14="http://schemas.microsoft.com/office/powerpoint/2010/main" val="1093467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F69C14-BC59-4044-8AA2-92D1504A312F}"/>
              </a:ext>
            </a:extLst>
          </p:cNvPr>
          <p:cNvSpPr>
            <a:spLocks noGrp="1"/>
          </p:cNvSpPr>
          <p:nvPr>
            <p:ph type="ctrTitle"/>
          </p:nvPr>
        </p:nvSpPr>
        <p:spPr/>
        <p:txBody>
          <a:bodyPr/>
          <a:lstStyle/>
          <a:p>
            <a:r>
              <a:rPr lang="es-CO" dirty="0"/>
              <a:t>Biología ciclo IV</a:t>
            </a:r>
          </a:p>
        </p:txBody>
      </p:sp>
      <p:sp>
        <p:nvSpPr>
          <p:cNvPr id="3" name="Subtítulo 2">
            <a:extLst>
              <a:ext uri="{FF2B5EF4-FFF2-40B4-BE49-F238E27FC236}">
                <a16:creationId xmlns:a16="http://schemas.microsoft.com/office/drawing/2014/main" id="{B0916162-2788-4C80-BE2C-8A8507C2BB45}"/>
              </a:ext>
            </a:extLst>
          </p:cNvPr>
          <p:cNvSpPr>
            <a:spLocks noGrp="1"/>
          </p:cNvSpPr>
          <p:nvPr>
            <p:ph type="subTitle" idx="1"/>
          </p:nvPr>
        </p:nvSpPr>
        <p:spPr/>
        <p:txBody>
          <a:bodyPr/>
          <a:lstStyle/>
          <a:p>
            <a:r>
              <a:rPr lang="es-CO" dirty="0"/>
              <a:t>Microevolución. </a:t>
            </a:r>
          </a:p>
        </p:txBody>
      </p:sp>
    </p:spTree>
    <p:extLst>
      <p:ext uri="{BB962C8B-B14F-4D97-AF65-F5344CB8AC3E}">
        <p14:creationId xmlns:p14="http://schemas.microsoft.com/office/powerpoint/2010/main" val="3718273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072530D-91F7-4A5F-B684-2FF8C36EF8BF}"/>
              </a:ext>
            </a:extLst>
          </p:cNvPr>
          <p:cNvSpPr>
            <a:spLocks noGrp="1"/>
          </p:cNvSpPr>
          <p:nvPr>
            <p:ph idx="1"/>
          </p:nvPr>
        </p:nvSpPr>
        <p:spPr>
          <a:xfrm>
            <a:off x="838200" y="573206"/>
            <a:ext cx="10515600" cy="5603757"/>
          </a:xfrm>
        </p:spPr>
        <p:txBody>
          <a:bodyPr>
            <a:normAutofit/>
          </a:bodyPr>
          <a:lstStyle/>
          <a:p>
            <a:r>
              <a:rPr lang="es-CO" sz="4000" b="1" dirty="0"/>
              <a:t>Mutación</a:t>
            </a:r>
            <a:br>
              <a:rPr lang="es-CO" sz="4000" dirty="0"/>
            </a:br>
            <a:r>
              <a:rPr lang="es-CO" sz="4000" dirty="0"/>
              <a:t>Algunos genes «verde» mutaron aleatoriamente, transformándose en genes «marrón» (aunque, dado que cualquier mutación en especial es rara, este proceso por sí solo no puede ser responsable de un gran cambio en la frecuencia alélica en una generación).</a:t>
            </a:r>
          </a:p>
        </p:txBody>
      </p:sp>
    </p:spTree>
    <p:extLst>
      <p:ext uri="{BB962C8B-B14F-4D97-AF65-F5344CB8AC3E}">
        <p14:creationId xmlns:p14="http://schemas.microsoft.com/office/powerpoint/2010/main" val="223264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CDF6C23-2045-436A-A010-CC73647BBA43}"/>
              </a:ext>
            </a:extLst>
          </p:cNvPr>
          <p:cNvSpPr>
            <a:spLocks noGrp="1"/>
          </p:cNvSpPr>
          <p:nvPr>
            <p:ph idx="1"/>
          </p:nvPr>
        </p:nvSpPr>
        <p:spPr/>
        <p:txBody>
          <a:bodyPr/>
          <a:lstStyle/>
          <a:p>
            <a:r>
              <a:rPr lang="es-CO" sz="4400" b="1" dirty="0"/>
              <a:t>Migración (o flujo génico)</a:t>
            </a:r>
            <a:br>
              <a:rPr lang="es-CO" sz="4400" dirty="0"/>
            </a:br>
            <a:r>
              <a:rPr lang="es-CO" sz="4400" dirty="0"/>
              <a:t>Algunos escarabajos con genes marrón inmigraron desde otra población, o algunos escarabajos que tenían genes verde emigraron</a:t>
            </a:r>
            <a:r>
              <a:rPr lang="es-CO" dirty="0"/>
              <a:t>.</a:t>
            </a:r>
          </a:p>
        </p:txBody>
      </p:sp>
    </p:spTree>
    <p:extLst>
      <p:ext uri="{BB962C8B-B14F-4D97-AF65-F5344CB8AC3E}">
        <p14:creationId xmlns:p14="http://schemas.microsoft.com/office/powerpoint/2010/main" val="947546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B2C04B1-4813-4766-81FC-07B29EC7CF0B}"/>
              </a:ext>
            </a:extLst>
          </p:cNvPr>
          <p:cNvSpPr>
            <a:spLocks noGrp="1"/>
          </p:cNvSpPr>
          <p:nvPr>
            <p:ph idx="1"/>
          </p:nvPr>
        </p:nvSpPr>
        <p:spPr/>
        <p:txBody>
          <a:bodyPr>
            <a:noAutofit/>
          </a:bodyPr>
          <a:lstStyle/>
          <a:p>
            <a:r>
              <a:rPr lang="es-CO" sz="4000" b="1" dirty="0"/>
              <a:t>Deriva genética</a:t>
            </a:r>
            <a:br>
              <a:rPr lang="es-CO" sz="4000" dirty="0"/>
            </a:br>
            <a:r>
              <a:rPr lang="es-CO" sz="4000" dirty="0"/>
              <a:t>Al reproducirse los escarabajos acabaron en la descendencia más genes marrón que genes verde, simplemente por el azar. En el diagrama de la derecha, los genes marrón están presentes con una frecuencia ligeramente superior en la descendencia (29%) que en la generación parental (25%).</a:t>
            </a:r>
          </a:p>
        </p:txBody>
      </p:sp>
    </p:spTree>
    <p:extLst>
      <p:ext uri="{BB962C8B-B14F-4D97-AF65-F5344CB8AC3E}">
        <p14:creationId xmlns:p14="http://schemas.microsoft.com/office/powerpoint/2010/main" val="3382492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080DEEE-229C-4770-B95C-535483BB2C86}"/>
              </a:ext>
            </a:extLst>
          </p:cNvPr>
          <p:cNvSpPr>
            <a:spLocks noGrp="1"/>
          </p:cNvSpPr>
          <p:nvPr>
            <p:ph idx="1"/>
          </p:nvPr>
        </p:nvSpPr>
        <p:spPr>
          <a:xfrm>
            <a:off x="838200" y="1139687"/>
            <a:ext cx="10515600" cy="5037276"/>
          </a:xfrm>
        </p:spPr>
        <p:txBody>
          <a:bodyPr>
            <a:normAutofit/>
          </a:bodyPr>
          <a:lstStyle/>
          <a:p>
            <a:r>
              <a:rPr lang="es-CO" sz="4400" b="1" dirty="0"/>
              <a:t>Selección natural</a:t>
            </a:r>
            <a:br>
              <a:rPr lang="es-CO" sz="4400" dirty="0"/>
            </a:br>
            <a:r>
              <a:rPr lang="es-CO" sz="4400" dirty="0"/>
              <a:t>Los escarabajos con genes marrón evitaron ser cazados y sobrevivieron para reproducirse con más frecuencia que los escarabajos con genes verde, por lo que pasaron más genes marrón a la siguiente generación.</a:t>
            </a:r>
          </a:p>
        </p:txBody>
      </p:sp>
    </p:spTree>
    <p:extLst>
      <p:ext uri="{BB962C8B-B14F-4D97-AF65-F5344CB8AC3E}">
        <p14:creationId xmlns:p14="http://schemas.microsoft.com/office/powerpoint/2010/main" val="12213031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171</Words>
  <Application>Microsoft Office PowerPoint</Application>
  <PresentationFormat>Panorámica</PresentationFormat>
  <Paragraphs>6</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Calibri Light</vt:lpstr>
      <vt:lpstr>Tema de Office</vt:lpstr>
      <vt:lpstr>Biología ciclo IV</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2</cp:revision>
  <dcterms:created xsi:type="dcterms:W3CDTF">2021-09-25T16:53:58Z</dcterms:created>
  <dcterms:modified xsi:type="dcterms:W3CDTF">2021-09-25T16:58:40Z</dcterms:modified>
</cp:coreProperties>
</file>