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9" r:id="rId3"/>
    <p:sldId id="263" r:id="rId4"/>
    <p:sldId id="268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057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303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04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9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54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007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482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710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94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515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34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598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857517" y="369329"/>
            <a:ext cx="443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Los Grupos Sociales </a:t>
            </a:r>
            <a:endParaRPr lang="es-CO" sz="2800" b="1" dirty="0">
              <a:solidFill>
                <a:srgbClr val="FF0000"/>
              </a:solidFill>
              <a:latin typeface="RobotoDraf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987825" y="1262606"/>
            <a:ext cx="10042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obotoDraft"/>
              </a:rPr>
              <a:t>Cada persona desde </a:t>
            </a:r>
            <a:r>
              <a:rPr lang="es-CO" sz="2400" dirty="0">
                <a:latin typeface="RobotoDraft"/>
              </a:rPr>
              <a:t>que nace, vive en compañía de sus semejantes: en la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familia</a:t>
            </a:r>
            <a:r>
              <a:rPr lang="es-CO" sz="2400" dirty="0">
                <a:latin typeface="RobotoDraft"/>
              </a:rPr>
              <a:t>, en la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escuela</a:t>
            </a:r>
            <a:r>
              <a:rPr lang="es-CO" sz="2400" dirty="0">
                <a:latin typeface="RobotoDraft"/>
              </a:rPr>
              <a:t>, con sus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compañeros de juegos</a:t>
            </a:r>
            <a:r>
              <a:rPr lang="es-CO" sz="2400" dirty="0">
                <a:latin typeface="RobotoDraft"/>
              </a:rPr>
              <a:t>, con </a:t>
            </a:r>
            <a:r>
              <a:rPr lang="es-CO" sz="2400" dirty="0" smtClean="0">
                <a:latin typeface="RobotoDraft"/>
              </a:rPr>
              <a:t>    sus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compañeros de 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estudio</a:t>
            </a:r>
            <a:r>
              <a:rPr lang="es-CO" sz="2400" dirty="0" smtClean="0">
                <a:latin typeface="RobotoDraft"/>
              </a:rPr>
              <a:t>, </a:t>
            </a:r>
            <a:r>
              <a:rPr lang="es-CO" sz="2400" dirty="0">
                <a:latin typeface="RobotoDraft"/>
              </a:rPr>
              <a:t>siempre integrando algún grupo.</a:t>
            </a:r>
          </a:p>
        </p:txBody>
      </p:sp>
      <p:pic>
        <p:nvPicPr>
          <p:cNvPr id="1026" name="Picture 2" descr="Resultado de imagen de dibujos sencillos de grupos sociales para colorear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7" t="19914" r="5357" b="28693"/>
          <a:stretch/>
        </p:blipFill>
        <p:spPr bwMode="auto">
          <a:xfrm>
            <a:off x="4401046" y="2832992"/>
            <a:ext cx="4611756" cy="205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2075288" y="5256985"/>
            <a:ext cx="94381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latin typeface="RobotoDraft"/>
              </a:rPr>
              <a:t>Todo</a:t>
            </a:r>
            <a:r>
              <a:rPr lang="es-CO" sz="2400" dirty="0">
                <a:latin typeface="RobotoDraft"/>
              </a:rPr>
              <a:t> niño hace parte principalmente de </a:t>
            </a:r>
            <a:r>
              <a:rPr lang="es-CO" sz="2400" dirty="0" smtClean="0">
                <a:latin typeface="RobotoDraft"/>
              </a:rPr>
              <a:t>tres</a:t>
            </a:r>
            <a:r>
              <a:rPr lang="es-CO" sz="2400" dirty="0">
                <a:latin typeface="RobotoDraft"/>
              </a:rPr>
              <a:t> grupos sociales que son: la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familia</a:t>
            </a:r>
            <a:r>
              <a:rPr lang="es-CO" sz="2400" dirty="0">
                <a:latin typeface="RobotoDraft"/>
              </a:rPr>
              <a:t>, </a:t>
            </a:r>
            <a:r>
              <a:rPr lang="es-CO" sz="2400" dirty="0" smtClean="0">
                <a:latin typeface="RobotoDraft"/>
              </a:rPr>
              <a:t>la 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escuela</a:t>
            </a:r>
            <a:r>
              <a:rPr lang="es-CO" sz="2400" dirty="0">
                <a:latin typeface="RobotoDraft"/>
              </a:rPr>
              <a:t> </a:t>
            </a:r>
            <a:r>
              <a:rPr lang="es-CO" sz="2400" dirty="0" smtClean="0">
                <a:latin typeface="RobotoDraft"/>
              </a:rPr>
              <a:t>y los 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amigos</a:t>
            </a:r>
            <a:r>
              <a:rPr lang="es-CO" sz="2400" dirty="0">
                <a:latin typeface="RobotoDraf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566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086967" y="327847"/>
            <a:ext cx="443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La Familia </a:t>
            </a:r>
            <a:endParaRPr lang="es-CO" sz="2800" b="1" dirty="0">
              <a:solidFill>
                <a:srgbClr val="FF0000"/>
              </a:solidFill>
              <a:latin typeface="RobotoDraf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275398" y="1086932"/>
            <a:ext cx="8427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La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Familia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 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es el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grupo social 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fundamental de toda sociedad,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                     donde cada persona, unida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por lazos de sangre o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afinidades                    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logra proyectarse y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desarrollarse.</a:t>
            </a:r>
            <a:endParaRPr lang="es-CO" sz="2400" dirty="0">
              <a:latin typeface="RobotoDraft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75398" y="5498250"/>
            <a:ext cx="9523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latin typeface="RobotoDraft"/>
              </a:rPr>
              <a:t>Ser parte de una familia es fundamental </a:t>
            </a:r>
            <a:r>
              <a:rPr lang="es-CO" sz="2400" dirty="0">
                <a:latin typeface="RobotoDraft"/>
              </a:rPr>
              <a:t>para el desarrollo sano </a:t>
            </a:r>
            <a:r>
              <a:rPr lang="es-CO" sz="2400" dirty="0" smtClean="0">
                <a:latin typeface="RobotoDraft"/>
              </a:rPr>
              <a:t>                   de </a:t>
            </a:r>
            <a:r>
              <a:rPr lang="es-CO" sz="2400" dirty="0">
                <a:latin typeface="RobotoDraft"/>
              </a:rPr>
              <a:t>los </a:t>
            </a:r>
            <a:r>
              <a:rPr lang="es-CO" sz="2400" dirty="0" smtClean="0">
                <a:latin typeface="RobotoDraft"/>
              </a:rPr>
              <a:t>niños y jóvenes y para el bienestar de las personas. </a:t>
            </a:r>
            <a:endParaRPr lang="es-CO" sz="2400" dirty="0">
              <a:latin typeface="RobotoDraft"/>
            </a:endParaRPr>
          </a:p>
        </p:txBody>
      </p:sp>
      <p:pic>
        <p:nvPicPr>
          <p:cNvPr id="2050" name="Picture 2" descr="Resultado de imagen de dibujos sencillos de una familia para colorea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8" t="21317" r="7360" b="23537"/>
          <a:stretch/>
        </p:blipFill>
        <p:spPr bwMode="auto">
          <a:xfrm>
            <a:off x="4683314" y="2644401"/>
            <a:ext cx="4102876" cy="249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69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086967" y="327847"/>
            <a:ext cx="443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La Familia </a:t>
            </a:r>
            <a:endParaRPr lang="es-CO" sz="2800" b="1" dirty="0">
              <a:solidFill>
                <a:srgbClr val="FF0000"/>
              </a:solidFill>
              <a:latin typeface="RobotoDraf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275398" y="1086932"/>
            <a:ext cx="8427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La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Familia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 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es el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grupo social 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fundamental de toda sociedad,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                     donde cada persona, unida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por lazos de sangre o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afinidades                    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logra proyectarse y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desarrollarse.</a:t>
            </a:r>
            <a:endParaRPr lang="es-CO" sz="2400" dirty="0">
              <a:latin typeface="RobotoDraft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75398" y="5498250"/>
            <a:ext cx="9523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latin typeface="RobotoDraft"/>
              </a:rPr>
              <a:t>Ser parte de una familia es fundamental </a:t>
            </a:r>
            <a:r>
              <a:rPr lang="es-CO" sz="2400" dirty="0">
                <a:latin typeface="RobotoDraft"/>
              </a:rPr>
              <a:t>para el desarrollo sano </a:t>
            </a:r>
            <a:r>
              <a:rPr lang="es-CO" sz="2400" dirty="0" smtClean="0">
                <a:latin typeface="RobotoDraft"/>
              </a:rPr>
              <a:t>                   de </a:t>
            </a:r>
            <a:r>
              <a:rPr lang="es-CO" sz="2400" dirty="0">
                <a:latin typeface="RobotoDraft"/>
              </a:rPr>
              <a:t>los </a:t>
            </a:r>
            <a:r>
              <a:rPr lang="es-CO" sz="2400" dirty="0" smtClean="0">
                <a:latin typeface="RobotoDraft"/>
              </a:rPr>
              <a:t>niños y jóvenes y para el bienestar de las personas. </a:t>
            </a:r>
            <a:endParaRPr lang="es-CO" sz="2400" dirty="0">
              <a:latin typeface="RobotoDraft"/>
            </a:endParaRPr>
          </a:p>
        </p:txBody>
      </p:sp>
      <p:pic>
        <p:nvPicPr>
          <p:cNvPr id="2050" name="Picture 2" descr="Resultado de imagen de dibujos sencillos de una familia para colorea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8" t="21317" r="7360" b="23537"/>
          <a:stretch/>
        </p:blipFill>
        <p:spPr bwMode="auto">
          <a:xfrm>
            <a:off x="4683314" y="2644401"/>
            <a:ext cx="4102876" cy="249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78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086967" y="327847"/>
            <a:ext cx="443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La Familia </a:t>
            </a:r>
            <a:endParaRPr lang="es-CO" sz="2800" b="1" dirty="0">
              <a:solidFill>
                <a:srgbClr val="FF0000"/>
              </a:solidFill>
              <a:latin typeface="RobotoDraf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275398" y="1086932"/>
            <a:ext cx="8427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La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Familia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 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es el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grupo social 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fundamental de toda sociedad,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                     donde cada persona, unida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por lazos de sangre o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afinidades                    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logra proyectarse y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desarrollarse.</a:t>
            </a:r>
            <a:endParaRPr lang="es-CO" sz="2400" dirty="0">
              <a:latin typeface="RobotoDraft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75398" y="5498250"/>
            <a:ext cx="9523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latin typeface="RobotoDraft"/>
              </a:rPr>
              <a:t>Ser parte de una familia es fundamental </a:t>
            </a:r>
            <a:r>
              <a:rPr lang="es-CO" sz="2400" dirty="0">
                <a:latin typeface="RobotoDraft"/>
              </a:rPr>
              <a:t>para el desarrollo sano </a:t>
            </a:r>
            <a:r>
              <a:rPr lang="es-CO" sz="2400" dirty="0" smtClean="0">
                <a:latin typeface="RobotoDraft"/>
              </a:rPr>
              <a:t>                   de </a:t>
            </a:r>
            <a:r>
              <a:rPr lang="es-CO" sz="2400" dirty="0">
                <a:latin typeface="RobotoDraft"/>
              </a:rPr>
              <a:t>los </a:t>
            </a:r>
            <a:r>
              <a:rPr lang="es-CO" sz="2400" dirty="0" smtClean="0">
                <a:latin typeface="RobotoDraft"/>
              </a:rPr>
              <a:t>niños y jóvenes y para el bienestar de las personas. </a:t>
            </a:r>
            <a:endParaRPr lang="es-CO" sz="2400" dirty="0">
              <a:latin typeface="RobotoDraft"/>
            </a:endParaRPr>
          </a:p>
        </p:txBody>
      </p:sp>
      <p:pic>
        <p:nvPicPr>
          <p:cNvPr id="2050" name="Picture 2" descr="Resultado de imagen de dibujos sencillos de una familia para colorea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8" t="21317" r="7360" b="23537"/>
          <a:stretch/>
        </p:blipFill>
        <p:spPr bwMode="auto">
          <a:xfrm>
            <a:off x="4683314" y="2644401"/>
            <a:ext cx="4102876" cy="249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25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56953" y="210908"/>
            <a:ext cx="939844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C00000"/>
                </a:solidFill>
                <a:latin typeface="RobotoDraft"/>
              </a:rPr>
              <a:t>Tarea:</a:t>
            </a:r>
          </a:p>
          <a:p>
            <a:pPr marL="514350" indent="-514350">
              <a:buAutoNum type="arabicPeriod"/>
            </a:pPr>
            <a:r>
              <a:rPr lang="es-CO" sz="2400" dirty="0" smtClean="0">
                <a:latin typeface="RobotoDraft"/>
              </a:rPr>
              <a:t>Dibuja a tu familia, escribiendo el nombre de cada persona que la conforma. </a:t>
            </a:r>
          </a:p>
          <a:p>
            <a:pPr marL="514350" indent="-514350">
              <a:buAutoNum type="arabicPeriod"/>
            </a:pPr>
            <a:r>
              <a:rPr lang="es-CO" sz="2400" dirty="0" smtClean="0">
                <a:latin typeface="RobotoDraft"/>
              </a:rPr>
              <a:t>Completa la siguiente información:</a:t>
            </a:r>
            <a:endParaRPr lang="es-CO" sz="2400" dirty="0">
              <a:latin typeface="RobotoDraft"/>
            </a:endParaRPr>
          </a:p>
          <a:p>
            <a:endParaRPr lang="es-CO" sz="2800" dirty="0" smtClean="0">
              <a:latin typeface="RobotoDraft"/>
            </a:endParaRPr>
          </a:p>
          <a:p>
            <a:r>
              <a:rPr lang="es-CO" sz="2800" dirty="0" smtClean="0">
                <a:latin typeface="RobotoDraft"/>
              </a:rPr>
              <a:t>                                 “Mi Familia”</a:t>
            </a:r>
          </a:p>
          <a:p>
            <a:endParaRPr lang="es-CO" sz="2800" dirty="0">
              <a:latin typeface="RobotoDraft"/>
            </a:endParaRPr>
          </a:p>
          <a:p>
            <a:r>
              <a:rPr lang="es-CO" sz="2400" dirty="0" smtClean="0">
                <a:latin typeface="RobotoDraft"/>
              </a:rPr>
              <a:t>Yo soy ______________________________ tengo ___ años.    Vivo en el barrio ____________________.</a:t>
            </a:r>
          </a:p>
          <a:p>
            <a:r>
              <a:rPr lang="es-CO" sz="2400" dirty="0" smtClean="0">
                <a:latin typeface="RobotoDraft"/>
              </a:rPr>
              <a:t>Mi mamá se llama: __________________________  </a:t>
            </a:r>
          </a:p>
          <a:p>
            <a:r>
              <a:rPr lang="es-CO" sz="2400" dirty="0" smtClean="0">
                <a:latin typeface="RobotoDraft"/>
              </a:rPr>
              <a:t>Mi papá se llama: ___________________________</a:t>
            </a:r>
          </a:p>
          <a:p>
            <a:r>
              <a:rPr lang="es-CO" sz="2400" dirty="0" smtClean="0">
                <a:latin typeface="RobotoDraft"/>
              </a:rPr>
              <a:t>Tengo: ____ hermanos y ___ hermanas.</a:t>
            </a:r>
          </a:p>
          <a:p>
            <a:r>
              <a:rPr lang="es-CO" sz="2400" dirty="0" smtClean="0">
                <a:latin typeface="RobotoDraft"/>
              </a:rPr>
              <a:t>Ellos se llaman: ________________________________</a:t>
            </a:r>
          </a:p>
          <a:p>
            <a:r>
              <a:rPr lang="es-CO" sz="2400" dirty="0" smtClean="0">
                <a:latin typeface="RobotoDraft"/>
              </a:rPr>
              <a:t>_____________________________________________</a:t>
            </a:r>
          </a:p>
          <a:p>
            <a:r>
              <a:rPr lang="es-CO" sz="2400" dirty="0" smtClean="0">
                <a:latin typeface="RobotoDraft"/>
              </a:rPr>
              <a:t>Mis abuelos maternos son: __________________:_____ </a:t>
            </a:r>
          </a:p>
          <a:p>
            <a:r>
              <a:rPr lang="es-CO" sz="2400" dirty="0" smtClean="0">
                <a:latin typeface="RobotoDraft"/>
              </a:rPr>
              <a:t>Mis abuelos paternos son: 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336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93705" y="430295"/>
            <a:ext cx="4605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La Escuela y Los Amigos </a:t>
            </a:r>
            <a:endParaRPr lang="es-CO" sz="2800" b="1" dirty="0">
              <a:solidFill>
                <a:srgbClr val="FF0000"/>
              </a:solidFill>
              <a:latin typeface="RobotoDraf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984389" y="1040920"/>
            <a:ext cx="74238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>
                <a:solidFill>
                  <a:srgbClr val="202124"/>
                </a:solidFill>
                <a:latin typeface="RobotoDraft"/>
              </a:rPr>
              <a:t>La 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Escuela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 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es el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lugar a donde van los niños y niñas a aprender. En ella se fortalecen los vínculos de amistad entre compañeros de clase y se aprende a compartir con otros aunque todos seamos diferentes.</a:t>
            </a:r>
          </a:p>
          <a:p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 </a:t>
            </a:r>
            <a:endParaRPr lang="es-CO" sz="2400" dirty="0">
              <a:latin typeface="RobotoDraft"/>
            </a:endParaRPr>
          </a:p>
        </p:txBody>
      </p:sp>
      <p:pic>
        <p:nvPicPr>
          <p:cNvPr id="1026" name="Picture 2" descr="https://i.pinimg.com/564x/9e/27/38/9e27386831780f0404f11177f5b9c2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267" y="2648247"/>
            <a:ext cx="3907541" cy="290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dibujo de niños llegando a la escuela faci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3" t="11132" r="2424" b="4359"/>
          <a:stretch/>
        </p:blipFill>
        <p:spPr bwMode="auto">
          <a:xfrm>
            <a:off x="3308353" y="4802588"/>
            <a:ext cx="2536466" cy="147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7386762" y="3546280"/>
            <a:ext cx="405516" cy="437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/>
          <p:cNvSpPr txBox="1"/>
          <p:nvPr/>
        </p:nvSpPr>
        <p:spPr>
          <a:xfrm>
            <a:off x="6830171" y="3583472"/>
            <a:ext cx="1518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La Sagrada Familia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22099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87864" y="878778"/>
            <a:ext cx="74238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Los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Amigos </a:t>
            </a:r>
            <a:r>
              <a:rPr lang="es-CO" sz="2400" dirty="0" smtClean="0">
                <a:latin typeface="RobotoDraft"/>
              </a:rPr>
              <a:t>son niños y niñas de nuestra misma edad con quienes nos gusta compartir juegos y   otras actividades. </a:t>
            </a:r>
            <a:endParaRPr lang="es-CO" sz="2400" dirty="0">
              <a:latin typeface="RobotoDraft"/>
            </a:endParaRPr>
          </a:p>
        </p:txBody>
      </p:sp>
      <p:pic>
        <p:nvPicPr>
          <p:cNvPr id="2052" name="Picture 4" descr="https://st3.depositphotos.com/7060376/16625/i/1600/depositphotos_166251808-stock-photo-little-kids-holding-hand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6" t="20499" r="25546" b="28496"/>
          <a:stretch/>
        </p:blipFill>
        <p:spPr bwMode="auto">
          <a:xfrm flipH="1">
            <a:off x="4524292" y="2802834"/>
            <a:ext cx="3713256" cy="240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969564" y="3888189"/>
            <a:ext cx="333955" cy="421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Elipse 4"/>
          <p:cNvSpPr/>
          <p:nvPr/>
        </p:nvSpPr>
        <p:spPr>
          <a:xfrm>
            <a:off x="7259541" y="3705307"/>
            <a:ext cx="453224" cy="60429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 rot="1958709">
            <a:off x="4031313" y="3403342"/>
            <a:ext cx="548640" cy="365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894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55019" y="174930"/>
            <a:ext cx="9398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Actividad: </a:t>
            </a:r>
            <a:r>
              <a:rPr lang="es-CO" sz="2800" dirty="0" smtClean="0">
                <a:latin typeface="RobotoDraft"/>
              </a:rPr>
              <a:t>Escribe el nombre de 8 compañeros de   clase.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555019" y="3261362"/>
            <a:ext cx="93984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Tarea: </a:t>
            </a:r>
            <a:r>
              <a:rPr lang="es-CO" sz="2800" dirty="0" smtClean="0">
                <a:latin typeface="RobotoDraft"/>
              </a:rPr>
              <a:t>Dibuja a tu mejor amigo o amiga y escribe             5 cualidades de él o ella. </a:t>
            </a:r>
          </a:p>
          <a:p>
            <a:endParaRPr lang="es-CO" sz="2800" dirty="0" smtClean="0">
              <a:latin typeface="RobotoDraft"/>
            </a:endParaRPr>
          </a:p>
          <a:p>
            <a:endParaRPr lang="es-CO" sz="2800" dirty="0">
              <a:latin typeface="RobotoDraft"/>
            </a:endParaRPr>
          </a:p>
        </p:txBody>
      </p:sp>
    </p:spTree>
    <p:extLst>
      <p:ext uri="{BB962C8B-B14F-4D97-AF65-F5344CB8AC3E}">
        <p14:creationId xmlns:p14="http://schemas.microsoft.com/office/powerpoint/2010/main" val="30788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239</Words>
  <Application>Microsoft Office PowerPoint</Application>
  <PresentationFormat>Panorámica</PresentationFormat>
  <Paragraphs>33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RobotoDraft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Victoria Mogollón Pinto</dc:creator>
  <cp:lastModifiedBy>WIN10</cp:lastModifiedBy>
  <cp:revision>4</cp:revision>
  <dcterms:created xsi:type="dcterms:W3CDTF">2021-03-10T22:33:58Z</dcterms:created>
  <dcterms:modified xsi:type="dcterms:W3CDTF">2021-03-10T23:50:06Z</dcterms:modified>
</cp:coreProperties>
</file>