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10/12/2021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10/12/2021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1CF131DD-A141-4471-BCF9-C6073EDD7E20}" type="datetimeFigureOut">
              <a:rPr lang="en-US" dirty="0"/>
              <a:t>10/12/2021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10/12/2021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10/12/2021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hyperlink" Target="https://es.m.wikipedia.org/wiki/Cheque" TargetMode="External" /><Relationship Id="rId2" Type="http://schemas.openxmlformats.org/officeDocument/2006/relationships/hyperlink" Target="https://es.m.wikipedia.org/wiki/Letra_de_cambio" TargetMode="External" /><Relationship Id="rId1" Type="http://schemas.openxmlformats.org/officeDocument/2006/relationships/slideLayout" Target="../slideLayouts/slideLayout2.xml" /><Relationship Id="rId5" Type="http://schemas.openxmlformats.org/officeDocument/2006/relationships/image" Target="../media/image12.jpeg" /><Relationship Id="rId4" Type="http://schemas.openxmlformats.org/officeDocument/2006/relationships/hyperlink" Target="https://es.m.wikipedia.org/wiki/Pagar%C3%A9" TargetMode="External" /></Relationships>
</file>

<file path=ppt/slides/_rels/slide12.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hyperlink" Target="https://economipedia.com/definiciones/necesidades-secundarias.html" TargetMode="External" /><Relationship Id="rId2" Type="http://schemas.openxmlformats.org/officeDocument/2006/relationships/hyperlink" Target="https://economipedia.com/definiciones/necesidades-primarias.html" TargetMode="Externa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hyperlink" Target="https://compartirenfamilia.com/emociones/ir-de-compras-o-ir-de-marcas.html" TargetMode="External" /><Relationship Id="rId2" Type="http://schemas.openxmlformats.org/officeDocument/2006/relationships/hyperlink" Target="https://compartirenfamilia.com/aprendizaje/la-paga-a-mis-hijos-tarjeta-bancaria-cuenta-de-paypal-bitcoins-o-dinero-real.html" TargetMode="External" /><Relationship Id="rId1" Type="http://schemas.openxmlformats.org/officeDocument/2006/relationships/slideLayout" Target="../slideLayouts/slideLayout2.xml" /><Relationship Id="rId4" Type="http://schemas.openxmlformats.org/officeDocument/2006/relationships/hyperlink" Target="https://compartirenfamilia.com/emociones/10-consejos-para-controlar-los-impulsos-consumistas-de-tu-hijo.html" TargetMode="External" /></Relationships>
</file>

<file path=ppt/slides/_rels/slide16.xml.rels><?xml version="1.0" encoding="UTF-8" standalone="yes"?>
<Relationships xmlns="http://schemas.openxmlformats.org/package/2006/relationships"><Relationship Id="rId3" Type="http://schemas.openxmlformats.org/officeDocument/2006/relationships/hyperlink" Target="https://compartirenfamilia.com/aprendizaje/sus-primeros-amigos.html" TargetMode="External" /><Relationship Id="rId2" Type="http://schemas.openxmlformats.org/officeDocument/2006/relationships/hyperlink" Target="https://compartirenfamilia.com/tecnologia/6-consejos-para-establecer-el-uso-de-los-videojuegos.html" TargetMode="Externa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hyperlink" Target="https://compartirenfamilia.com/vida-sana/los-productos-ecologicos-mejoran-la-salud-de-nuestros-ninos.html" TargetMode="External" /><Relationship Id="rId2" Type="http://schemas.openxmlformats.org/officeDocument/2006/relationships/hyperlink" Target="https://compartirenfamilia.com/emociones/la-motivacion-la-mejor-herramienta-para-no-dejar-de-aprender.html" TargetMode="External" /><Relationship Id="rId1" Type="http://schemas.openxmlformats.org/officeDocument/2006/relationships/slideLayout" Target="../slideLayouts/slideLayout2.xml" /><Relationship Id="rId5" Type="http://schemas.openxmlformats.org/officeDocument/2006/relationships/hyperlink" Target="https://compartirenfamilia.com/tecnologia/16-actividades-para-desarrollar-el-pensamiento-critico-en-tus-hijos.html" TargetMode="External" /><Relationship Id="rId4" Type="http://schemas.openxmlformats.org/officeDocument/2006/relationships/hyperlink" Target="https://compartirenfamilia.com/emociones/recomendaciones-para-que-tu-hijo-aprenda-a-decidir-aunque-se-equivoque.html" TargetMode="Externa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0.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4C9FDF-FED9-224E-8030-426E04669193}"/>
              </a:ext>
            </a:extLst>
          </p:cNvPr>
          <p:cNvSpPr>
            <a:spLocks noGrp="1"/>
          </p:cNvSpPr>
          <p:nvPr>
            <p:ph type="ctrTitle"/>
          </p:nvPr>
        </p:nvSpPr>
        <p:spPr/>
        <p:txBody>
          <a:bodyPr/>
          <a:lstStyle/>
          <a:p>
            <a:r>
              <a:rPr lang="es-ES" sz="2400">
                <a:latin typeface="Arial" panose="020B0604020202020204" pitchFamily="34" charset="0"/>
                <a:cs typeface="Arial" panose="020B0604020202020204" pitchFamily="34" charset="0"/>
              </a:rPr>
              <a:t>Educación Financiera </a:t>
            </a:r>
            <a:endParaRPr lang="es-CO" sz="2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563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9941AE-E756-E744-9E61-FEA98FA5AF2E}"/>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garantía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52417739-1952-0E45-A7BA-454FB27A8954}"/>
              </a:ext>
            </a:extLst>
          </p:cNvPr>
          <p:cNvSpPr>
            <a:spLocks noGrp="1"/>
          </p:cNvSpPr>
          <p:nvPr>
            <p:ph idx="1"/>
          </p:nvPr>
        </p:nvSpPr>
        <p:spPr/>
        <p:txBody>
          <a:bodyPr/>
          <a:lstStyle/>
          <a:p>
            <a:r>
              <a:rPr lang="es-CO" b="0" i="0">
                <a:solidFill>
                  <a:srgbClr val="333333"/>
                </a:solidFill>
                <a:effectLst/>
                <a:latin typeface="Open Sans" panose="02000000000000000000" pitchFamily="2" charset="0"/>
              </a:rPr>
              <a:t>La garantía es un medio para dar mayor seguridad en los casos en los que exista un riesgo importante de que alguna condición no se cumpla o aparezca un problema. Sin las garantías, muchas transacciones no se llevarían a cabo o serían muy costosas ya que alguna de las partes tendría que asumir un riesgo importante de sufrir una pérdida económica.</a:t>
            </a:r>
            <a:endParaRPr lang="es-CO"/>
          </a:p>
        </p:txBody>
      </p:sp>
      <p:pic>
        <p:nvPicPr>
          <p:cNvPr id="6" name="Imagen 5">
            <a:extLst>
              <a:ext uri="{FF2B5EF4-FFF2-40B4-BE49-F238E27FC236}">
                <a16:creationId xmlns:a16="http://schemas.microsoft.com/office/drawing/2014/main" id="{1F06FED4-0F84-F647-A3EA-8859966C6BF0}"/>
              </a:ext>
            </a:extLst>
          </p:cNvPr>
          <p:cNvPicPr>
            <a:picLocks noChangeAspect="1"/>
          </p:cNvPicPr>
          <p:nvPr/>
        </p:nvPicPr>
        <p:blipFill>
          <a:blip r:embed="rId2"/>
          <a:stretch>
            <a:fillRect/>
          </a:stretch>
        </p:blipFill>
        <p:spPr>
          <a:xfrm>
            <a:off x="3505198" y="3116447"/>
            <a:ext cx="4591051" cy="3438856"/>
          </a:xfrm>
          <a:prstGeom prst="rect">
            <a:avLst/>
          </a:prstGeom>
        </p:spPr>
      </p:pic>
    </p:spTree>
    <p:extLst>
      <p:ext uri="{BB962C8B-B14F-4D97-AF65-F5344CB8AC3E}">
        <p14:creationId xmlns:p14="http://schemas.microsoft.com/office/powerpoint/2010/main" val="1918436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D913C5-836E-3C42-BC5C-59EBE1634706}"/>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morosidad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F17B50C-5756-6D40-BF7A-3E3675C12749}"/>
              </a:ext>
            </a:extLst>
          </p:cNvPr>
          <p:cNvSpPr>
            <a:spLocks noGrp="1"/>
          </p:cNvSpPr>
          <p:nvPr>
            <p:ph idx="1"/>
          </p:nvPr>
        </p:nvSpPr>
        <p:spPr/>
        <p:txBody>
          <a:bodyPr/>
          <a:lstStyle/>
          <a:p>
            <a:pPr fontAlgn="base"/>
            <a:r>
              <a:rPr lang="es-CO" i="0">
                <a:solidFill>
                  <a:srgbClr val="202122"/>
                </a:solidFill>
                <a:effectLst/>
                <a:latin typeface="inherit"/>
              </a:rPr>
              <a:t>Moroso</a:t>
            </a:r>
            <a:r>
              <a:rPr lang="es-CO" i="0">
                <a:solidFill>
                  <a:srgbClr val="202122"/>
                </a:solidFill>
                <a:effectLst/>
                <a:latin typeface="-apple-system"/>
              </a:rPr>
              <a:t> es la persona física o jurídica que no ha cumplido una obligación a su vencimiento.</a:t>
            </a:r>
          </a:p>
          <a:p>
            <a:pPr fontAlgn="base"/>
            <a:r>
              <a:rPr lang="es-CO" i="0">
                <a:solidFill>
                  <a:srgbClr val="202122"/>
                </a:solidFill>
                <a:effectLst/>
                <a:latin typeface="-apple-system"/>
              </a:rPr>
              <a:t>Para ser reconocido legalmente como moroso debe obrar en poder de ambas partes </a:t>
            </a:r>
            <a:r>
              <a:rPr lang="es-CO" i="0">
                <a:solidFill>
                  <a:srgbClr val="202122"/>
                </a:solidFill>
                <a:effectLst/>
                <a:latin typeface="inherit"/>
              </a:rPr>
              <a:t>un documento legalmente reconocido donde el deudor esté obligado a efectuar dichos pagos</a:t>
            </a:r>
            <a:r>
              <a:rPr lang="es-CO" i="0">
                <a:solidFill>
                  <a:srgbClr val="202122"/>
                </a:solidFill>
                <a:effectLst/>
                <a:latin typeface="-apple-system"/>
              </a:rPr>
              <a:t> por ejemplo: contratos de créditos, contratos de tarjetas de crédito, contratos de servicios telefónicos, escrituras hipotecarias y escrituras de crédito con garantías hipotecarias, </a:t>
            </a:r>
            <a:r>
              <a:rPr lang="es-CO" i="0" u="none" strike="noStrike">
                <a:solidFill>
                  <a:srgbClr val="3366CC"/>
                </a:solidFill>
                <a:effectLst/>
                <a:latin typeface="inherit"/>
                <a:hlinkClick r:id="rId2" tooltip="Letra de cambio"/>
              </a:rPr>
              <a:t>letras de cambio</a:t>
            </a:r>
            <a:r>
              <a:rPr lang="es-CO" i="0">
                <a:solidFill>
                  <a:srgbClr val="202122"/>
                </a:solidFill>
                <a:effectLst/>
                <a:latin typeface="-apple-system"/>
              </a:rPr>
              <a:t>, </a:t>
            </a:r>
            <a:r>
              <a:rPr lang="es-CO" i="0" u="none" strike="noStrike">
                <a:solidFill>
                  <a:srgbClr val="3366CC"/>
                </a:solidFill>
                <a:effectLst/>
                <a:latin typeface="inherit"/>
                <a:hlinkClick r:id="rId3" tooltip="Cheque"/>
              </a:rPr>
              <a:t>cheques</a:t>
            </a:r>
            <a:r>
              <a:rPr lang="es-CO" i="0">
                <a:solidFill>
                  <a:srgbClr val="202122"/>
                </a:solidFill>
                <a:effectLst/>
                <a:latin typeface="-apple-system"/>
              </a:rPr>
              <a:t> o </a:t>
            </a:r>
            <a:r>
              <a:rPr lang="es-CO" i="0" u="none" strike="noStrike">
                <a:solidFill>
                  <a:srgbClr val="3366CC"/>
                </a:solidFill>
                <a:effectLst/>
                <a:latin typeface="inherit"/>
                <a:hlinkClick r:id="rId4" tooltip="Pagaré"/>
              </a:rPr>
              <a:t>pagarés</a:t>
            </a:r>
            <a:r>
              <a:rPr lang="es-CO" i="0">
                <a:solidFill>
                  <a:srgbClr val="202122"/>
                </a:solidFill>
                <a:effectLst/>
                <a:latin typeface="-apple-system"/>
              </a:rPr>
              <a:t> impagados.</a:t>
            </a:r>
            <a:r>
              <a:rPr lang="es-ES" i="0">
                <a:solidFill>
                  <a:srgbClr val="202122"/>
                </a:solidFill>
                <a:effectLst/>
                <a:latin typeface="-apple-system"/>
              </a:rPr>
              <a:t> </a:t>
            </a:r>
            <a:endParaRPr lang="es-CO" i="0">
              <a:solidFill>
                <a:srgbClr val="202122"/>
              </a:solidFill>
              <a:effectLst/>
              <a:latin typeface="-apple-system"/>
            </a:endParaRPr>
          </a:p>
          <a:p>
            <a:endParaRPr lang="es-CO">
              <a:latin typeface="Arial" panose="020B0604020202020204" pitchFamily="34" charset="0"/>
              <a:cs typeface="Arial" panose="020B0604020202020204" pitchFamily="34" charset="0"/>
            </a:endParaRPr>
          </a:p>
        </p:txBody>
      </p:sp>
      <p:pic>
        <p:nvPicPr>
          <p:cNvPr id="6" name="Imagen 5">
            <a:extLst>
              <a:ext uri="{FF2B5EF4-FFF2-40B4-BE49-F238E27FC236}">
                <a16:creationId xmlns:a16="http://schemas.microsoft.com/office/drawing/2014/main" id="{9B112322-D81C-AF44-9FDD-92BE6D4D6EE0}"/>
              </a:ext>
            </a:extLst>
          </p:cNvPr>
          <p:cNvPicPr>
            <a:picLocks noChangeAspect="1"/>
          </p:cNvPicPr>
          <p:nvPr/>
        </p:nvPicPr>
        <p:blipFill>
          <a:blip r:embed="rId5"/>
          <a:stretch>
            <a:fillRect/>
          </a:stretch>
        </p:blipFill>
        <p:spPr>
          <a:xfrm>
            <a:off x="3164682" y="3738562"/>
            <a:ext cx="5314950" cy="2694966"/>
          </a:xfrm>
          <a:prstGeom prst="rect">
            <a:avLst/>
          </a:prstGeom>
        </p:spPr>
      </p:pic>
    </p:spTree>
    <p:extLst>
      <p:ext uri="{BB962C8B-B14F-4D97-AF65-F5344CB8AC3E}">
        <p14:creationId xmlns:p14="http://schemas.microsoft.com/office/powerpoint/2010/main" val="365153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B02FF3-B822-D24C-BBC9-3AD05EF04C2B}"/>
              </a:ext>
            </a:extLst>
          </p:cNvPr>
          <p:cNvSpPr>
            <a:spLocks noGrp="1"/>
          </p:cNvSpPr>
          <p:nvPr>
            <p:ph type="title"/>
          </p:nvPr>
        </p:nvSpPr>
        <p:spPr/>
        <p:txBody>
          <a:bodyPr/>
          <a:lstStyle/>
          <a:p>
            <a:endParaRPr lang="es-CO"/>
          </a:p>
        </p:txBody>
      </p:sp>
      <p:pic>
        <p:nvPicPr>
          <p:cNvPr id="4" name="Imagen 4">
            <a:extLst>
              <a:ext uri="{FF2B5EF4-FFF2-40B4-BE49-F238E27FC236}">
                <a16:creationId xmlns:a16="http://schemas.microsoft.com/office/drawing/2014/main" id="{87B66C89-6484-DE4F-8E04-8B41D0CDF3F8}"/>
              </a:ext>
            </a:extLst>
          </p:cNvPr>
          <p:cNvPicPr>
            <a:picLocks noGrp="1" noChangeAspect="1"/>
          </p:cNvPicPr>
          <p:nvPr>
            <p:ph idx="1"/>
          </p:nvPr>
        </p:nvPicPr>
        <p:blipFill>
          <a:blip r:embed="rId2"/>
          <a:stretch>
            <a:fillRect/>
          </a:stretch>
        </p:blipFill>
        <p:spPr>
          <a:xfrm>
            <a:off x="185552" y="426769"/>
            <a:ext cx="12006447" cy="6197436"/>
          </a:xfrm>
        </p:spPr>
      </p:pic>
    </p:spTree>
    <p:extLst>
      <p:ext uri="{BB962C8B-B14F-4D97-AF65-F5344CB8AC3E}">
        <p14:creationId xmlns:p14="http://schemas.microsoft.com/office/powerpoint/2010/main" val="27631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39C988-6656-0441-AEF6-E55563C8BB21}"/>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Cual es la diferencia entre necesidad y deseo en educación Financiera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62744DCF-BCCB-234B-B9C1-D43F9EB69870}"/>
              </a:ext>
            </a:extLst>
          </p:cNvPr>
          <p:cNvSpPr>
            <a:spLocks noGrp="1"/>
          </p:cNvSpPr>
          <p:nvPr>
            <p:ph idx="1"/>
          </p:nvPr>
        </p:nvSpPr>
        <p:spPr/>
        <p:txBody>
          <a:bodyPr/>
          <a:lstStyle/>
          <a:p>
            <a:r>
              <a:rPr lang="es-CO" b="0" i="0">
                <a:solidFill>
                  <a:srgbClr val="333333"/>
                </a:solidFill>
                <a:effectLst/>
                <a:latin typeface="Open Sans" panose="020B0606030504020204" pitchFamily="34" charset="0"/>
              </a:rPr>
              <a:t>El </a:t>
            </a:r>
            <a:r>
              <a:rPr lang="es-CO" b="0" i="0">
                <a:solidFill>
                  <a:srgbClr val="FF0000"/>
                </a:solidFill>
                <a:effectLst/>
                <a:latin typeface="Open Sans" panose="020B0606030504020204" pitchFamily="34" charset="0"/>
              </a:rPr>
              <a:t>deseo</a:t>
            </a:r>
            <a:r>
              <a:rPr lang="es-CO" b="0" i="0">
                <a:solidFill>
                  <a:srgbClr val="333333"/>
                </a:solidFill>
                <a:effectLst/>
                <a:latin typeface="Open Sans" panose="020B0606030504020204" pitchFamily="34" charset="0"/>
              </a:rPr>
              <a:t> hace referencia a todas aquellas cosas que se aspiran a conseguir, pero que no son imprescindibles para vivir. No suponen una necesidad básica. La consecución de un deseo no es algo radical que suponga la vida o la muerte, sino que tiene mucho que ver dependiendo de la persona, el valor y la categoría que se da a una determinada cosa. Por ejemplo: para una persona quizá su mayor deseo sea comprarse un yate, y para otra que la parada de metro esté cercana a su casa.</a:t>
            </a:r>
            <a:endParaRPr lang="es-ES" b="0" i="0">
              <a:solidFill>
                <a:srgbClr val="333333"/>
              </a:solidFill>
              <a:effectLst/>
              <a:latin typeface="Open Sans" panose="020B0606030504020204" pitchFamily="34" charset="0"/>
            </a:endParaRPr>
          </a:p>
          <a:p>
            <a:r>
              <a:rPr lang="es-CO" b="0" i="0">
                <a:solidFill>
                  <a:srgbClr val="333333"/>
                </a:solidFill>
                <a:effectLst/>
                <a:latin typeface="Open Sans" panose="020B0606030504020204" pitchFamily="34" charset="0"/>
              </a:rPr>
              <a:t>La </a:t>
            </a:r>
            <a:r>
              <a:rPr lang="es-CO" b="0" i="0">
                <a:solidFill>
                  <a:srgbClr val="FF0000"/>
                </a:solidFill>
                <a:effectLst/>
                <a:latin typeface="Open Sans" panose="020B0606030504020204" pitchFamily="34" charset="0"/>
              </a:rPr>
              <a:t>necesidad</a:t>
            </a:r>
            <a:r>
              <a:rPr lang="es-CO" b="0" i="0">
                <a:solidFill>
                  <a:srgbClr val="333333"/>
                </a:solidFill>
                <a:effectLst/>
                <a:latin typeface="Open Sans" panose="020B0606030504020204" pitchFamily="34" charset="0"/>
              </a:rPr>
              <a:t> se refiere, generalmente, a cuestiones imprescindibles para poder sobrevivir. Desde las más básicas como suponen las </a:t>
            </a:r>
            <a:r>
              <a:rPr lang="es-CO" b="1" i="0" u="none" strike="noStrike">
                <a:effectLst/>
                <a:latin typeface="Open Sans" panose="020B0606030504020204" pitchFamily="34" charset="0"/>
                <a:hlinkClick r:id="rId2"/>
              </a:rPr>
              <a:t>necesidades primarias</a:t>
            </a:r>
            <a:r>
              <a:rPr lang="es-CO" b="0" i="0">
                <a:solidFill>
                  <a:srgbClr val="333333"/>
                </a:solidFill>
                <a:effectLst/>
                <a:latin typeface="Open Sans" panose="020B0606030504020204" pitchFamily="34" charset="0"/>
              </a:rPr>
              <a:t> hasta algunas más avanzadas, como las </a:t>
            </a:r>
            <a:r>
              <a:rPr lang="es-CO" b="1" i="0" u="none" strike="noStrike">
                <a:effectLst/>
                <a:latin typeface="Open Sans" panose="020B0606030504020204" pitchFamily="34" charset="0"/>
                <a:hlinkClick r:id="rId3"/>
              </a:rPr>
              <a:t>necesidades secundarias</a:t>
            </a:r>
            <a:r>
              <a:rPr lang="es-CO" b="0" i="0">
                <a:solidFill>
                  <a:srgbClr val="333333"/>
                </a:solidFill>
                <a:effectLst/>
                <a:latin typeface="Open Sans" panose="020B0606030504020204" pitchFamily="34" charset="0"/>
              </a:rPr>
              <a:t> y necesidades terciarias que se cumplen cuando están satisfechas las primeras.</a:t>
            </a:r>
            <a:endParaRPr lang="es-CO"/>
          </a:p>
        </p:txBody>
      </p:sp>
    </p:spTree>
    <p:extLst>
      <p:ext uri="{BB962C8B-B14F-4D97-AF65-F5344CB8AC3E}">
        <p14:creationId xmlns:p14="http://schemas.microsoft.com/office/powerpoint/2010/main" val="2890145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F6520B-5010-D84C-8A88-5B70C2778E72}"/>
              </a:ext>
            </a:extLst>
          </p:cNvPr>
          <p:cNvSpPr>
            <a:spLocks noGrp="1"/>
          </p:cNvSpPr>
          <p:nvPr>
            <p:ph type="title"/>
          </p:nvPr>
        </p:nvSpPr>
        <p:spPr/>
        <p:txBody>
          <a:bodyPr anchor="ctr">
            <a:normAutofit/>
          </a:bodyPr>
          <a:lstStyle/>
          <a:p>
            <a:pPr algn="ctr"/>
            <a:r>
              <a:rPr lang="es-ES" sz="2800">
                <a:latin typeface="Arial" panose="020B0604020202020204" pitchFamily="34" charset="0"/>
                <a:cs typeface="Arial" panose="020B0604020202020204" pitchFamily="34" charset="0"/>
              </a:rPr>
              <a:t>Que análisis y enseñanza nos deja las siguientes frases</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5990DA15-C138-FA4D-A459-037FF382907F}"/>
              </a:ext>
            </a:extLst>
          </p:cNvPr>
          <p:cNvSpPr>
            <a:spLocks noGrp="1"/>
          </p:cNvSpPr>
          <p:nvPr>
            <p:ph idx="1"/>
          </p:nvPr>
        </p:nvSpPr>
        <p:spPr/>
        <p:txBody>
          <a:bodyPr/>
          <a:lstStyle/>
          <a:p>
            <a:r>
              <a:rPr lang="es-ES"/>
              <a:t>“Sube sus ingresos al nivel de sus deseos”</a:t>
            </a:r>
          </a:p>
          <a:p>
            <a:pPr marL="0" indent="0">
              <a:buNone/>
            </a:pPr>
            <a:r>
              <a:rPr lang="es-US"/>
              <a:t>Con un poco de esfuerzo se puede aumentar sus ingresos y también los deseos que quieran </a:t>
            </a:r>
            <a:endParaRPr lang="es-ES">
              <a:latin typeface="Arial" panose="020B0604020202020204" pitchFamily="34" charset="0"/>
              <a:cs typeface="Arial" panose="020B0604020202020204" pitchFamily="34" charset="0"/>
            </a:endParaRPr>
          </a:p>
          <a:p>
            <a:endParaRPr lang="es-ES"/>
          </a:p>
          <a:p>
            <a:endParaRPr lang="es-ES"/>
          </a:p>
          <a:p>
            <a:r>
              <a:rPr lang="es-ES"/>
              <a:t>“baja sus deseos a nivel de sus ingresos </a:t>
            </a:r>
            <a:endParaRPr lang="es-US"/>
          </a:p>
          <a:p>
            <a:r>
              <a:rPr lang="es-US"/>
              <a:t>Que sin esfuerzo no pueden aumentar sus ingresos y no tendrán los deseos que querían</a:t>
            </a:r>
            <a:endParaRPr lang="es-CO"/>
          </a:p>
        </p:txBody>
      </p:sp>
    </p:spTree>
    <p:extLst>
      <p:ext uri="{BB962C8B-B14F-4D97-AF65-F5344CB8AC3E}">
        <p14:creationId xmlns:p14="http://schemas.microsoft.com/office/powerpoint/2010/main" val="1495895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70F2F-A9A8-6843-87FB-D1DA06B866B7}"/>
              </a:ext>
            </a:extLst>
          </p:cNvPr>
          <p:cNvSpPr>
            <a:spLocks noGrp="1"/>
          </p:cNvSpPr>
          <p:nvPr>
            <p:ph type="title"/>
          </p:nvPr>
        </p:nvSpPr>
        <p:spPr/>
        <p:txBody>
          <a:bodyPr>
            <a:normAutofit/>
          </a:bodyPr>
          <a:lstStyle/>
          <a:p>
            <a:r>
              <a:rPr lang="es-ES" sz="2800">
                <a:latin typeface="Arial" panose="020B0604020202020204" pitchFamily="34" charset="0"/>
                <a:cs typeface="Arial" panose="020B0604020202020204" pitchFamily="34" charset="0"/>
              </a:rPr>
              <a:t>Explicar cada una de las claves para la educación Financiera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7AF91875-432A-9047-9720-861055D6417C}"/>
              </a:ext>
            </a:extLst>
          </p:cNvPr>
          <p:cNvSpPr>
            <a:spLocks noGrp="1"/>
          </p:cNvSpPr>
          <p:nvPr>
            <p:ph idx="1"/>
          </p:nvPr>
        </p:nvSpPr>
        <p:spPr/>
        <p:txBody>
          <a:bodyPr>
            <a:normAutofit lnSpcReduction="10000"/>
          </a:bodyPr>
          <a:lstStyle/>
          <a:p>
            <a:pPr algn="ctr"/>
            <a:r>
              <a:rPr lang="es-CO" b="1" i="0">
                <a:solidFill>
                  <a:srgbClr val="1B191A"/>
                </a:solidFill>
                <a:effectLst/>
                <a:latin typeface="Baskerville-Regular"/>
              </a:rPr>
              <a:t>El valor del dinero</a:t>
            </a:r>
          </a:p>
          <a:p>
            <a:r>
              <a:rPr lang="es-CO" b="0" i="0">
                <a:solidFill>
                  <a:srgbClr val="1B191A"/>
                </a:solidFill>
                <a:effectLst/>
                <a:latin typeface="Baskerville-Regular"/>
              </a:rPr>
              <a:t>Cuando son pequeños, los niños creen que el dinero fluye de manera continua y que si no tenemos más, podemos conseguirlo en el cajero o pagar con </a:t>
            </a:r>
            <a:r>
              <a:rPr lang="es-CO" b="0" i="0" u="none" strike="noStrike">
                <a:solidFill>
                  <a:srgbClr val="0275D8"/>
                </a:solidFill>
                <a:effectLst/>
                <a:latin typeface="Baskerville-Regular"/>
                <a:hlinkClick r:id="rId2"/>
              </a:rPr>
              <a:t>tarjeta</a:t>
            </a:r>
            <a:r>
              <a:rPr lang="es-CO" b="0" i="0">
                <a:solidFill>
                  <a:srgbClr val="1B191A"/>
                </a:solidFill>
                <a:effectLst/>
                <a:latin typeface="Baskerville-Regular"/>
              </a:rPr>
              <a:t>.</a:t>
            </a:r>
          </a:p>
          <a:p>
            <a:r>
              <a:rPr lang="es-CO" b="0" i="0">
                <a:solidFill>
                  <a:srgbClr val="1B191A"/>
                </a:solidFill>
                <a:effectLst/>
                <a:latin typeface="Baskerville-Regular"/>
              </a:rPr>
              <a:t>Enseñarles, independientemente del nivel socio-económico de la familia, que el dinero no es infinito, y que debemos pagar por lo que necesitamos </a:t>
            </a:r>
            <a:r>
              <a:rPr lang="es-CO" b="0" i="0" u="none" strike="noStrike">
                <a:solidFill>
                  <a:srgbClr val="0275D8"/>
                </a:solidFill>
                <a:effectLst/>
                <a:latin typeface="Baskerville-Regular"/>
                <a:hlinkClick r:id="rId3"/>
              </a:rPr>
              <a:t>comprar</a:t>
            </a:r>
            <a:r>
              <a:rPr lang="es-CO" b="0" i="0">
                <a:solidFill>
                  <a:srgbClr val="1B191A"/>
                </a:solidFill>
                <a:effectLst/>
                <a:latin typeface="Baskerville-Regular"/>
              </a:rPr>
              <a:t>, es una de las primeras lecciones que deben de aprender.</a:t>
            </a:r>
          </a:p>
          <a:p>
            <a:pPr algn="ctr"/>
            <a:r>
              <a:rPr lang="es-CO" b="1" i="0">
                <a:solidFill>
                  <a:srgbClr val="1B191A"/>
                </a:solidFill>
                <a:effectLst/>
                <a:latin typeface="Baskerville-Regular"/>
              </a:rPr>
              <a:t>Queremos” o “necesitamos”?</a:t>
            </a:r>
          </a:p>
          <a:p>
            <a:r>
              <a:rPr lang="es-CO" b="0" i="0">
                <a:solidFill>
                  <a:srgbClr val="1B191A"/>
                </a:solidFill>
                <a:effectLst/>
                <a:latin typeface="Baskerville-Regular"/>
              </a:rPr>
              <a:t> partir de los 7 años, aproximadamente, ya están más maduros para comenzar a desarrollar los primeros hábitos en relación con el dinero.</a:t>
            </a:r>
            <a:br>
              <a:rPr lang="es-CO" b="0" i="0">
                <a:solidFill>
                  <a:srgbClr val="1B191A"/>
                </a:solidFill>
                <a:effectLst/>
                <a:latin typeface="Baskerville-Regular"/>
              </a:rPr>
            </a:br>
            <a:r>
              <a:rPr lang="es-CO" b="0" i="0">
                <a:solidFill>
                  <a:srgbClr val="1B191A"/>
                </a:solidFill>
                <a:effectLst/>
                <a:latin typeface="Baskerville-Regular"/>
              </a:rPr>
              <a:t>Una lección importante es la diferencia entre “querer” y “necesitar”. Es decir, entre qué necesitan verdaderamente y qué les gustaría tener.</a:t>
            </a:r>
          </a:p>
          <a:p>
            <a:r>
              <a:rPr lang="es-CO" b="0" i="0">
                <a:solidFill>
                  <a:srgbClr val="1B191A"/>
                </a:solidFill>
                <a:effectLst/>
                <a:latin typeface="Baskerville-Regular"/>
              </a:rPr>
              <a:t>Muchas veces vamos a tener que decirles que </a:t>
            </a:r>
            <a:r>
              <a:rPr lang="es-CO" b="0" i="0" u="none" strike="noStrike">
                <a:solidFill>
                  <a:srgbClr val="0275D8"/>
                </a:solidFill>
                <a:effectLst/>
                <a:latin typeface="Baskerville-Regular"/>
                <a:hlinkClick r:id="rId4"/>
              </a:rPr>
              <a:t>no lo compraremos</a:t>
            </a:r>
            <a:r>
              <a:rPr lang="es-CO" b="0" i="0">
                <a:solidFill>
                  <a:srgbClr val="1B191A"/>
                </a:solidFill>
                <a:effectLst/>
                <a:latin typeface="Baskerville-Regular"/>
              </a:rPr>
              <a:t>, simplemente porque no lo necesitamos. Otras, vamos a tener que priorizar comprar ese par de pantalones que necesitan, pero no de la marca que quieren.</a:t>
            </a:r>
          </a:p>
          <a:p>
            <a:endParaRPr lang="es-CO"/>
          </a:p>
        </p:txBody>
      </p:sp>
    </p:spTree>
    <p:extLst>
      <p:ext uri="{BB962C8B-B14F-4D97-AF65-F5344CB8AC3E}">
        <p14:creationId xmlns:p14="http://schemas.microsoft.com/office/powerpoint/2010/main" val="820784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E2416D8-70D0-3242-B8B9-4FAD79A0B99B}"/>
              </a:ext>
            </a:extLst>
          </p:cNvPr>
          <p:cNvSpPr>
            <a:spLocks noGrp="1"/>
          </p:cNvSpPr>
          <p:nvPr>
            <p:ph idx="1"/>
          </p:nvPr>
        </p:nvSpPr>
        <p:spPr>
          <a:xfrm>
            <a:off x="250031" y="684609"/>
            <a:ext cx="11727657" cy="5213509"/>
          </a:xfrm>
        </p:spPr>
        <p:txBody>
          <a:bodyPr/>
          <a:lstStyle/>
          <a:p>
            <a:pPr algn="ctr"/>
            <a:r>
              <a:rPr lang="es-CO" b="1" i="0">
                <a:solidFill>
                  <a:srgbClr val="1B191A"/>
                </a:solidFill>
                <a:effectLst/>
                <a:latin typeface="Arial" panose="020B0604020202020204" pitchFamily="34" charset="0"/>
                <a:cs typeface="Arial" panose="020B0604020202020204" pitchFamily="34" charset="0"/>
              </a:rPr>
              <a:t>Asignaciones</a:t>
            </a:r>
            <a:r>
              <a:rPr lang="es-CO" b="1" i="0">
                <a:solidFill>
                  <a:srgbClr val="1B191A"/>
                </a:solidFill>
                <a:effectLst/>
                <a:latin typeface="Baskerville-Regular"/>
              </a:rPr>
              <a:t> para sus gastos o gustos.</a:t>
            </a:r>
          </a:p>
          <a:p>
            <a:r>
              <a:rPr lang="es-CO" b="0" i="0">
                <a:solidFill>
                  <a:srgbClr val="1B191A"/>
                </a:solidFill>
                <a:effectLst/>
                <a:latin typeface="Baskerville-Regular"/>
              </a:rPr>
              <a:t>El tema de darles dinero a los niños para gastos personales es una de las primeras experiencias en el manejo personal del dinero. Aquí no hay reglas que se apliquen a todos por igual.</a:t>
            </a:r>
          </a:p>
          <a:p>
            <a:r>
              <a:rPr lang="es-CO" b="0" i="0">
                <a:solidFill>
                  <a:srgbClr val="1B191A"/>
                </a:solidFill>
                <a:effectLst/>
                <a:latin typeface="Baskerville-Regular"/>
              </a:rPr>
              <a:t>Va a depender de los niños, de la situación financiera de la familia y de las creencias personales de cada uno. Pero es una gran ayuda para que empiecen a comprender el valor del dinero.</a:t>
            </a:r>
          </a:p>
          <a:p>
            <a:pPr algn="ctr"/>
            <a:r>
              <a:rPr lang="es-CO" b="1" i="0">
                <a:solidFill>
                  <a:srgbClr val="1B191A"/>
                </a:solidFill>
                <a:effectLst/>
                <a:latin typeface="Baskerville-Regular"/>
              </a:rPr>
              <a:t>El valor del ahorro</a:t>
            </a:r>
          </a:p>
          <a:p>
            <a:pPr rtl="0" eaLnBrk="1" latinLnBrk="0" hangingPunct="1"/>
            <a:r>
              <a:rPr lang="es-CO" b="0" i="0">
                <a:solidFill>
                  <a:srgbClr val="1B191A"/>
                </a:solidFill>
                <a:effectLst/>
                <a:latin typeface="Baskerville-Regular"/>
              </a:rPr>
              <a:t>Tanto en adultos como niños, el ahorro es clave y no es sencillo de lograr si no has desarrollado el hábito. El  criterio de gastar menos de lo que tenemos y poder pensar en el medio y largo plazo, es crucial para poder enseñarles acerca de la previsibilidad.</a:t>
            </a:r>
            <a:endParaRPr lang="es-ES" b="0" i="0">
              <a:solidFill>
                <a:srgbClr val="1B191A"/>
              </a:solidFill>
              <a:effectLst/>
              <a:latin typeface="Baskerville-Regular"/>
            </a:endParaRPr>
          </a:p>
          <a:p>
            <a:pPr rtl="0" eaLnBrk="1" latinLnBrk="0" hangingPunct="1"/>
            <a:r>
              <a:rPr lang="es-CO" b="0" i="0">
                <a:solidFill>
                  <a:srgbClr val="1B191A"/>
                </a:solidFill>
                <a:effectLst/>
                <a:latin typeface="Baskerville-Regular"/>
              </a:rPr>
              <a:t>Ponernos objetivos es un buen comienzo. El ahorrar para comprar algo que necesitemos o nos guste nos da un propósito. Para un niño, saber que tiene ahorrado la mitad de lo que necesita para un </a:t>
            </a:r>
            <a:r>
              <a:rPr lang="es-CO" b="0" i="0" u="none" strike="noStrike">
                <a:solidFill>
                  <a:srgbClr val="0275D8"/>
                </a:solidFill>
                <a:effectLst/>
                <a:latin typeface="Baskerville-Regular"/>
                <a:hlinkClick r:id="rId2"/>
              </a:rPr>
              <a:t>juego de consola</a:t>
            </a:r>
            <a:r>
              <a:rPr lang="es-CO" b="0" i="0">
                <a:solidFill>
                  <a:srgbClr val="1B191A"/>
                </a:solidFill>
                <a:effectLst/>
                <a:latin typeface="Baskerville-Regular"/>
              </a:rPr>
              <a:t> o una salida con </a:t>
            </a:r>
            <a:r>
              <a:rPr lang="es-CO" b="0" i="0" u="none" strike="noStrike">
                <a:solidFill>
                  <a:srgbClr val="0275D8"/>
                </a:solidFill>
                <a:effectLst/>
                <a:latin typeface="Baskerville-Regular"/>
                <a:hlinkClick r:id="rId3"/>
              </a:rPr>
              <a:t>amigos</a:t>
            </a:r>
            <a:r>
              <a:rPr lang="es-CO" b="0" i="0">
                <a:solidFill>
                  <a:srgbClr val="1B191A"/>
                </a:solidFill>
                <a:effectLst/>
                <a:latin typeface="Baskerville-Regular"/>
              </a:rPr>
              <a:t>, lo alienta a seguir ahorrando.</a:t>
            </a:r>
            <a:endParaRPr lang="es-CO">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1819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2148D4-D161-1842-9B04-21BAEC31A95B}"/>
              </a:ext>
            </a:extLst>
          </p:cNvPr>
          <p:cNvSpPr>
            <a:spLocks noGrp="1"/>
          </p:cNvSpPr>
          <p:nvPr>
            <p:ph idx="1"/>
          </p:nvPr>
        </p:nvSpPr>
        <p:spPr>
          <a:xfrm>
            <a:off x="1066800" y="1285875"/>
            <a:ext cx="10058400" cy="4749165"/>
          </a:xfrm>
        </p:spPr>
        <p:txBody>
          <a:bodyPr anchor="t"/>
          <a:lstStyle/>
          <a:p>
            <a:pPr algn="ctr"/>
            <a:r>
              <a:rPr lang="es-CO" b="1" i="0">
                <a:solidFill>
                  <a:srgbClr val="1B191A"/>
                </a:solidFill>
                <a:effectLst/>
                <a:latin typeface="Baskerville-Regular"/>
              </a:rPr>
              <a:t>Enseñar en base a la motivación</a:t>
            </a:r>
          </a:p>
          <a:p>
            <a:r>
              <a:rPr lang="es-CO" b="0" i="0">
                <a:solidFill>
                  <a:srgbClr val="1B191A"/>
                </a:solidFill>
                <a:effectLst/>
                <a:latin typeface="Baskerville-Regular"/>
              </a:rPr>
              <a:t>Como en todo, necesitamos de la </a:t>
            </a:r>
            <a:r>
              <a:rPr lang="es-CO" b="0" i="0" u="none" strike="noStrike">
                <a:solidFill>
                  <a:srgbClr val="0275D8"/>
                </a:solidFill>
                <a:effectLst/>
                <a:latin typeface="Baskerville-Regular"/>
                <a:hlinkClick r:id="rId2"/>
              </a:rPr>
              <a:t>motivación</a:t>
            </a:r>
            <a:r>
              <a:rPr lang="es-CO" b="0" i="0">
                <a:solidFill>
                  <a:srgbClr val="1B191A"/>
                </a:solidFill>
                <a:effectLst/>
                <a:latin typeface="Baskerville-Regular"/>
              </a:rPr>
              <a:t> e interés de los chicos para que puedan aprender mejor, así que debemos enfocarnos en qué deben aprender y a qué edad.</a:t>
            </a:r>
          </a:p>
          <a:p>
            <a:r>
              <a:rPr lang="es-CO" b="0" i="0">
                <a:solidFill>
                  <a:srgbClr val="1B191A"/>
                </a:solidFill>
                <a:effectLst/>
                <a:latin typeface="Baskerville-Regular"/>
              </a:rPr>
              <a:t>Una idea interesante para seguir trabajando el concepto de “querer” versus “necesitar” es pedirles que, con nuestra ayuda, hagan la lista de la compra del </a:t>
            </a:r>
            <a:r>
              <a:rPr lang="es-CO" b="0" i="0" u="none" strike="noStrike">
                <a:solidFill>
                  <a:srgbClr val="0275D8"/>
                </a:solidFill>
                <a:effectLst/>
                <a:latin typeface="Baskerville-Regular"/>
                <a:hlinkClick r:id="rId3"/>
              </a:rPr>
              <a:t>supermercado</a:t>
            </a:r>
            <a:r>
              <a:rPr lang="es-CO" b="0" i="0">
                <a:solidFill>
                  <a:srgbClr val="1B191A"/>
                </a:solidFill>
                <a:effectLst/>
                <a:latin typeface="Baskerville-Regular"/>
              </a:rPr>
              <a:t>, en función de un presupuesto asignado.</a:t>
            </a:r>
          </a:p>
          <a:p>
            <a:r>
              <a:rPr lang="es-CO" b="0" i="0">
                <a:solidFill>
                  <a:srgbClr val="1B191A"/>
                </a:solidFill>
                <a:effectLst/>
                <a:latin typeface="Baskerville-Regular"/>
              </a:rPr>
              <a:t>Además de empoderarlos y desarrollar habilidades como la </a:t>
            </a:r>
            <a:r>
              <a:rPr lang="es-CO" b="0" i="0" u="none" strike="noStrike">
                <a:solidFill>
                  <a:srgbClr val="0275D8"/>
                </a:solidFill>
                <a:effectLst/>
                <a:latin typeface="Baskerville-Regular"/>
                <a:hlinkClick r:id="rId4"/>
              </a:rPr>
              <a:t>toma de decisiones</a:t>
            </a:r>
            <a:r>
              <a:rPr lang="es-CO" b="0" i="0">
                <a:solidFill>
                  <a:srgbClr val="1B191A"/>
                </a:solidFill>
                <a:effectLst/>
                <a:latin typeface="Baskerville-Regular"/>
              </a:rPr>
              <a:t>, </a:t>
            </a:r>
            <a:r>
              <a:rPr lang="es-CO" b="0" i="0" u="none" strike="noStrike">
                <a:solidFill>
                  <a:srgbClr val="0275D8"/>
                </a:solidFill>
                <a:effectLst/>
                <a:latin typeface="Baskerville-Regular"/>
                <a:hlinkClick r:id="rId5"/>
              </a:rPr>
              <a:t>pensamiento crítico</a:t>
            </a:r>
            <a:r>
              <a:rPr lang="es-CO" b="0" i="0">
                <a:solidFill>
                  <a:srgbClr val="1B191A"/>
                </a:solidFill>
                <a:effectLst/>
                <a:latin typeface="Baskerville-Regular"/>
              </a:rPr>
              <a:t> y el priorizar, los enfrentamos a tener que tomar decisiones basados en  la diferencia entre lo que es necesario, y lo que es un gusto. De esta manera, conseguimos que reflexionen y aprendan que, muchas veces, el comprar lo que les gusta pero no necesitan, va a tener consecuencias para toda la familia.</a:t>
            </a:r>
          </a:p>
          <a:p>
            <a:endParaRPr lang="es-CO"/>
          </a:p>
        </p:txBody>
      </p:sp>
    </p:spTree>
    <p:extLst>
      <p:ext uri="{BB962C8B-B14F-4D97-AF65-F5344CB8AC3E}">
        <p14:creationId xmlns:p14="http://schemas.microsoft.com/office/powerpoint/2010/main" val="3610324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52C69D-B9F3-574C-B41D-A8AB135D3B1E}"/>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Por que es importante que los jóvenes aprendan sobre educación Financiera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79F0E301-7BED-2D4C-AEE0-17E41371EC94}"/>
              </a:ext>
            </a:extLst>
          </p:cNvPr>
          <p:cNvSpPr>
            <a:spLocks noGrp="1"/>
          </p:cNvSpPr>
          <p:nvPr>
            <p:ph idx="1"/>
          </p:nvPr>
        </p:nvSpPr>
        <p:spPr>
          <a:xfrm>
            <a:off x="1066800" y="2103120"/>
            <a:ext cx="10058400" cy="3931920"/>
          </a:xfrm>
        </p:spPr>
        <p:txBody>
          <a:bodyPr/>
          <a:lstStyle/>
          <a:p>
            <a:r>
              <a:rPr lang="es-CO" i="0">
                <a:solidFill>
                  <a:srgbClr val="000000"/>
                </a:solidFill>
                <a:effectLst/>
                <a:latin typeface="ProximaNova"/>
              </a:rPr>
              <a:t>Los jóvenes son, o lo serán en poco tiempo, usuarios de servicios financieros; un rol que pueden asumir con mayor responsabilidad y confianza a través de la adquisición de conocimientos financieros. Saber Más, Ser Más le cuenta las ventajas que trae consigo la Educación Financiera en su vida futura.   Los consumidores financieros deben hacer frente a un exigente entorno financiero que, desde temprana edad, les demanda decisiones importantes. Cometer errores en esta etapa de la vida tales como créditos estudiantiles con condiciones poco favorables o tarjetas de crédito usadas más para los “antojos” que para las urgencias, obstaculizan la capacidad de los jóvenes para emprender proyectos o ahorrar, aplazando así la prosperidad financiera. </a:t>
            </a:r>
            <a:r>
              <a:rPr lang="es-CO" b="1" i="0">
                <a:solidFill>
                  <a:srgbClr val="000000"/>
                </a:solidFill>
                <a:effectLst/>
                <a:latin typeface="ProximaNova"/>
              </a:rPr>
              <a:t> </a:t>
            </a:r>
            <a:endParaRPr lang="es-CO"/>
          </a:p>
        </p:txBody>
      </p:sp>
    </p:spTree>
    <p:extLst>
      <p:ext uri="{BB962C8B-B14F-4D97-AF65-F5344CB8AC3E}">
        <p14:creationId xmlns:p14="http://schemas.microsoft.com/office/powerpoint/2010/main" val="311087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341BD67-A5DD-B449-A9B3-92A406823CDC}"/>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presupuesto </a:t>
            </a:r>
            <a:endParaRPr lang="es-CO" sz="2800">
              <a:latin typeface="Arial" panose="020B0604020202020204" pitchFamily="34" charset="0"/>
              <a:cs typeface="Arial" panose="020B0604020202020204" pitchFamily="34" charset="0"/>
            </a:endParaRPr>
          </a:p>
        </p:txBody>
      </p:sp>
      <p:sp>
        <p:nvSpPr>
          <p:cNvPr id="5" name="Marcador de contenido 4">
            <a:extLst>
              <a:ext uri="{FF2B5EF4-FFF2-40B4-BE49-F238E27FC236}">
                <a16:creationId xmlns:a16="http://schemas.microsoft.com/office/drawing/2014/main" id="{C0A79CD7-0FBF-9642-BA92-80FAADAE9858}"/>
              </a:ext>
            </a:extLst>
          </p:cNvPr>
          <p:cNvSpPr>
            <a:spLocks noGrp="1"/>
          </p:cNvSpPr>
          <p:nvPr>
            <p:ph idx="1"/>
          </p:nvPr>
        </p:nvSpPr>
        <p:spPr/>
        <p:txBody>
          <a:bodyPr/>
          <a:lstStyle/>
          <a:p>
            <a:r>
              <a:rPr lang="es-CO"/>
              <a:t>Un presupuesto, en economía, hace referencia a la cantidad de dinero que se necesita para hacer frente a cierto número de gastos necesarios para acometer un proyecto. De tal manera, se puede definir como una cifra anticipada que estima el coste que va a suponer la realización de dicho objetivo.</a:t>
            </a:r>
          </a:p>
        </p:txBody>
      </p:sp>
      <p:pic>
        <p:nvPicPr>
          <p:cNvPr id="8" name="Imagen 7">
            <a:extLst>
              <a:ext uri="{FF2B5EF4-FFF2-40B4-BE49-F238E27FC236}">
                <a16:creationId xmlns:a16="http://schemas.microsoft.com/office/drawing/2014/main" id="{95031871-2A54-2B4D-A02A-DC503D2803AC}"/>
              </a:ext>
            </a:extLst>
          </p:cNvPr>
          <p:cNvPicPr>
            <a:picLocks noChangeAspect="1"/>
          </p:cNvPicPr>
          <p:nvPr/>
        </p:nvPicPr>
        <p:blipFill>
          <a:blip r:embed="rId2"/>
          <a:stretch>
            <a:fillRect/>
          </a:stretch>
        </p:blipFill>
        <p:spPr>
          <a:xfrm>
            <a:off x="3626644" y="3536155"/>
            <a:ext cx="4938712" cy="2786407"/>
          </a:xfrm>
          <a:prstGeom prst="rect">
            <a:avLst/>
          </a:prstGeom>
        </p:spPr>
      </p:pic>
    </p:spTree>
    <p:extLst>
      <p:ext uri="{BB962C8B-B14F-4D97-AF65-F5344CB8AC3E}">
        <p14:creationId xmlns:p14="http://schemas.microsoft.com/office/powerpoint/2010/main" val="226915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32DD4-106F-0F4D-97A6-0EBE36283088}"/>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Deficit </a:t>
            </a:r>
            <a:r>
              <a:rPr lang="es-ES">
                <a:latin typeface="Arial" panose="020B0604020202020204" pitchFamily="34" charset="0"/>
                <a:cs typeface="Arial" panose="020B0604020202020204" pitchFamily="34" charset="0"/>
              </a:rPr>
              <a:t> </a:t>
            </a:r>
            <a:endParaRPr lang="es-CO">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F28FAF4F-DFBD-C546-B177-CC76F271FC42}"/>
              </a:ext>
            </a:extLst>
          </p:cNvPr>
          <p:cNvSpPr>
            <a:spLocks noGrp="1"/>
          </p:cNvSpPr>
          <p:nvPr>
            <p:ph idx="1"/>
          </p:nvPr>
        </p:nvSpPr>
        <p:spPr>
          <a:xfrm>
            <a:off x="1197769" y="2091214"/>
            <a:ext cx="10058400" cy="3931920"/>
          </a:xfrm>
        </p:spPr>
        <p:txBody>
          <a:bodyPr/>
          <a:lstStyle/>
          <a:p>
            <a:r>
              <a:rPr lang="es-CO" i="0">
                <a:solidFill>
                  <a:srgbClr val="333333"/>
                </a:solidFill>
                <a:effectLst/>
                <a:latin typeface="Roboto" panose="02000000000000000000" pitchFamily="2" charset="0"/>
              </a:rPr>
              <a:t>El déficit es aquella situación que se produce cuando hay escasez de algo necesario. En finanzas, se entiende por déficit cuando los gastos superan a los ingresos, por lo que existe escasez de dinero.</a:t>
            </a:r>
            <a:endParaRPr lang="es-CO"/>
          </a:p>
        </p:txBody>
      </p:sp>
      <p:pic>
        <p:nvPicPr>
          <p:cNvPr id="6" name="Imagen 5">
            <a:extLst>
              <a:ext uri="{FF2B5EF4-FFF2-40B4-BE49-F238E27FC236}">
                <a16:creationId xmlns:a16="http://schemas.microsoft.com/office/drawing/2014/main" id="{CC4515BF-2569-B54A-AC43-AC39D43AACBC}"/>
              </a:ext>
            </a:extLst>
          </p:cNvPr>
          <p:cNvPicPr>
            <a:picLocks noChangeAspect="1"/>
          </p:cNvPicPr>
          <p:nvPr/>
        </p:nvPicPr>
        <p:blipFill>
          <a:blip r:embed="rId2"/>
          <a:stretch>
            <a:fillRect/>
          </a:stretch>
        </p:blipFill>
        <p:spPr>
          <a:xfrm>
            <a:off x="2940844" y="3458642"/>
            <a:ext cx="5655469" cy="2564492"/>
          </a:xfrm>
          <a:prstGeom prst="rect">
            <a:avLst/>
          </a:prstGeom>
        </p:spPr>
      </p:pic>
    </p:spTree>
    <p:extLst>
      <p:ext uri="{BB962C8B-B14F-4D97-AF65-F5344CB8AC3E}">
        <p14:creationId xmlns:p14="http://schemas.microsoft.com/office/powerpoint/2010/main" val="3294336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1B06E0-A96E-E148-B2E4-466E1FC3645E}"/>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excedente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AE69583D-FC33-8C4A-8C88-87EBEB7BCCF0}"/>
              </a:ext>
            </a:extLst>
          </p:cNvPr>
          <p:cNvSpPr>
            <a:spLocks noGrp="1"/>
          </p:cNvSpPr>
          <p:nvPr>
            <p:ph idx="1"/>
          </p:nvPr>
        </p:nvSpPr>
        <p:spPr>
          <a:xfrm>
            <a:off x="1066800" y="2103120"/>
            <a:ext cx="10058400" cy="3931920"/>
          </a:xfrm>
        </p:spPr>
        <p:txBody>
          <a:bodyPr/>
          <a:lstStyle/>
          <a:p>
            <a:r>
              <a:rPr lang="es-CO" b="0" i="0">
                <a:solidFill>
                  <a:srgbClr val="3C4043"/>
                </a:solidFill>
                <a:effectLst/>
                <a:latin typeface="Roboto" panose="02000000000000000000" pitchFamily="2" charset="0"/>
              </a:rPr>
              <a:t>el excedente es la diferencia entre el valor de los bienes y servicios producidos por una comunidad durante un determinado período de tiempo y el valor de la parte de esos bienes y servicios necesarios para el sostenimiento de sus habitantes. </a:t>
            </a:r>
            <a:endParaRPr lang="es-CO"/>
          </a:p>
        </p:txBody>
      </p:sp>
      <p:pic>
        <p:nvPicPr>
          <p:cNvPr id="6" name="Imagen 5">
            <a:extLst>
              <a:ext uri="{FF2B5EF4-FFF2-40B4-BE49-F238E27FC236}">
                <a16:creationId xmlns:a16="http://schemas.microsoft.com/office/drawing/2014/main" id="{AF3C31A7-D22B-034F-A913-05A507FA4873}"/>
              </a:ext>
            </a:extLst>
          </p:cNvPr>
          <p:cNvPicPr>
            <a:picLocks noChangeAspect="1"/>
          </p:cNvPicPr>
          <p:nvPr/>
        </p:nvPicPr>
        <p:blipFill>
          <a:blip r:embed="rId2"/>
          <a:stretch>
            <a:fillRect/>
          </a:stretch>
        </p:blipFill>
        <p:spPr>
          <a:xfrm>
            <a:off x="3824287" y="2981324"/>
            <a:ext cx="4140994" cy="3711972"/>
          </a:xfrm>
          <a:prstGeom prst="rect">
            <a:avLst/>
          </a:prstGeom>
        </p:spPr>
      </p:pic>
    </p:spTree>
    <p:extLst>
      <p:ext uri="{BB962C8B-B14F-4D97-AF65-F5344CB8AC3E}">
        <p14:creationId xmlns:p14="http://schemas.microsoft.com/office/powerpoint/2010/main" val="2002373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1AB80B-8854-0446-AE33-61D34F66C6C5}"/>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metas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8AC6EBF5-8805-5F4A-A574-F8BDA0ED2CEA}"/>
              </a:ext>
            </a:extLst>
          </p:cNvPr>
          <p:cNvSpPr>
            <a:spLocks noGrp="1"/>
          </p:cNvSpPr>
          <p:nvPr>
            <p:ph idx="1"/>
          </p:nvPr>
        </p:nvSpPr>
        <p:spPr/>
        <p:txBody>
          <a:bodyPr/>
          <a:lstStyle/>
          <a:p>
            <a:r>
              <a:rPr lang="es-CO" b="0" i="0">
                <a:solidFill>
                  <a:srgbClr val="4D5156"/>
                </a:solidFill>
                <a:effectLst/>
                <a:latin typeface="Roboto" panose="02000000000000000000" pitchFamily="2" charset="0"/>
              </a:rPr>
              <a:t>Una </a:t>
            </a:r>
            <a:r>
              <a:rPr lang="es-CO" b="1" i="0">
                <a:solidFill>
                  <a:srgbClr val="4D5156"/>
                </a:solidFill>
                <a:effectLst/>
                <a:latin typeface="Roboto" panose="02000000000000000000" pitchFamily="2" charset="0"/>
              </a:rPr>
              <a:t>meta</a:t>
            </a:r>
            <a:r>
              <a:rPr lang="es-CO" b="0" i="0">
                <a:solidFill>
                  <a:srgbClr val="4D5156"/>
                </a:solidFill>
                <a:effectLst/>
                <a:latin typeface="Roboto" panose="02000000000000000000" pitchFamily="2" charset="0"/>
              </a:rPr>
              <a:t> es un resultado deseado que una persona o un sistema imagina, planea y se compromete a lograr: un punto final deseado personalmente en una organización en algún desarrollo asumido. Muchas personas tratan de alcanzar objetivos dentro de un tiempo infinito, fijando [Tiempo|plazos].</a:t>
            </a:r>
            <a:endParaRPr lang="es-ES" b="0" i="0">
              <a:solidFill>
                <a:srgbClr val="4D5156"/>
              </a:solidFill>
              <a:effectLst/>
              <a:latin typeface="Roboto" panose="02000000000000000000" pitchFamily="2" charset="0"/>
            </a:endParaRPr>
          </a:p>
          <a:p>
            <a:endParaRPr lang="es-CO"/>
          </a:p>
        </p:txBody>
      </p:sp>
      <p:pic>
        <p:nvPicPr>
          <p:cNvPr id="6" name="Imagen 5">
            <a:extLst>
              <a:ext uri="{FF2B5EF4-FFF2-40B4-BE49-F238E27FC236}">
                <a16:creationId xmlns:a16="http://schemas.microsoft.com/office/drawing/2014/main" id="{9D33D7FB-F4C0-E14E-8248-C78BB529266D}"/>
              </a:ext>
            </a:extLst>
          </p:cNvPr>
          <p:cNvPicPr>
            <a:picLocks noChangeAspect="1"/>
          </p:cNvPicPr>
          <p:nvPr/>
        </p:nvPicPr>
        <p:blipFill>
          <a:blip r:embed="rId2"/>
          <a:stretch>
            <a:fillRect/>
          </a:stretch>
        </p:blipFill>
        <p:spPr>
          <a:xfrm>
            <a:off x="3881438" y="3107531"/>
            <a:ext cx="3929062" cy="3476625"/>
          </a:xfrm>
          <a:prstGeom prst="rect">
            <a:avLst/>
          </a:prstGeom>
        </p:spPr>
      </p:pic>
    </p:spTree>
    <p:extLst>
      <p:ext uri="{BB962C8B-B14F-4D97-AF65-F5344CB8AC3E}">
        <p14:creationId xmlns:p14="http://schemas.microsoft.com/office/powerpoint/2010/main" val="824271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FAE65E-BA04-FE48-9DF7-AA079D855760}"/>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préstamo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10015988-7596-1E4C-9406-CE87E80F621F}"/>
              </a:ext>
            </a:extLst>
          </p:cNvPr>
          <p:cNvSpPr>
            <a:spLocks noGrp="1"/>
          </p:cNvSpPr>
          <p:nvPr>
            <p:ph idx="1"/>
          </p:nvPr>
        </p:nvSpPr>
        <p:spPr/>
        <p:txBody>
          <a:bodyPr/>
          <a:lstStyle/>
          <a:p>
            <a:r>
              <a:rPr lang="es-CO" b="0" i="0">
                <a:solidFill>
                  <a:srgbClr val="4D5156"/>
                </a:solidFill>
                <a:effectLst/>
                <a:latin typeface="Roboto" panose="02000000000000000000" pitchFamily="2" charset="0"/>
              </a:rPr>
              <a:t>Un </a:t>
            </a:r>
            <a:r>
              <a:rPr lang="es-CO" b="1" i="0">
                <a:solidFill>
                  <a:srgbClr val="4D5156"/>
                </a:solidFill>
                <a:effectLst/>
                <a:latin typeface="Roboto" panose="02000000000000000000" pitchFamily="2" charset="0"/>
              </a:rPr>
              <a:t>préstamo</a:t>
            </a:r>
            <a:r>
              <a:rPr lang="es-CO" b="0" i="0">
                <a:solidFill>
                  <a:srgbClr val="4D5156"/>
                </a:solidFill>
                <a:effectLst/>
                <a:latin typeface="Roboto" panose="02000000000000000000" pitchFamily="2" charset="0"/>
              </a:rPr>
              <a:t> es una operación en la </a:t>
            </a:r>
            <a:r>
              <a:rPr lang="es-CO" b="1" i="0">
                <a:solidFill>
                  <a:srgbClr val="4D5156"/>
                </a:solidFill>
                <a:effectLst/>
                <a:latin typeface="Roboto" panose="02000000000000000000" pitchFamily="2" charset="0"/>
              </a:rPr>
              <a:t>que se</a:t>
            </a:r>
            <a:r>
              <a:rPr lang="es-CO" b="0" i="0">
                <a:solidFill>
                  <a:srgbClr val="4D5156"/>
                </a:solidFill>
                <a:effectLst/>
                <a:latin typeface="Roboto" panose="02000000000000000000" pitchFamily="2" charset="0"/>
              </a:rPr>
              <a:t> cede una cantidad de dinero y a cambio el que la recibe tiene la obligación de devolverla en un plazo determinado y de pagar las comisiones, los gastos y los intereses pactados.</a:t>
            </a:r>
            <a:endParaRPr lang="es-ES" b="0" i="0">
              <a:solidFill>
                <a:srgbClr val="4D5156"/>
              </a:solidFill>
              <a:effectLst/>
              <a:latin typeface="Roboto" panose="02000000000000000000" pitchFamily="2" charset="0"/>
            </a:endParaRPr>
          </a:p>
          <a:p>
            <a:endParaRPr lang="es-CO"/>
          </a:p>
        </p:txBody>
      </p:sp>
      <p:pic>
        <p:nvPicPr>
          <p:cNvPr id="6" name="Imagen 5">
            <a:extLst>
              <a:ext uri="{FF2B5EF4-FFF2-40B4-BE49-F238E27FC236}">
                <a16:creationId xmlns:a16="http://schemas.microsoft.com/office/drawing/2014/main" id="{2682F0F8-A23C-DD49-915F-0324171F5E92}"/>
              </a:ext>
            </a:extLst>
          </p:cNvPr>
          <p:cNvPicPr>
            <a:picLocks noChangeAspect="1"/>
          </p:cNvPicPr>
          <p:nvPr/>
        </p:nvPicPr>
        <p:blipFill>
          <a:blip r:embed="rId2"/>
          <a:stretch>
            <a:fillRect/>
          </a:stretch>
        </p:blipFill>
        <p:spPr>
          <a:xfrm>
            <a:off x="3583782" y="3119437"/>
            <a:ext cx="4188618" cy="3190875"/>
          </a:xfrm>
          <a:prstGeom prst="rect">
            <a:avLst/>
          </a:prstGeom>
        </p:spPr>
      </p:pic>
    </p:spTree>
    <p:extLst>
      <p:ext uri="{BB962C8B-B14F-4D97-AF65-F5344CB8AC3E}">
        <p14:creationId xmlns:p14="http://schemas.microsoft.com/office/powerpoint/2010/main" val="2047246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82BC6A-4B23-E24D-92A3-3956FEBE5CC5}"/>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prestamista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8D77EA6F-530A-9A48-BD26-10AE64C3CAF2}"/>
              </a:ext>
            </a:extLst>
          </p:cNvPr>
          <p:cNvSpPr>
            <a:spLocks noGrp="1"/>
          </p:cNvSpPr>
          <p:nvPr>
            <p:ph idx="1"/>
          </p:nvPr>
        </p:nvSpPr>
        <p:spPr/>
        <p:txBody>
          <a:bodyPr/>
          <a:lstStyle/>
          <a:p>
            <a:r>
              <a:rPr lang="es-CO" b="0" i="0">
                <a:solidFill>
                  <a:srgbClr val="4D5156"/>
                </a:solidFill>
                <a:effectLst/>
                <a:latin typeface="Roboto" panose="02000000000000000000" pitchFamily="2" charset="0"/>
              </a:rPr>
              <a:t>Un </a:t>
            </a:r>
            <a:r>
              <a:rPr lang="es-CO" b="1" i="0">
                <a:solidFill>
                  <a:srgbClr val="4D5156"/>
                </a:solidFill>
                <a:effectLst/>
                <a:latin typeface="Roboto" panose="02000000000000000000" pitchFamily="2" charset="0"/>
              </a:rPr>
              <a:t>prestamista</a:t>
            </a:r>
            <a:r>
              <a:rPr lang="es-CO" b="0" i="0">
                <a:solidFill>
                  <a:srgbClr val="4D5156"/>
                </a:solidFill>
                <a:effectLst/>
                <a:latin typeface="Roboto" panose="02000000000000000000" pitchFamily="2" charset="0"/>
              </a:rPr>
              <a:t> es un agente económico que presta una determinada cantidad de dinero a un individuo o sociedad. ... El dinero prestado se ha de devolver en la fecha de vencimiento fijada, pagando el interés que se haya acordado entre las partes.</a:t>
            </a:r>
            <a:endParaRPr lang="es-ES" b="0" i="0">
              <a:solidFill>
                <a:srgbClr val="4D5156"/>
              </a:solidFill>
              <a:effectLst/>
              <a:latin typeface="Roboto" panose="02000000000000000000" pitchFamily="2" charset="0"/>
            </a:endParaRPr>
          </a:p>
          <a:p>
            <a:endParaRPr lang="es-CO"/>
          </a:p>
        </p:txBody>
      </p:sp>
      <p:pic>
        <p:nvPicPr>
          <p:cNvPr id="6" name="Imagen 5">
            <a:extLst>
              <a:ext uri="{FF2B5EF4-FFF2-40B4-BE49-F238E27FC236}">
                <a16:creationId xmlns:a16="http://schemas.microsoft.com/office/drawing/2014/main" id="{CDEB29A9-262A-4749-8648-4A405BF597E3}"/>
              </a:ext>
            </a:extLst>
          </p:cNvPr>
          <p:cNvPicPr>
            <a:picLocks noChangeAspect="1"/>
          </p:cNvPicPr>
          <p:nvPr/>
        </p:nvPicPr>
        <p:blipFill>
          <a:blip r:embed="rId2"/>
          <a:stretch>
            <a:fillRect/>
          </a:stretch>
        </p:blipFill>
        <p:spPr>
          <a:xfrm>
            <a:off x="3381376" y="3429000"/>
            <a:ext cx="4462462" cy="2990609"/>
          </a:xfrm>
          <a:prstGeom prst="rect">
            <a:avLst/>
          </a:prstGeom>
        </p:spPr>
      </p:pic>
    </p:spTree>
    <p:extLst>
      <p:ext uri="{BB962C8B-B14F-4D97-AF65-F5344CB8AC3E}">
        <p14:creationId xmlns:p14="http://schemas.microsoft.com/office/powerpoint/2010/main" val="2820160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0C19D8-A042-E546-A2B6-5E1B8548AF0E}"/>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Que es capital </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38B9B4D-5209-B543-9B07-10AF81DA08A1}"/>
              </a:ext>
            </a:extLst>
          </p:cNvPr>
          <p:cNvSpPr>
            <a:spLocks noGrp="1"/>
          </p:cNvSpPr>
          <p:nvPr>
            <p:ph idx="1"/>
          </p:nvPr>
        </p:nvSpPr>
        <p:spPr>
          <a:xfrm>
            <a:off x="1066800" y="2103120"/>
            <a:ext cx="10058400" cy="3931920"/>
          </a:xfrm>
        </p:spPr>
        <p:txBody>
          <a:bodyPr/>
          <a:lstStyle/>
          <a:p>
            <a:r>
              <a:rPr lang="es-CO" b="0" i="0">
                <a:solidFill>
                  <a:srgbClr val="4D5156"/>
                </a:solidFill>
                <a:effectLst/>
                <a:latin typeface="Roboto" panose="02000000000000000000" pitchFamily="2" charset="0"/>
              </a:rPr>
              <a:t>El </a:t>
            </a:r>
            <a:r>
              <a:rPr lang="es-CO" b="1" i="0">
                <a:solidFill>
                  <a:srgbClr val="4D5156"/>
                </a:solidFill>
                <a:effectLst/>
                <a:latin typeface="Roboto" panose="02000000000000000000" pitchFamily="2" charset="0"/>
              </a:rPr>
              <a:t>capital</a:t>
            </a:r>
            <a:r>
              <a:rPr lang="es-CO" b="0" i="0">
                <a:solidFill>
                  <a:srgbClr val="4D5156"/>
                </a:solidFill>
                <a:effectLst/>
                <a:latin typeface="Roboto" panose="02000000000000000000" pitchFamily="2" charset="0"/>
              </a:rPr>
              <a:t> es el total de recursos físicos y financieros que posee una entidad económica, obtenidos mediante aportaciones de los socios o accionistas, para generar beneficios o ganancias. Ésta cantidad siempre es distinguida de los intereses cobrados.</a:t>
            </a:r>
            <a:endParaRPr lang="es-CO"/>
          </a:p>
        </p:txBody>
      </p:sp>
      <p:pic>
        <p:nvPicPr>
          <p:cNvPr id="6" name="Imagen 5">
            <a:extLst>
              <a:ext uri="{FF2B5EF4-FFF2-40B4-BE49-F238E27FC236}">
                <a16:creationId xmlns:a16="http://schemas.microsoft.com/office/drawing/2014/main" id="{5C2B6ADD-4E6C-A04F-B75A-BD02DC886CFC}"/>
              </a:ext>
            </a:extLst>
          </p:cNvPr>
          <p:cNvPicPr>
            <a:picLocks noChangeAspect="1"/>
          </p:cNvPicPr>
          <p:nvPr/>
        </p:nvPicPr>
        <p:blipFill>
          <a:blip r:embed="rId2"/>
          <a:stretch>
            <a:fillRect/>
          </a:stretch>
        </p:blipFill>
        <p:spPr>
          <a:xfrm>
            <a:off x="2893219" y="3202800"/>
            <a:ext cx="5384005" cy="2832240"/>
          </a:xfrm>
          <a:prstGeom prst="rect">
            <a:avLst/>
          </a:prstGeom>
        </p:spPr>
      </p:pic>
    </p:spTree>
    <p:extLst>
      <p:ext uri="{BB962C8B-B14F-4D97-AF65-F5344CB8AC3E}">
        <p14:creationId xmlns:p14="http://schemas.microsoft.com/office/powerpoint/2010/main" val="102006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004E1A-971A-F44E-B391-ECE1BA499070}"/>
              </a:ext>
            </a:extLst>
          </p:cNvPr>
          <p:cNvSpPr>
            <a:spLocks noGrp="1"/>
          </p:cNvSpPr>
          <p:nvPr>
            <p:ph type="title"/>
          </p:nvPr>
        </p:nvSpPr>
        <p:spPr/>
        <p:txBody>
          <a:bodyPr>
            <a:normAutofit/>
          </a:bodyPr>
          <a:lstStyle/>
          <a:p>
            <a:pPr algn="ctr"/>
            <a:r>
              <a:rPr lang="es-ES" sz="2800">
                <a:latin typeface="Arial" panose="020B0604020202020204" pitchFamily="34" charset="0"/>
                <a:cs typeface="Arial" panose="020B0604020202020204" pitchFamily="34" charset="0"/>
              </a:rPr>
              <a:t> Que es Tasa de interés</a:t>
            </a:r>
            <a:endParaRPr lang="es-CO" sz="280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ECAA25E1-0C70-1C43-8B7C-1A0862BB12F9}"/>
              </a:ext>
            </a:extLst>
          </p:cNvPr>
          <p:cNvSpPr>
            <a:spLocks noGrp="1"/>
          </p:cNvSpPr>
          <p:nvPr>
            <p:ph idx="1"/>
          </p:nvPr>
        </p:nvSpPr>
        <p:spPr/>
        <p:txBody>
          <a:bodyPr/>
          <a:lstStyle/>
          <a:p>
            <a:r>
              <a:rPr lang="es-CO" b="0" i="0">
                <a:solidFill>
                  <a:srgbClr val="3C4043"/>
                </a:solidFill>
                <a:effectLst/>
                <a:latin typeface="Roboto" panose="02000000000000000000" pitchFamily="2" charset="0"/>
              </a:rPr>
              <a:t>la tasa de interés o tipo de interés hace referencia a la cantidad que se abona en una unidad de tiempo por cada unidad de capital invertido. También puede decirse que es el interés de una unidad de moneda en una unidad de tiempo o el rendimiento de la unidad de capital en la unidad de tiempo</a:t>
            </a:r>
            <a:endParaRPr lang="es-CO"/>
          </a:p>
        </p:txBody>
      </p:sp>
      <p:pic>
        <p:nvPicPr>
          <p:cNvPr id="6" name="Imagen 5">
            <a:extLst>
              <a:ext uri="{FF2B5EF4-FFF2-40B4-BE49-F238E27FC236}">
                <a16:creationId xmlns:a16="http://schemas.microsoft.com/office/drawing/2014/main" id="{DB28F976-34FB-B746-8036-AD984BCFB96E}"/>
              </a:ext>
            </a:extLst>
          </p:cNvPr>
          <p:cNvPicPr>
            <a:picLocks noChangeAspect="1"/>
          </p:cNvPicPr>
          <p:nvPr/>
        </p:nvPicPr>
        <p:blipFill>
          <a:blip r:embed="rId2"/>
          <a:stretch>
            <a:fillRect/>
          </a:stretch>
        </p:blipFill>
        <p:spPr>
          <a:xfrm>
            <a:off x="3964780" y="3169443"/>
            <a:ext cx="4226719" cy="3284655"/>
          </a:xfrm>
          <a:prstGeom prst="rect">
            <a:avLst/>
          </a:prstGeom>
        </p:spPr>
      </p:pic>
    </p:spTree>
    <p:extLst>
      <p:ext uri="{BB962C8B-B14F-4D97-AF65-F5344CB8AC3E}">
        <p14:creationId xmlns:p14="http://schemas.microsoft.com/office/powerpoint/2010/main" val="30691702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18</Slides>
  <Notes>0</Notes>
  <HiddenSlides>0</HiddenSlide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Savon</vt:lpstr>
      <vt:lpstr>Educación Financiera </vt:lpstr>
      <vt:lpstr>Que es presupuesto </vt:lpstr>
      <vt:lpstr>Que es Deficit  </vt:lpstr>
      <vt:lpstr>Que es excedente </vt:lpstr>
      <vt:lpstr>Que es metas </vt:lpstr>
      <vt:lpstr>Que es préstamo </vt:lpstr>
      <vt:lpstr>Que es prestamista </vt:lpstr>
      <vt:lpstr>Que es capital </vt:lpstr>
      <vt:lpstr> Que es Tasa de interés</vt:lpstr>
      <vt:lpstr>Que es garantía </vt:lpstr>
      <vt:lpstr>Que es morosidad </vt:lpstr>
      <vt:lpstr>Presentación de PowerPoint</vt:lpstr>
      <vt:lpstr>Cual es la diferencia entre necesidad y deseo en educación Financiera </vt:lpstr>
      <vt:lpstr>Que análisis y enseñanza nos deja las siguientes frases</vt:lpstr>
      <vt:lpstr>Explicar cada una de las claves para la educación Financiera </vt:lpstr>
      <vt:lpstr>Presentación de PowerPoint</vt:lpstr>
      <vt:lpstr>Presentación de PowerPoint</vt:lpstr>
      <vt:lpstr>Por que es importante que los jóvenes aprendan sobre educación Financiera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Financiera </dc:title>
  <dc:creator>Usuario desconocido</dc:creator>
  <cp:lastModifiedBy>JuandavidV621@gmail.com</cp:lastModifiedBy>
  <cp:revision>2</cp:revision>
  <dcterms:created xsi:type="dcterms:W3CDTF">2021-10-08T00:08:37Z</dcterms:created>
  <dcterms:modified xsi:type="dcterms:W3CDTF">2021-10-12T20:06:17Z</dcterms:modified>
</cp:coreProperties>
</file>