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rgbClr val="000000"/>
        </a:fontRef>
        <a:srgbClr val="000000"/>
      </a:tcTxStyle>
      <a:tcStyle>
        <a:tcBdr>
          <a:left>
            <a:ln w="12700" cmpd="sng">
              <a:solidFill>
                <a:srgbClr val="000000"/>
              </a:solidFill>
            </a:ln>
          </a:left>
          <a:right>
            <a:ln w="12700" cmpd="sng">
              <a:solidFill>
                <a:srgbClr val="000000"/>
              </a:solidFill>
            </a:ln>
          </a:right>
          <a:top>
            <a:ln w="12700" cmpd="sng">
              <a:solidFill>
                <a:srgbClr val="000000"/>
              </a:solidFill>
            </a:ln>
          </a:top>
          <a:bottom>
            <a:ln w="12700" cmpd="sng">
              <a:solidFill>
                <a:srgbClr val="000000"/>
              </a:solidFill>
            </a:ln>
          </a:bottom>
          <a:insideH>
            <a:ln w="12700" cmpd="sng">
              <a:solidFill>
                <a:srgbClr val="000000"/>
              </a:solidFill>
            </a:ln>
          </a:insideH>
          <a:insideV>
            <a:ln w="12700" cmpd="sng">
              <a:solidFill>
                <a:srgbClr val="000000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notesMaster" Target="notesMasters/notesMaster1.xml" /><Relationship Id="rId3" Type="http://schemas.openxmlformats.org/officeDocument/2006/relationships/slide" Target="slides/slide2.xml" /><Relationship Id="rId21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2021/10/4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‹Nº›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5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5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2021/10/4</a:t>
            </a:fld>
            <a:endParaRPr lang="zh-CN" altLang="en-US"/>
          </a:p>
        </p:txBody>
      </p:sp>
      <p:sp>
        <p:nvSpPr>
          <p:cNvPr id="104865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‹Nº›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3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3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2021/10/4</a:t>
            </a:fld>
            <a:endParaRPr lang="zh-CN" altLang="en-US"/>
          </a:p>
        </p:txBody>
      </p:sp>
      <p:sp>
        <p:nvSpPr>
          <p:cNvPr id="10486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‹Nº›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2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2021/10/4</a:t>
            </a:fld>
            <a:endParaRPr lang="zh-CN" altLang="en-US"/>
          </a:p>
        </p:txBody>
      </p:sp>
      <p:sp>
        <p:nvSpPr>
          <p:cNvPr id="10486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‹Nº›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51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5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2021/10/4</a:t>
            </a:fld>
            <a:endParaRPr lang="zh-CN" altLang="en-US"/>
          </a:p>
        </p:txBody>
      </p:sp>
      <p:sp>
        <p:nvSpPr>
          <p:cNvPr id="104865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‹Nº›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14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15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1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2021/10/4</a:t>
            </a:fld>
            <a:endParaRPr lang="zh-CN" altLang="en-US"/>
          </a:p>
        </p:txBody>
      </p:sp>
      <p:sp>
        <p:nvSpPr>
          <p:cNvPr id="104861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‹Nº›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2021/10/4</a:t>
            </a:fld>
            <a:endParaRPr lang="zh-CN" altLang="en-US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‹Nº›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3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2021/10/4</a:t>
            </a:fld>
            <a:endParaRPr lang="zh-CN" altLang="en-US"/>
          </a:p>
        </p:txBody>
      </p:sp>
      <p:sp>
        <p:nvSpPr>
          <p:cNvPr id="104863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‹Nº›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2021/10/4</a:t>
            </a:fld>
            <a:endParaRPr lang="zh-CN" altLang="en-US"/>
          </a:p>
        </p:txBody>
      </p:sp>
      <p:sp>
        <p:nvSpPr>
          <p:cNvPr id="104864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‹Nº›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61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62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6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2021/10/4</a:t>
            </a:fld>
            <a:endParaRPr lang="zh-CN" altLang="en-US"/>
          </a:p>
        </p:txBody>
      </p:sp>
      <p:sp>
        <p:nvSpPr>
          <p:cNvPr id="104866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‹Nº›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45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en-US" dirty="0"/>
          </a:p>
        </p:txBody>
      </p:sp>
      <p:sp>
        <p:nvSpPr>
          <p:cNvPr id="104864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4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2021/10/4</a:t>
            </a:fld>
            <a:endParaRPr lang="zh-CN" altLang="en-US"/>
          </a:p>
        </p:txBody>
      </p:sp>
      <p:sp>
        <p:nvSpPr>
          <p:cNvPr id="104864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‹Nº›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t>2021/10/4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t>‹Nº›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xfrm>
            <a:off x="685799" y="1062923"/>
            <a:ext cx="7772400" cy="5255885"/>
          </a:xfrm>
        </p:spPr>
        <p:txBody>
          <a:bodyPr>
            <a:noAutofit/>
          </a:bodyPr>
          <a:lstStyle/>
          <a:p>
            <a:r>
              <a:rPr lang="en-US" altLang="zh-CN" sz="2800"/>
              <a:t>Creación de empresas</a:t>
            </a:r>
            <a:br>
              <a:rPr lang="en-US" altLang="zh-CN" sz="2800"/>
            </a:br>
            <a:br>
              <a:rPr lang="en-US" altLang="zh-CN" sz="2800"/>
            </a:br>
            <a:r>
              <a:rPr lang="en-US" altLang="zh-CN" sz="2800"/>
              <a:t>Presentado </a:t>
            </a:r>
            <a:r>
              <a:rPr lang="en-US" altLang="en-US" sz="2800"/>
              <a:t>por:</a:t>
            </a:r>
            <a:br>
              <a:rPr lang="en-US" altLang="en-US" sz="2800"/>
            </a:br>
            <a:r>
              <a:rPr lang="en-US" altLang="en-US" sz="2800"/>
              <a:t> </a:t>
            </a:r>
            <a:br>
              <a:rPr lang="en-US" altLang="en-US" sz="2800"/>
            </a:br>
            <a:r>
              <a:rPr lang="en-US" altLang="en-US" sz="2800"/>
              <a:t>Juan David vera castillo</a:t>
            </a:r>
            <a:br>
              <a:rPr lang="en-US" altLang="en-US" sz="2800"/>
            </a:br>
            <a:r>
              <a:rPr lang="en-US" altLang="en-US" sz="2800"/>
              <a:t>11</a:t>
            </a:r>
            <a:br>
              <a:rPr lang="en-US" altLang="en-US" sz="2800"/>
            </a:br>
            <a:br>
              <a:rPr lang="en-US" altLang="en-US" sz="2800"/>
            </a:br>
            <a:r>
              <a:rPr lang="en-US" altLang="en-US" sz="2800"/>
              <a:t>Tema: lienzo</a:t>
            </a:r>
            <a:br>
              <a:rPr lang="en-US" altLang="en-US" sz="2800"/>
            </a:br>
            <a:r>
              <a:rPr lang="en-US" altLang="en-US" sz="2800"/>
              <a:t> </a:t>
            </a:r>
            <a:br>
              <a:rPr lang="en-US" altLang="en-US" sz="2800"/>
            </a:br>
            <a:r>
              <a:rPr lang="en-US" altLang="en-US" sz="2800"/>
              <a:t>Profesora: Johana</a:t>
            </a:r>
            <a:br>
              <a:rPr lang="en-US" altLang="en-US" sz="2800"/>
            </a:br>
            <a:br>
              <a:rPr lang="en-US" altLang="en-US" sz="2800"/>
            </a:br>
            <a:r>
              <a:rPr lang="en-US" altLang="en-US" sz="2800"/>
              <a:t>Institución educativa Miguel de Cervantes Saavedra</a:t>
            </a:r>
            <a:endParaRPr lang="en-US" altLang="zh-CN" sz="2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Subtítulo 1048601"/>
          <p:cNvSpPr>
            <a:spLocks noGrp="1"/>
          </p:cNvSpPr>
          <p:nvPr>
            <p:ph type="subTitle" idx="1"/>
          </p:nvPr>
        </p:nvSpPr>
        <p:spPr>
          <a:xfrm>
            <a:off x="650116" y="601249"/>
            <a:ext cx="7701091" cy="5254069"/>
          </a:xfrm>
        </p:spPr>
        <p:txBody>
          <a:bodyPr>
            <a:normAutofit fontScale="92857" lnSpcReduction="20000"/>
          </a:bodyPr>
          <a:lstStyle/>
          <a:p>
            <a:r>
              <a:rPr lang="es-US" altLang="en-US" sz="2800"/>
              <a:t>¿</a:t>
            </a:r>
            <a:r>
              <a:rPr lang="en-US" altLang="en-US" sz="2800"/>
              <a:t> Cómo les gustar</a:t>
            </a:r>
            <a:r>
              <a:rPr lang="es-US" altLang="en-US" sz="2800"/>
              <a:t>ía</a:t>
            </a:r>
            <a:r>
              <a:rPr lang="en-US" altLang="en-US" sz="2800"/>
              <a:t> pagar? </a:t>
            </a:r>
            <a:endParaRPr lang="es-US" sz="2800"/>
          </a:p>
          <a:p>
            <a:r>
              <a:rPr lang="en-US" altLang="en-US" sz="2800"/>
              <a:t>Manera fija </a:t>
            </a:r>
            <a:endParaRPr lang="es-US" sz="2800"/>
          </a:p>
          <a:p>
            <a:endParaRPr lang="es-US" sz="2800"/>
          </a:p>
          <a:p>
            <a:r>
              <a:rPr lang="es-US" altLang="en-US" sz="2800"/>
              <a:t>¿</a:t>
            </a:r>
            <a:r>
              <a:rPr lang="en-US" altLang="en-US" sz="2800"/>
              <a:t> Cuál es el total de ingresos? </a:t>
            </a:r>
            <a:endParaRPr lang="es-US" sz="2800"/>
          </a:p>
          <a:p>
            <a:endParaRPr lang="es-US" sz="2800"/>
          </a:p>
          <a:p>
            <a:endParaRPr lang="es-US" sz="2800"/>
          </a:p>
          <a:p>
            <a:endParaRPr lang="es-US" sz="2800"/>
          </a:p>
          <a:p>
            <a:endParaRPr lang="es-US" sz="3010"/>
          </a:p>
          <a:p>
            <a:r>
              <a:rPr lang="en-US" sz="3010"/>
              <a:t>Ventas y ganancias por cantidad</a:t>
            </a:r>
            <a:endParaRPr lang="es-US" sz="3010"/>
          </a:p>
          <a:p>
            <a:r>
              <a:rPr lang="en-US" sz="3010"/>
              <a:t>6 piezas= 30.000=180.000+5.000=30.000</a:t>
            </a:r>
            <a:endParaRPr lang="es-US" sz="3010"/>
          </a:p>
          <a:p>
            <a:r>
              <a:rPr lang="en-US" sz="3010"/>
              <a:t>Ganancia total: 210.000</a:t>
            </a:r>
            <a:endParaRPr lang="es-US" sz="3010"/>
          </a:p>
        </p:txBody>
      </p:sp>
      <p:graphicFrame>
        <p:nvGraphicFramePr>
          <p:cNvPr id="4194304" name="Tabla 4194303"/>
          <p:cNvGraphicFramePr>
            <a:graphicFrameLocks/>
          </p:cNvGraphicFramePr>
          <p:nvPr/>
        </p:nvGraphicFramePr>
        <p:xfrm>
          <a:off x="1324590" y="2486603"/>
          <a:ext cx="685800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4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2800"/>
                        <a:t>Invirtio</a:t>
                      </a:r>
                      <a:endParaRPr lang="es-US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2800"/>
                        <a:t>Vendo</a:t>
                      </a:r>
                      <a:endParaRPr lang="es-US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2800"/>
                        <a:t>Costo</a:t>
                      </a:r>
                      <a:endParaRPr lang="es-US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2800"/>
                        <a:t>Beneficio</a:t>
                      </a:r>
                      <a:endParaRPr lang="es-US" altLang="en-US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2800"/>
                        <a:t>25.000</a:t>
                      </a:r>
                      <a:endParaRPr lang="es-US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2800"/>
                        <a:t>30.000</a:t>
                      </a:r>
                      <a:endParaRPr lang="es-US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2800"/>
                        <a:t>30.000</a:t>
                      </a:r>
                      <a:endParaRPr lang="es-US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2800"/>
                        <a:t>5.000</a:t>
                      </a:r>
                      <a:endParaRPr lang="es-US" altLang="en-US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ítulo 1048602"/>
          <p:cNvSpPr>
            <a:spLocks noGrp="1"/>
          </p:cNvSpPr>
          <p:nvPr>
            <p:ph type="ctrTitle"/>
          </p:nvPr>
        </p:nvSpPr>
        <p:spPr>
          <a:xfrm>
            <a:off x="685800" y="888535"/>
            <a:ext cx="7772400" cy="490996"/>
          </a:xfrm>
        </p:spPr>
        <p:txBody>
          <a:bodyPr>
            <a:normAutofit fontScale="90000"/>
          </a:bodyPr>
          <a:lstStyle/>
          <a:p>
            <a:r>
              <a:rPr lang="en-US" sz="4000"/>
              <a:t>Recursos clave</a:t>
            </a:r>
            <a:endParaRPr lang="es-US" sz="4000"/>
          </a:p>
        </p:txBody>
      </p:sp>
      <p:sp>
        <p:nvSpPr>
          <p:cNvPr id="1048604" name="Subtítulo 1048603"/>
          <p:cNvSpPr>
            <a:spLocks noGrp="1"/>
          </p:cNvSpPr>
          <p:nvPr>
            <p:ph type="subTitle" idx="1"/>
          </p:nvPr>
        </p:nvSpPr>
        <p:spPr>
          <a:xfrm>
            <a:off x="974382" y="1848331"/>
            <a:ext cx="7195237" cy="4097963"/>
          </a:xfrm>
        </p:spPr>
        <p:txBody>
          <a:bodyPr>
            <a:noAutofit/>
          </a:bodyPr>
          <a:lstStyle/>
          <a:p>
            <a:r>
              <a:rPr lang="es-US" altLang="en-US" sz="2800"/>
              <a:t>¿</a:t>
            </a:r>
            <a:r>
              <a:rPr lang="en-US" altLang="en-US" sz="2800"/>
              <a:t> Que recursos clave requieren nuestras propuestas de valor, canales de distribución, relaciones con el cliente y fuentes de ingreso? 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altLang="en-US" sz="2800"/>
              <a:t>Recursos físicos: materiales, herramientas, puntos de venta 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sz="2800"/>
              <a:t>Recursos intelectuales</a:t>
            </a:r>
            <a:r>
              <a:rPr lang="en-US" altLang="en-US" sz="2800"/>
              <a:t>: marca, derechos de autor, base de datos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altLang="en-US" sz="2800"/>
              <a:t>Recursos financieros: obtener una cierta ventaja y colocarnos en una actividad más competitiva</a:t>
            </a:r>
            <a:endParaRPr lang="es-US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ítulo 1048604"/>
          <p:cNvSpPr>
            <a:spLocks noGrp="1"/>
          </p:cNvSpPr>
          <p:nvPr>
            <p:ph type="ctrTitle"/>
          </p:nvPr>
        </p:nvSpPr>
        <p:spPr>
          <a:xfrm>
            <a:off x="685800" y="429937"/>
            <a:ext cx="7772400" cy="494929"/>
          </a:xfrm>
        </p:spPr>
        <p:txBody>
          <a:bodyPr>
            <a:normAutofit fontScale="90000"/>
          </a:bodyPr>
          <a:lstStyle/>
          <a:p>
            <a:r>
              <a:rPr lang="en-US" sz="4000"/>
              <a:t>Actividades clave</a:t>
            </a:r>
            <a:endParaRPr lang="es-US" sz="4000"/>
          </a:p>
        </p:txBody>
      </p:sp>
      <p:sp>
        <p:nvSpPr>
          <p:cNvPr id="1048606" name="Subtítulo 1048605"/>
          <p:cNvSpPr>
            <a:spLocks noGrp="1"/>
          </p:cNvSpPr>
          <p:nvPr>
            <p:ph type="subTitle" idx="1"/>
          </p:nvPr>
        </p:nvSpPr>
        <p:spPr>
          <a:xfrm>
            <a:off x="371503" y="1503428"/>
            <a:ext cx="8400994" cy="3851145"/>
          </a:xfrm>
        </p:spPr>
        <p:txBody>
          <a:bodyPr>
            <a:noAutofit/>
          </a:bodyPr>
          <a:lstStyle/>
          <a:p>
            <a:r>
              <a:rPr lang="es-US" altLang="en-US" sz="2800"/>
              <a:t>¿</a:t>
            </a:r>
            <a:r>
              <a:rPr lang="en-US" altLang="en-US" sz="2800"/>
              <a:t> Que actividades clave requieren nuestras propuestas de valor, canales de distribución, relaciones con el cliente y fuentes de ingreso?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altLang="en-US" sz="2800"/>
              <a:t>Actividad clave: analizar a los competidores, conocer más a los clientes y captar más público.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sz="2800"/>
              <a:t>Canales de distribución: páginas wed y pedidos por llamada telefónica.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sz="2800"/>
              <a:t>Relaciones con el cliente: dirigir mi producto al público indicado, nunca perder contacto con los clientes y un cliente feliz es la mejor estrategia del marketing.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sz="2800"/>
              <a:t>Fuentes de ingreso: publicidad y pagos fijos </a:t>
            </a:r>
            <a:endParaRPr lang="es-US" sz="2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ítulo 1048606"/>
          <p:cNvSpPr>
            <a:spLocks noGrp="1"/>
          </p:cNvSpPr>
          <p:nvPr>
            <p:ph type="ctrTitle"/>
          </p:nvPr>
        </p:nvSpPr>
        <p:spPr>
          <a:xfrm>
            <a:off x="685800" y="787075"/>
            <a:ext cx="7772400" cy="956188"/>
          </a:xfrm>
        </p:spPr>
        <p:txBody>
          <a:bodyPr/>
          <a:lstStyle/>
          <a:p>
            <a:r>
              <a:rPr lang="en-US" sz="4000"/>
              <a:t>Asociaciones clave</a:t>
            </a:r>
            <a:endParaRPr lang="es-US" sz="4000"/>
          </a:p>
        </p:txBody>
      </p:sp>
      <p:sp>
        <p:nvSpPr>
          <p:cNvPr id="1048608" name="Subtítulo 1048607"/>
          <p:cNvSpPr>
            <a:spLocks noGrp="1"/>
          </p:cNvSpPr>
          <p:nvPr>
            <p:ph type="subTitle" idx="1"/>
          </p:nvPr>
        </p:nvSpPr>
        <p:spPr>
          <a:xfrm>
            <a:off x="736577" y="2406919"/>
            <a:ext cx="7670847" cy="4221371"/>
          </a:xfrm>
        </p:spPr>
        <p:txBody>
          <a:bodyPr/>
          <a:lstStyle/>
          <a:p>
            <a:r>
              <a:rPr lang="es-US" altLang="en-US" sz="2800"/>
              <a:t>¿</a:t>
            </a:r>
            <a:r>
              <a:rPr lang="en-US" altLang="en-US" sz="2800"/>
              <a:t> Quienes son nuestros socios clave? 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altLang="en-US" sz="2800"/>
              <a:t>LEDCO ( iluminación ecológica)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altLang="en-US" sz="2800"/>
              <a:t>TODO LÁMPARA</a:t>
            </a:r>
            <a:endParaRPr lang="es-US" sz="2800"/>
          </a:p>
          <a:p>
            <a:endParaRPr lang="es-US" sz="2800"/>
          </a:p>
          <a:p>
            <a:r>
              <a:rPr lang="es-US" altLang="en-US" sz="2800"/>
              <a:t>¿</a:t>
            </a:r>
            <a:r>
              <a:rPr lang="en-US" altLang="en-US" sz="2800"/>
              <a:t> Quienes son nuestros proveedores claves? 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altLang="en-US" sz="2800"/>
              <a:t>EKOHUNTERS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altLang="en-US" sz="2800"/>
              <a:t>TODO LAMPARA</a:t>
            </a:r>
            <a:endParaRPr lang="es-US"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Subtítulo 1048608"/>
          <p:cNvSpPr>
            <a:spLocks noGrp="1"/>
          </p:cNvSpPr>
          <p:nvPr>
            <p:ph type="subTitle" idx="1"/>
          </p:nvPr>
        </p:nvSpPr>
        <p:spPr>
          <a:xfrm>
            <a:off x="774580" y="1718427"/>
            <a:ext cx="7594839" cy="5293082"/>
          </a:xfrm>
        </p:spPr>
        <p:txBody>
          <a:bodyPr/>
          <a:lstStyle/>
          <a:p>
            <a:r>
              <a:rPr lang="es-US" altLang="en-US" sz="2800"/>
              <a:t>¿</a:t>
            </a:r>
            <a:r>
              <a:rPr lang="en-US" altLang="en-US" sz="2800"/>
              <a:t> Que recursos clave adquirimos a nuestros socios? 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altLang="en-US" sz="2800"/>
              <a:t>Expansión del producto en el mercado 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altLang="en-US" sz="2800"/>
              <a:t>Mejorar las ganancias</a:t>
            </a:r>
            <a:endParaRPr lang="es-US" sz="2800"/>
          </a:p>
          <a:p>
            <a:endParaRPr lang="es-US" sz="2800"/>
          </a:p>
          <a:p>
            <a:r>
              <a:rPr lang="es-US" altLang="en-US" sz="2800"/>
              <a:t>¿</a:t>
            </a:r>
            <a:r>
              <a:rPr lang="en-US" altLang="en-US" sz="2800"/>
              <a:t> Que actividades clave realizan los socios? 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altLang="en-US" sz="2800"/>
              <a:t>Asistir a reuniones 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altLang="en-US" sz="2800"/>
              <a:t>Toma de desiciones 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altLang="en-US" sz="2800"/>
              <a:t>Hacer cambios específicos del producto </a:t>
            </a:r>
            <a:endParaRPr lang="es-US" sz="2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ítulo 1048609"/>
          <p:cNvSpPr>
            <a:spLocks noGrp="1"/>
          </p:cNvSpPr>
          <p:nvPr>
            <p:ph type="ctrTitle"/>
          </p:nvPr>
        </p:nvSpPr>
        <p:spPr>
          <a:xfrm>
            <a:off x="685800" y="823583"/>
            <a:ext cx="7772400" cy="927780"/>
          </a:xfrm>
        </p:spPr>
        <p:txBody>
          <a:bodyPr/>
          <a:lstStyle/>
          <a:p>
            <a:r>
              <a:rPr lang="en-US" sz="4000"/>
              <a:t>Estructura de costos</a:t>
            </a:r>
            <a:endParaRPr lang="es-US" sz="4000"/>
          </a:p>
        </p:txBody>
      </p:sp>
      <p:sp>
        <p:nvSpPr>
          <p:cNvPr id="1048611" name="Subtítulo 1048610"/>
          <p:cNvSpPr>
            <a:spLocks noGrp="1"/>
          </p:cNvSpPr>
          <p:nvPr>
            <p:ph type="subTitle" idx="1"/>
          </p:nvPr>
        </p:nvSpPr>
        <p:spPr>
          <a:xfrm>
            <a:off x="685800" y="2595351"/>
            <a:ext cx="7506532" cy="4435714"/>
          </a:xfrm>
        </p:spPr>
        <p:txBody>
          <a:bodyPr/>
          <a:lstStyle/>
          <a:p>
            <a:r>
              <a:rPr lang="es-US" altLang="en-US" sz="2800"/>
              <a:t>¿</a:t>
            </a:r>
            <a:r>
              <a:rPr lang="en-US" altLang="en-US" sz="2800"/>
              <a:t> Cuáles son los costes más importantes inherentes a nuestro modelo de negocio? 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altLang="en-US" sz="2800"/>
              <a:t>Valor de insumos  40.000 en materiales </a:t>
            </a:r>
            <a:endParaRPr lang="es-US" sz="2800"/>
          </a:p>
          <a:p>
            <a:endParaRPr lang="es-US" sz="2800"/>
          </a:p>
          <a:p>
            <a:r>
              <a:rPr lang="es-US" altLang="en-US" sz="2800"/>
              <a:t>¿</a:t>
            </a:r>
            <a:r>
              <a:rPr lang="en-US" altLang="en-US" sz="2800"/>
              <a:t> Cuáles son los recursos clave más caros? 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altLang="en-US" sz="2800"/>
              <a:t>La catividad clave más cara son la de producción ya que nuestra decoración es un poco compleja  </a:t>
            </a:r>
            <a:endParaRPr lang="es-US" sz="2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Subtítulo 1048611"/>
          <p:cNvSpPr>
            <a:spLocks noGrp="1"/>
          </p:cNvSpPr>
          <p:nvPr>
            <p:ph type="subTitle" idx="1"/>
          </p:nvPr>
        </p:nvSpPr>
        <p:spPr>
          <a:xfrm>
            <a:off x="475013" y="1133856"/>
            <a:ext cx="8193975" cy="5537134"/>
          </a:xfrm>
        </p:spPr>
        <p:txBody>
          <a:bodyPr/>
          <a:lstStyle/>
          <a:p>
            <a:r>
              <a:rPr lang="es-US" altLang="en-US" sz="2800"/>
              <a:t>¿</a:t>
            </a:r>
            <a:r>
              <a:rPr lang="en-US" altLang="en-US" sz="2800"/>
              <a:t> Cuáles son las actividades clave más caras? 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sz="2800"/>
              <a:t>Producción : son las relacionadas con el dise</a:t>
            </a:r>
            <a:r>
              <a:rPr lang="es-US" altLang="en-US" sz="2800"/>
              <a:t>ñ</a:t>
            </a:r>
            <a:r>
              <a:rPr lang="en-US" altLang="en-US" sz="2800"/>
              <a:t>o, la producción la distribución del producto.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altLang="en-US" sz="2800"/>
              <a:t>Solucion de problemas:  busca soluciones a las necesidades de los clientes para brindar satisfacción. </a:t>
            </a:r>
            <a:endParaRPr lang="es-US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Título 1048586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304448"/>
          </a:xfrm>
        </p:spPr>
        <p:txBody>
          <a:bodyPr>
            <a:noAutofit/>
          </a:bodyPr>
          <a:lstStyle/>
          <a:p>
            <a:r>
              <a:rPr lang="en-US" sz="4000"/>
              <a:t>Mi idea de negocio</a:t>
            </a:r>
            <a:endParaRPr lang="es-US" sz="4000"/>
          </a:p>
        </p:txBody>
      </p:sp>
      <p:sp>
        <p:nvSpPr>
          <p:cNvPr id="1048588" name="Subtítulo 1048587"/>
          <p:cNvSpPr>
            <a:spLocks noGrp="1"/>
          </p:cNvSpPr>
          <p:nvPr>
            <p:ph type="subTitle" idx="1"/>
          </p:nvPr>
        </p:nvSpPr>
        <p:spPr>
          <a:xfrm>
            <a:off x="520409" y="2095148"/>
            <a:ext cx="8103180" cy="3552363"/>
          </a:xfrm>
        </p:spPr>
        <p:txBody>
          <a:bodyPr>
            <a:noAutofit/>
          </a:bodyPr>
          <a:lstStyle/>
          <a:p>
            <a:r>
              <a:rPr lang="en-US" sz="2800"/>
              <a:t>Crear una empresa donde se consienticen a las personas sobre el cuidado del medio ambiente y así evitar la contaminación. Se venderán lámparas ecológicas a los clientes que deseen decorar su hogar, las cuales llevarán un diseño variado. El valor agregado será que las lámparas llevarán una bombilla extra, las lámparas se venderan a un precio accesible y cómodo para las personas .</a:t>
            </a:r>
            <a:endParaRPr lang="es-US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ítulo 1048588"/>
          <p:cNvSpPr>
            <a:spLocks noGrp="1"/>
          </p:cNvSpPr>
          <p:nvPr>
            <p:ph type="ctrTitle"/>
          </p:nvPr>
        </p:nvSpPr>
        <p:spPr>
          <a:xfrm>
            <a:off x="685800" y="571883"/>
            <a:ext cx="7772400" cy="1344587"/>
          </a:xfrm>
        </p:spPr>
        <p:txBody>
          <a:bodyPr>
            <a:normAutofit/>
          </a:bodyPr>
          <a:lstStyle/>
          <a:p>
            <a:r>
              <a:rPr lang="en-US" sz="4000"/>
              <a:t>Segmento de mercado </a:t>
            </a:r>
            <a:endParaRPr lang="es-US" sz="4000"/>
          </a:p>
        </p:txBody>
      </p:sp>
      <p:sp>
        <p:nvSpPr>
          <p:cNvPr id="1048590" name="Subtítulo 1048589"/>
          <p:cNvSpPr>
            <a:spLocks noGrp="1"/>
          </p:cNvSpPr>
          <p:nvPr>
            <p:ph type="subTitle" idx="1"/>
          </p:nvPr>
        </p:nvSpPr>
        <p:spPr>
          <a:xfrm>
            <a:off x="1143000" y="2443134"/>
            <a:ext cx="6858000" cy="2814666"/>
          </a:xfrm>
        </p:spPr>
        <p:txBody>
          <a:bodyPr>
            <a:noAutofit/>
          </a:bodyPr>
          <a:lstStyle/>
          <a:p>
            <a:r>
              <a:rPr lang="es-US" altLang="en-US" sz="2800"/>
              <a:t>¿</a:t>
            </a:r>
            <a:r>
              <a:rPr lang="en-US" sz="2800"/>
              <a:t>Para quien creamos valor? 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sz="2800"/>
              <a:t>Se crea valor para los clientes ya que son la base primordial de la empresa además el cliente es quien decide si la empresa realmente cubre sus necesidades y si es satisfactoria para el público.</a:t>
            </a:r>
            <a:endParaRPr lang="es-US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Título 1048590"/>
          <p:cNvSpPr>
            <a:spLocks noGrp="1"/>
          </p:cNvSpPr>
          <p:nvPr>
            <p:ph type="ctrTitle"/>
          </p:nvPr>
        </p:nvSpPr>
        <p:spPr>
          <a:xfrm>
            <a:off x="685799" y="1035445"/>
            <a:ext cx="7772400" cy="243627"/>
          </a:xfrm>
        </p:spPr>
        <p:txBody>
          <a:bodyPr>
            <a:noAutofit/>
          </a:bodyPr>
          <a:lstStyle/>
          <a:p>
            <a:r>
              <a:rPr lang="en-US" sz="4000"/>
              <a:t>Pro</a:t>
            </a:r>
            <a:r>
              <a:rPr lang="en-US" altLang="en-US" sz="4000"/>
              <a:t>puesta de valor</a:t>
            </a:r>
            <a:endParaRPr lang="es-US" sz="4000"/>
          </a:p>
        </p:txBody>
      </p:sp>
      <p:sp>
        <p:nvSpPr>
          <p:cNvPr id="1048592" name="Subtítulo 1048591"/>
          <p:cNvSpPr>
            <a:spLocks noGrp="1"/>
          </p:cNvSpPr>
          <p:nvPr>
            <p:ph type="subTitle" idx="1"/>
          </p:nvPr>
        </p:nvSpPr>
        <p:spPr>
          <a:xfrm>
            <a:off x="562798" y="1831035"/>
            <a:ext cx="8173089" cy="4002728"/>
          </a:xfrm>
        </p:spPr>
        <p:txBody>
          <a:bodyPr>
            <a:noAutofit/>
          </a:bodyPr>
          <a:lstStyle/>
          <a:p>
            <a:r>
              <a:rPr lang="es-US" altLang="en-US" sz="2800"/>
              <a:t>¿</a:t>
            </a:r>
            <a:r>
              <a:rPr lang="en-US" sz="2800"/>
              <a:t>Que valor proporcionamos a nuestros clientes?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sz="2800"/>
              <a:t>El valor que proporcionamos es la calidad y el precio accesible.</a:t>
            </a:r>
            <a:endParaRPr lang="es-US" sz="2800"/>
          </a:p>
          <a:p>
            <a:endParaRPr lang="es-US" sz="2800"/>
          </a:p>
          <a:p>
            <a:r>
              <a:rPr lang="es-US" altLang="en-US" sz="2800"/>
              <a:t>¿</a:t>
            </a:r>
            <a:r>
              <a:rPr lang="en-US" altLang="en-US" sz="2800"/>
              <a:t> Que problema estamos ayudando a solucionar?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altLang="en-US" sz="2800"/>
              <a:t>Estamos ayudando el tipo ambiental, ya que nuestro producto contribuye con el cuidado del medio ambiente ya que las lámparas están fabricadas de material reciclable.</a:t>
            </a:r>
            <a:endParaRPr lang="es-US"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Subtítulo 1048592"/>
          <p:cNvSpPr>
            <a:spLocks noGrp="1"/>
          </p:cNvSpPr>
          <p:nvPr>
            <p:ph type="subTitle" idx="1"/>
          </p:nvPr>
        </p:nvSpPr>
        <p:spPr>
          <a:xfrm>
            <a:off x="1143000" y="849364"/>
            <a:ext cx="6858000" cy="4559673"/>
          </a:xfrm>
        </p:spPr>
        <p:txBody>
          <a:bodyPr>
            <a:noAutofit/>
          </a:bodyPr>
          <a:lstStyle/>
          <a:p>
            <a:r>
              <a:rPr lang="es-US" altLang="en-US" sz="2800"/>
              <a:t>¿</a:t>
            </a:r>
            <a:r>
              <a:rPr lang="en-US" sz="2800"/>
              <a:t>Que necesidades de los clientes satisfacemos?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sz="2800"/>
              <a:t>Aportando al su y nuestro ambiente 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sz="2800"/>
              <a:t>El ahorro de energía</a:t>
            </a:r>
            <a:endParaRPr lang="es-US" sz="2800"/>
          </a:p>
          <a:p>
            <a:endParaRPr lang="es-US" sz="2800"/>
          </a:p>
          <a:p>
            <a:r>
              <a:rPr lang="es-US" altLang="en-US" sz="2800"/>
              <a:t>¿</a:t>
            </a:r>
            <a:r>
              <a:rPr lang="en-US" altLang="en-US" sz="2800"/>
              <a:t> Que paquetes de productos o servicios ofrecemos a cada segmento de mercado?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sz="2800"/>
              <a:t>Segmento de clientes: nos enfocaremos en buscar clientes tipo racionales, leales y embajadores.</a:t>
            </a:r>
            <a:endParaRPr lang="es-US" sz="2800"/>
          </a:p>
          <a:p>
            <a:endParaRPr lang="es-US" sz="2800"/>
          </a:p>
          <a:p>
            <a:endParaRPr lang="es-US"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ítulo 1048593"/>
          <p:cNvSpPr>
            <a:spLocks noGrp="1"/>
          </p:cNvSpPr>
          <p:nvPr>
            <p:ph type="ctrTitle"/>
          </p:nvPr>
        </p:nvSpPr>
        <p:spPr>
          <a:xfrm>
            <a:off x="685800" y="789178"/>
            <a:ext cx="7772400" cy="573741"/>
          </a:xfrm>
        </p:spPr>
        <p:txBody>
          <a:bodyPr>
            <a:normAutofit fontScale="90000"/>
          </a:bodyPr>
          <a:lstStyle/>
          <a:p>
            <a:r>
              <a:rPr lang="en-US" sz="4000"/>
              <a:t>Canales de distribución</a:t>
            </a:r>
            <a:endParaRPr lang="es-US" sz="4000"/>
          </a:p>
        </p:txBody>
      </p:sp>
      <p:sp>
        <p:nvSpPr>
          <p:cNvPr id="1048595" name="Subtítulo 1048594"/>
          <p:cNvSpPr>
            <a:spLocks noGrp="1"/>
          </p:cNvSpPr>
          <p:nvPr>
            <p:ph type="subTitle" idx="1"/>
          </p:nvPr>
        </p:nvSpPr>
        <p:spPr>
          <a:xfrm>
            <a:off x="1143000" y="1765622"/>
            <a:ext cx="6858000" cy="4292267"/>
          </a:xfrm>
        </p:spPr>
        <p:txBody>
          <a:bodyPr>
            <a:noAutofit/>
          </a:bodyPr>
          <a:lstStyle/>
          <a:p>
            <a:r>
              <a:rPr lang="es-US" altLang="en-US" sz="2800"/>
              <a:t>¿</a:t>
            </a:r>
            <a:r>
              <a:rPr lang="en-US" altLang="en-US" sz="2800"/>
              <a:t>Que canales prefieren nuestros segmentos de mercado? 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sz="2800"/>
              <a:t>El correo electrónico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sz="2800"/>
              <a:t>Teléfono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sz="2800"/>
              <a:t>Canales en redes sociales</a:t>
            </a:r>
            <a:endParaRPr lang="es-US" sz="2800"/>
          </a:p>
          <a:p>
            <a:endParaRPr lang="es-US" sz="2800"/>
          </a:p>
          <a:p>
            <a:r>
              <a:rPr lang="es-US" altLang="en-US" sz="2800"/>
              <a:t>¿</a:t>
            </a:r>
            <a:r>
              <a:rPr lang="en-US" altLang="en-US" sz="2800"/>
              <a:t> Cómo establecemos actualmente el contacto con los clientes?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altLang="en-US" sz="2800"/>
              <a:t>Virtualmente ya sea por correos, llamadas telefónicas, páginas wed para hacer publicidad y pedidos en persona.</a:t>
            </a:r>
            <a:endParaRPr lang="es-US" sz="2800"/>
          </a:p>
          <a:p>
            <a:endParaRPr lang="es-US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Subtítulo 1048595"/>
          <p:cNvSpPr>
            <a:spLocks noGrp="1"/>
          </p:cNvSpPr>
          <p:nvPr>
            <p:ph type="subTitle" idx="1"/>
          </p:nvPr>
        </p:nvSpPr>
        <p:spPr>
          <a:xfrm>
            <a:off x="1019779" y="1393665"/>
            <a:ext cx="7104442" cy="4552628"/>
          </a:xfrm>
        </p:spPr>
        <p:txBody>
          <a:bodyPr>
            <a:noAutofit/>
          </a:bodyPr>
          <a:lstStyle/>
          <a:p>
            <a:r>
              <a:rPr lang="es-US" altLang="en-US" sz="2800"/>
              <a:t>¿</a:t>
            </a:r>
            <a:r>
              <a:rPr lang="en-US" sz="2800"/>
              <a:t>Cómo se conjugan nuestros canales?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sz="2800"/>
              <a:t>Los canales que usaré se conjugaran con el fin de hacer llegar al cliente de la mejor manera los métodos para adquirir los productos. </a:t>
            </a:r>
            <a:endParaRPr lang="es-US" sz="2800"/>
          </a:p>
          <a:p>
            <a:endParaRPr lang="es-US" sz="2800"/>
          </a:p>
          <a:p>
            <a:r>
              <a:rPr lang="es-US" altLang="en-US" sz="2800"/>
              <a:t>¿</a:t>
            </a:r>
            <a:r>
              <a:rPr lang="en-US" altLang="en-US" sz="2800"/>
              <a:t> Cómo se integran en las actividades diarias de los clientes?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altLang="en-US" sz="2800"/>
              <a:t>Dar a conocer a los clientes el producto y</a:t>
            </a:r>
            <a:endParaRPr lang="es-US" sz="2800"/>
          </a:p>
          <a:p>
            <a:r>
              <a:rPr lang="en-US" altLang="en-US" sz="2800"/>
              <a:t>Permitir que los clientes compren el producto </a:t>
            </a:r>
            <a:endParaRPr lang="es-US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ítulo 1048596"/>
          <p:cNvSpPr>
            <a:spLocks noGrp="1"/>
          </p:cNvSpPr>
          <p:nvPr>
            <p:ph type="ctrTitle"/>
          </p:nvPr>
        </p:nvSpPr>
        <p:spPr>
          <a:xfrm>
            <a:off x="685800" y="810592"/>
            <a:ext cx="7772400" cy="726370"/>
          </a:xfrm>
        </p:spPr>
        <p:txBody>
          <a:bodyPr>
            <a:normAutofit/>
          </a:bodyPr>
          <a:lstStyle/>
          <a:p>
            <a:r>
              <a:rPr lang="en-US" sz="4000"/>
              <a:t>Relaciones con el cliente</a:t>
            </a:r>
            <a:endParaRPr lang="es-US" sz="4000"/>
          </a:p>
        </p:txBody>
      </p:sp>
      <p:sp>
        <p:nvSpPr>
          <p:cNvPr id="1048598" name="Subtítulo 1048597"/>
          <p:cNvSpPr>
            <a:spLocks noGrp="1"/>
          </p:cNvSpPr>
          <p:nvPr>
            <p:ph type="subTitle" idx="1"/>
          </p:nvPr>
        </p:nvSpPr>
        <p:spPr>
          <a:xfrm>
            <a:off x="831705" y="1952252"/>
            <a:ext cx="7575539" cy="4335657"/>
          </a:xfrm>
        </p:spPr>
        <p:txBody>
          <a:bodyPr>
            <a:noAutofit/>
          </a:bodyPr>
          <a:lstStyle/>
          <a:p>
            <a:r>
              <a:rPr lang="es-US" altLang="en-US" sz="2800"/>
              <a:t>¿</a:t>
            </a:r>
            <a:r>
              <a:rPr lang="en-US" altLang="en-US" sz="2800"/>
              <a:t>Que tipo de relación esperan los diferentes segmentos del mercado?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altLang="en-US" sz="2800"/>
              <a:t>Asistencia personal: interacción con el público y no con una maquina que indique pasos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altLang="en-US" sz="2800"/>
              <a:t>Creación colectiva: acción de invitar a los clientes a brindar su opinión sobre el producto o comentarios aportando ideas para incluir en el producto.</a:t>
            </a:r>
            <a:endParaRPr lang="es-US" sz="2800"/>
          </a:p>
          <a:p>
            <a:endParaRPr lang="es-US" sz="2800"/>
          </a:p>
          <a:p>
            <a:endParaRPr lang="es-US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ítulo 1048599"/>
          <p:cNvSpPr>
            <a:spLocks noGrp="1"/>
          </p:cNvSpPr>
          <p:nvPr>
            <p:ph type="ctrTitle"/>
          </p:nvPr>
        </p:nvSpPr>
        <p:spPr>
          <a:xfrm>
            <a:off x="685800" y="862554"/>
            <a:ext cx="7772400" cy="672863"/>
          </a:xfrm>
        </p:spPr>
        <p:txBody>
          <a:bodyPr>
            <a:normAutofit/>
          </a:bodyPr>
          <a:lstStyle/>
          <a:p>
            <a:r>
              <a:rPr lang="en-US" sz="4000"/>
              <a:t>Fuentes de ingreso </a:t>
            </a:r>
            <a:endParaRPr lang="es-US" sz="4000"/>
          </a:p>
        </p:txBody>
      </p:sp>
      <p:sp>
        <p:nvSpPr>
          <p:cNvPr id="1048601" name="Subtítulo 1048600"/>
          <p:cNvSpPr>
            <a:spLocks noGrp="1"/>
          </p:cNvSpPr>
          <p:nvPr>
            <p:ph type="subTitle" idx="1"/>
          </p:nvPr>
        </p:nvSpPr>
        <p:spPr>
          <a:xfrm>
            <a:off x="685800" y="2396305"/>
            <a:ext cx="7317800" cy="4461695"/>
          </a:xfrm>
        </p:spPr>
        <p:txBody>
          <a:bodyPr>
            <a:normAutofit/>
          </a:bodyPr>
          <a:lstStyle/>
          <a:p>
            <a:r>
              <a:rPr lang="es-US" altLang="en-US" sz="2800"/>
              <a:t>¿</a:t>
            </a:r>
            <a:r>
              <a:rPr lang="en-US" altLang="en-US" sz="2800"/>
              <a:t> Por qué valor están dispuestos a pagar nuestros clientes?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altLang="en-US" sz="2800"/>
              <a:t>Por la calidad del producto 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altLang="en-US" sz="2800"/>
              <a:t>Por los beneficios económicos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altLang="en-US" sz="2800"/>
              <a:t>Por los beneficios ambientales </a:t>
            </a:r>
            <a:endParaRPr lang="es-US" sz="2800"/>
          </a:p>
          <a:p>
            <a:endParaRPr lang="es-US" sz="2800"/>
          </a:p>
          <a:p>
            <a:r>
              <a:rPr lang="es-US" altLang="en-US" sz="2800"/>
              <a:t>¿</a:t>
            </a:r>
            <a:r>
              <a:rPr lang="en-US" altLang="en-US" sz="2800"/>
              <a:t> Porque pagan actualmente? </a:t>
            </a:r>
            <a:endParaRPr lang="es-US" sz="2800"/>
          </a:p>
          <a:p>
            <a:pPr marL="342900" indent="-342900">
              <a:buFont typeface="Wingdings" charset="2"/>
              <a:buChar char="n"/>
            </a:pPr>
            <a:r>
              <a:rPr lang="en-US" altLang="en-US" sz="2800"/>
              <a:t>Por la calidad del servicio al cliente y el producto</a:t>
            </a:r>
            <a:endParaRPr lang="es-US" sz="2800"/>
          </a:p>
          <a:p>
            <a:endParaRPr lang="es-US" sz="2800"/>
          </a:p>
          <a:p>
            <a:endParaRPr lang="es-US"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Presentación en pantalla (4:3)</PresentationFormat>
  <Slides>16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Office Theme</vt:lpstr>
      <vt:lpstr>Creación de empresas  Presentado por:   Juan David vera castillo 11  Tema: lienzo   Profesora: Johana  Institución educativa Miguel de Cervantes Saavedra</vt:lpstr>
      <vt:lpstr>Mi idea de negocio</vt:lpstr>
      <vt:lpstr>Segmento de mercado </vt:lpstr>
      <vt:lpstr>Propuesta de valor</vt:lpstr>
      <vt:lpstr>Presentación de PowerPoint</vt:lpstr>
      <vt:lpstr>Canales de distribución</vt:lpstr>
      <vt:lpstr>Presentación de PowerPoint</vt:lpstr>
      <vt:lpstr>Relaciones con el cliente</vt:lpstr>
      <vt:lpstr>Fuentes de ingreso </vt:lpstr>
      <vt:lpstr>Presentación de PowerPoint</vt:lpstr>
      <vt:lpstr>Recursos clave</vt:lpstr>
      <vt:lpstr>Actividades clave</vt:lpstr>
      <vt:lpstr>Asociaciones clave</vt:lpstr>
      <vt:lpstr>Presentación de PowerPoint</vt:lpstr>
      <vt:lpstr>Estructura de costos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Creación de empresas  Presentado por:   Juan David vera castillo 11  Tema: lienzo   Profesora: Johana  Institución educativa Miguel de Cervantes Saavedra</dc:title>
  <dc:creator>Moto E (4) Plus</dc:creator>
  <cp:lastModifiedBy>JuandavidV621@gmail.com</cp:lastModifiedBy>
  <cp:revision>1</cp:revision>
  <dcterms:created xsi:type="dcterms:W3CDTF">2015-05-13T15:30:45Z</dcterms:created>
  <dcterms:modified xsi:type="dcterms:W3CDTF">2021-10-04T19:09:15Z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390082d8bd70477fb4470bebb543d3c7</vt:lpwstr>
  </property>
</Properties>
</file>