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CO"/>
          </a:p>
        </p:txBody>
      </p:sp>
      <p:sp>
        <p:nvSpPr>
          <p:cNvPr id="4" name="Marcador de fecha 3"/>
          <p:cNvSpPr>
            <a:spLocks noGrp="1"/>
          </p:cNvSpPr>
          <p:nvPr>
            <p:ph type="dt" sz="half" idx="10"/>
          </p:nvPr>
        </p:nvSpPr>
        <p:spPr/>
        <p:txBody>
          <a:bodyPr/>
          <a:lstStyle/>
          <a:p>
            <a:fld id="{4130575B-6921-4646-B6C1-FA0F97BEF8C4}" type="datetimeFigureOut">
              <a:rPr lang="es-CO" smtClean="0"/>
              <a:t>4/11/2021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7CCBAFB2-C8B5-47FB-9870-3503EF677B2D}" type="slidenum">
              <a:rPr lang="es-CO" smtClean="0"/>
              <a:t>‹Nº›</a:t>
            </a:fld>
            <a:endParaRPr lang="es-CO"/>
          </a:p>
        </p:txBody>
      </p:sp>
    </p:spTree>
    <p:extLst>
      <p:ext uri="{BB962C8B-B14F-4D97-AF65-F5344CB8AC3E}">
        <p14:creationId xmlns:p14="http://schemas.microsoft.com/office/powerpoint/2010/main" val="1509453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4130575B-6921-4646-B6C1-FA0F97BEF8C4}" type="datetimeFigureOut">
              <a:rPr lang="es-CO" smtClean="0"/>
              <a:t>4/11/2021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7CCBAFB2-C8B5-47FB-9870-3503EF677B2D}" type="slidenum">
              <a:rPr lang="es-CO" smtClean="0"/>
              <a:t>‹Nº›</a:t>
            </a:fld>
            <a:endParaRPr lang="es-CO"/>
          </a:p>
        </p:txBody>
      </p:sp>
    </p:spTree>
    <p:extLst>
      <p:ext uri="{BB962C8B-B14F-4D97-AF65-F5344CB8AC3E}">
        <p14:creationId xmlns:p14="http://schemas.microsoft.com/office/powerpoint/2010/main" val="1287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4130575B-6921-4646-B6C1-FA0F97BEF8C4}" type="datetimeFigureOut">
              <a:rPr lang="es-CO" smtClean="0"/>
              <a:t>4/11/2021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7CCBAFB2-C8B5-47FB-9870-3503EF677B2D}" type="slidenum">
              <a:rPr lang="es-CO" smtClean="0"/>
              <a:t>‹Nº›</a:t>
            </a:fld>
            <a:endParaRPr lang="es-CO"/>
          </a:p>
        </p:txBody>
      </p:sp>
    </p:spTree>
    <p:extLst>
      <p:ext uri="{BB962C8B-B14F-4D97-AF65-F5344CB8AC3E}">
        <p14:creationId xmlns:p14="http://schemas.microsoft.com/office/powerpoint/2010/main" val="2548773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4130575B-6921-4646-B6C1-FA0F97BEF8C4}" type="datetimeFigureOut">
              <a:rPr lang="es-CO" smtClean="0"/>
              <a:t>4/11/2021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7CCBAFB2-C8B5-47FB-9870-3503EF677B2D}" type="slidenum">
              <a:rPr lang="es-CO" smtClean="0"/>
              <a:t>‹Nº›</a:t>
            </a:fld>
            <a:endParaRPr lang="es-CO"/>
          </a:p>
        </p:txBody>
      </p:sp>
    </p:spTree>
    <p:extLst>
      <p:ext uri="{BB962C8B-B14F-4D97-AF65-F5344CB8AC3E}">
        <p14:creationId xmlns:p14="http://schemas.microsoft.com/office/powerpoint/2010/main" val="1580596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4130575B-6921-4646-B6C1-FA0F97BEF8C4}" type="datetimeFigureOut">
              <a:rPr lang="es-CO" smtClean="0"/>
              <a:t>4/11/2021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7CCBAFB2-C8B5-47FB-9870-3503EF677B2D}" type="slidenum">
              <a:rPr lang="es-CO" smtClean="0"/>
              <a:t>‹Nº›</a:t>
            </a:fld>
            <a:endParaRPr lang="es-CO"/>
          </a:p>
        </p:txBody>
      </p:sp>
    </p:spTree>
    <p:extLst>
      <p:ext uri="{BB962C8B-B14F-4D97-AF65-F5344CB8AC3E}">
        <p14:creationId xmlns:p14="http://schemas.microsoft.com/office/powerpoint/2010/main" val="3247403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4130575B-6921-4646-B6C1-FA0F97BEF8C4}" type="datetimeFigureOut">
              <a:rPr lang="es-CO" smtClean="0"/>
              <a:t>4/11/2021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7CCBAFB2-C8B5-47FB-9870-3503EF677B2D}" type="slidenum">
              <a:rPr lang="es-CO" smtClean="0"/>
              <a:t>‹Nº›</a:t>
            </a:fld>
            <a:endParaRPr lang="es-CO"/>
          </a:p>
        </p:txBody>
      </p:sp>
    </p:spTree>
    <p:extLst>
      <p:ext uri="{BB962C8B-B14F-4D97-AF65-F5344CB8AC3E}">
        <p14:creationId xmlns:p14="http://schemas.microsoft.com/office/powerpoint/2010/main" val="2942509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4130575B-6921-4646-B6C1-FA0F97BEF8C4}" type="datetimeFigureOut">
              <a:rPr lang="es-CO" smtClean="0"/>
              <a:t>4/11/2021</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7CCBAFB2-C8B5-47FB-9870-3503EF677B2D}" type="slidenum">
              <a:rPr lang="es-CO" smtClean="0"/>
              <a:t>‹Nº›</a:t>
            </a:fld>
            <a:endParaRPr lang="es-CO"/>
          </a:p>
        </p:txBody>
      </p:sp>
    </p:spTree>
    <p:extLst>
      <p:ext uri="{BB962C8B-B14F-4D97-AF65-F5344CB8AC3E}">
        <p14:creationId xmlns:p14="http://schemas.microsoft.com/office/powerpoint/2010/main" val="1658034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4130575B-6921-4646-B6C1-FA0F97BEF8C4}" type="datetimeFigureOut">
              <a:rPr lang="es-CO" smtClean="0"/>
              <a:t>4/11/2021</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7CCBAFB2-C8B5-47FB-9870-3503EF677B2D}" type="slidenum">
              <a:rPr lang="es-CO" smtClean="0"/>
              <a:t>‹Nº›</a:t>
            </a:fld>
            <a:endParaRPr lang="es-CO"/>
          </a:p>
        </p:txBody>
      </p:sp>
    </p:spTree>
    <p:extLst>
      <p:ext uri="{BB962C8B-B14F-4D97-AF65-F5344CB8AC3E}">
        <p14:creationId xmlns:p14="http://schemas.microsoft.com/office/powerpoint/2010/main" val="2018793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130575B-6921-4646-B6C1-FA0F97BEF8C4}" type="datetimeFigureOut">
              <a:rPr lang="es-CO" smtClean="0"/>
              <a:t>4/11/2021</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7CCBAFB2-C8B5-47FB-9870-3503EF677B2D}" type="slidenum">
              <a:rPr lang="es-CO" smtClean="0"/>
              <a:t>‹Nº›</a:t>
            </a:fld>
            <a:endParaRPr lang="es-CO"/>
          </a:p>
        </p:txBody>
      </p:sp>
    </p:spTree>
    <p:extLst>
      <p:ext uri="{BB962C8B-B14F-4D97-AF65-F5344CB8AC3E}">
        <p14:creationId xmlns:p14="http://schemas.microsoft.com/office/powerpoint/2010/main" val="1892016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4130575B-6921-4646-B6C1-FA0F97BEF8C4}" type="datetimeFigureOut">
              <a:rPr lang="es-CO" smtClean="0"/>
              <a:t>4/11/2021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7CCBAFB2-C8B5-47FB-9870-3503EF677B2D}" type="slidenum">
              <a:rPr lang="es-CO" smtClean="0"/>
              <a:t>‹Nº›</a:t>
            </a:fld>
            <a:endParaRPr lang="es-CO"/>
          </a:p>
        </p:txBody>
      </p:sp>
    </p:spTree>
    <p:extLst>
      <p:ext uri="{BB962C8B-B14F-4D97-AF65-F5344CB8AC3E}">
        <p14:creationId xmlns:p14="http://schemas.microsoft.com/office/powerpoint/2010/main" val="468007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4130575B-6921-4646-B6C1-FA0F97BEF8C4}" type="datetimeFigureOut">
              <a:rPr lang="es-CO" smtClean="0"/>
              <a:t>4/11/2021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7CCBAFB2-C8B5-47FB-9870-3503EF677B2D}" type="slidenum">
              <a:rPr lang="es-CO" smtClean="0"/>
              <a:t>‹Nº›</a:t>
            </a:fld>
            <a:endParaRPr lang="es-CO"/>
          </a:p>
        </p:txBody>
      </p:sp>
    </p:spTree>
    <p:extLst>
      <p:ext uri="{BB962C8B-B14F-4D97-AF65-F5344CB8AC3E}">
        <p14:creationId xmlns:p14="http://schemas.microsoft.com/office/powerpoint/2010/main" val="3737881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30575B-6921-4646-B6C1-FA0F97BEF8C4}" type="datetimeFigureOut">
              <a:rPr lang="es-CO" smtClean="0"/>
              <a:t>4/11/2021</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CBAFB2-C8B5-47FB-9870-3503EF677B2D}" type="slidenum">
              <a:rPr lang="es-CO" smtClean="0"/>
              <a:t>‹Nº›</a:t>
            </a:fld>
            <a:endParaRPr lang="es-CO"/>
          </a:p>
        </p:txBody>
      </p:sp>
    </p:spTree>
    <p:extLst>
      <p:ext uri="{BB962C8B-B14F-4D97-AF65-F5344CB8AC3E}">
        <p14:creationId xmlns:p14="http://schemas.microsoft.com/office/powerpoint/2010/main" val="757346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O" dirty="0" smtClean="0">
                <a:solidFill>
                  <a:srgbClr val="FF0000"/>
                </a:solidFill>
                <a:latin typeface="Algerian" panose="04020705040A02060702" pitchFamily="82" charset="0"/>
              </a:rPr>
              <a:t>LA OPTICA</a:t>
            </a:r>
            <a:endParaRPr lang="es-CO" dirty="0">
              <a:solidFill>
                <a:srgbClr val="FF0000"/>
              </a:solidFill>
              <a:latin typeface="Algerian" panose="04020705040A02060702" pitchFamily="82" charset="0"/>
            </a:endParaRPr>
          </a:p>
        </p:txBody>
      </p:sp>
      <p:sp>
        <p:nvSpPr>
          <p:cNvPr id="3" name="Subtítulo 2"/>
          <p:cNvSpPr>
            <a:spLocks noGrp="1"/>
          </p:cNvSpPr>
          <p:nvPr>
            <p:ph type="subTitle" idx="1"/>
          </p:nvPr>
        </p:nvSpPr>
        <p:spPr/>
        <p:txBody>
          <a:bodyPr/>
          <a:lstStyle/>
          <a:p>
            <a:r>
              <a:rPr lang="es-CO" dirty="0" smtClean="0">
                <a:latin typeface="Algerian" panose="04020705040A02060702" pitchFamily="82" charset="0"/>
              </a:rPr>
              <a:t>LAURA VALENTINA PRADA</a:t>
            </a:r>
          </a:p>
          <a:p>
            <a:r>
              <a:rPr lang="es-CO" dirty="0" smtClean="0">
                <a:latin typeface="Algerian" panose="04020705040A02060702" pitchFamily="82" charset="0"/>
              </a:rPr>
              <a:t>11°</a:t>
            </a:r>
          </a:p>
          <a:p>
            <a:r>
              <a:rPr lang="es-CO" dirty="0" smtClean="0">
                <a:latin typeface="Algerian" panose="04020705040A02060702" pitchFamily="82" charset="0"/>
              </a:rPr>
              <a:t>2021</a:t>
            </a:r>
            <a:endParaRPr lang="es-CO" dirty="0">
              <a:latin typeface="Algerian" panose="04020705040A02060702" pitchFamily="82" charset="0"/>
            </a:endParaRPr>
          </a:p>
        </p:txBody>
      </p:sp>
    </p:spTree>
    <p:extLst>
      <p:ext uri="{BB962C8B-B14F-4D97-AF65-F5344CB8AC3E}">
        <p14:creationId xmlns:p14="http://schemas.microsoft.com/office/powerpoint/2010/main" val="44916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90006" y="813816"/>
            <a:ext cx="10515600" cy="6253189"/>
          </a:xfrm>
        </p:spPr>
        <p:txBody>
          <a:bodyPr/>
          <a:lstStyle/>
          <a:p>
            <a:pPr lvl="0" algn="ctr"/>
            <a:r>
              <a:rPr lang="es-CO" dirty="0" smtClean="0">
                <a:solidFill>
                  <a:srgbClr val="FF0000"/>
                </a:solidFill>
                <a:latin typeface="Agency FB" panose="020B0503020202020204" pitchFamily="34" charset="0"/>
              </a:rPr>
              <a:t>LA OPTICA</a:t>
            </a:r>
          </a:p>
          <a:p>
            <a:pPr lvl="0" algn="ctr"/>
            <a:r>
              <a:rPr lang="es-CO" dirty="0" smtClean="0">
                <a:latin typeface="Agency FB" panose="020B0503020202020204" pitchFamily="34" charset="0"/>
              </a:rPr>
              <a:t>Es </a:t>
            </a:r>
            <a:r>
              <a:rPr lang="es-CO" dirty="0">
                <a:latin typeface="Agency FB" panose="020B0503020202020204" pitchFamily="34" charset="0"/>
              </a:rPr>
              <a:t>la parte de la física que se encarga del estudio de la producción, manipulación controlada y captación de la luz</a:t>
            </a:r>
            <a:r>
              <a:rPr lang="es-CO" dirty="0" smtClean="0">
                <a:latin typeface="Agency FB" panose="020B0503020202020204" pitchFamily="34" charset="0"/>
              </a:rPr>
              <a:t>.</a:t>
            </a:r>
          </a:p>
          <a:p>
            <a:pPr algn="ctr"/>
            <a:r>
              <a:rPr lang="es-CO" b="1" dirty="0">
                <a:latin typeface="Agency FB" panose="020B0503020202020204" pitchFamily="34" charset="0"/>
              </a:rPr>
              <a:t>SE CALIFICA EN 3 SUBTEMAS</a:t>
            </a:r>
            <a:r>
              <a:rPr lang="es-CO" dirty="0">
                <a:latin typeface="Agency FB" panose="020B0503020202020204" pitchFamily="34" charset="0"/>
              </a:rPr>
              <a:t>:</a:t>
            </a:r>
          </a:p>
          <a:p>
            <a:pPr lvl="0" algn="ctr" fontAlgn="base"/>
            <a:r>
              <a:rPr lang="es-CO" dirty="0">
                <a:latin typeface="Agency FB" panose="020B0503020202020204" pitchFamily="34" charset="0"/>
              </a:rPr>
              <a:t>Óptica geométrica: Usa el método de rayos luminosos</a:t>
            </a:r>
          </a:p>
          <a:p>
            <a:pPr lvl="0" algn="ctr" fontAlgn="base"/>
            <a:r>
              <a:rPr lang="es-CO" dirty="0">
                <a:latin typeface="Agency FB" panose="020B0503020202020204" pitchFamily="34" charset="0"/>
              </a:rPr>
              <a:t>Óptica física: Considera a la luz como onda</a:t>
            </a:r>
          </a:p>
          <a:p>
            <a:pPr lvl="0" algn="ctr" fontAlgn="base"/>
            <a:r>
              <a:rPr lang="es-CO" dirty="0">
                <a:latin typeface="Agency FB" panose="020B0503020202020204" pitchFamily="34" charset="0"/>
              </a:rPr>
              <a:t>Óptica cuántica: Estudia la relación entre la luz y partículas </a:t>
            </a:r>
            <a:r>
              <a:rPr lang="es-CO" dirty="0" smtClean="0">
                <a:latin typeface="Agency FB" panose="020B0503020202020204" pitchFamily="34" charset="0"/>
              </a:rPr>
              <a:t>atómicas</a:t>
            </a:r>
          </a:p>
          <a:p>
            <a:pPr lvl="0" algn="ctr" fontAlgn="base"/>
            <a:endParaRPr lang="es-CO" dirty="0"/>
          </a:p>
          <a:p>
            <a:pPr lvl="0"/>
            <a:endParaRPr lang="es-CO" dirty="0"/>
          </a:p>
          <a:p>
            <a:endParaRPr lang="es-CO" dirty="0"/>
          </a:p>
        </p:txBody>
      </p:sp>
      <p:sp>
        <p:nvSpPr>
          <p:cNvPr id="5" name="Rectangle 3"/>
          <p:cNvSpPr>
            <a:spLocks noChangeArrowheads="1"/>
          </p:cNvSpPr>
          <p:nvPr/>
        </p:nvSpPr>
        <p:spPr bwMode="auto">
          <a:xfrm>
            <a:off x="1697038" y="134035"/>
            <a:ext cx="717696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O" altLang="es-CO" sz="1800" b="0" i="0" u="none" strike="noStrike" cap="none" normalizeH="0" baseline="0" dirty="0" smtClean="0">
                <a:ln>
                  <a:noFill/>
                </a:ln>
                <a:solidFill>
                  <a:srgbClr val="FFFFFF"/>
                </a:solidFill>
                <a:effectLst/>
                <a:latin typeface="Arial" panose="020B0604020202020204" pitchFamily="34" charset="0"/>
                <a:ea typeface="Arial" panose="020B0604020202020204" pitchFamily="34" charset="0"/>
                <a:cs typeface="Calibri" panose="020F0502020204030204" pitchFamily="34" charset="0"/>
              </a:rPr>
              <a:t>onda</a:t>
            </a:r>
            <a:endParaRPr kumimoji="0" lang="es-CO" altLang="es-CO" sz="11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1800" b="0" i="0" u="none" strike="noStrike" cap="none" normalizeH="0" baseline="0" dirty="0" smtClean="0">
                <a:ln>
                  <a:noFill/>
                </a:ln>
                <a:solidFill>
                  <a:srgbClr val="FFFFFF"/>
                </a:solidFill>
                <a:effectLst/>
                <a:latin typeface="Arial" panose="020B0604020202020204" pitchFamily="34" charset="0"/>
                <a:ea typeface="Arial" panose="020B0604020202020204" pitchFamily="34" charset="0"/>
                <a:cs typeface="Calibri" panose="020F0502020204030204" pitchFamily="34" charset="0"/>
              </a:rPr>
              <a:t>Óptica </a:t>
            </a:r>
            <a:r>
              <a:rPr kumimoji="0" lang="es-CO" altLang="es-CO" sz="1800" b="0" i="0" u="none" strike="noStrike" cap="none" normalizeH="0" baseline="0" dirty="0" err="1" smtClean="0">
                <a:ln>
                  <a:noFill/>
                </a:ln>
                <a:solidFill>
                  <a:srgbClr val="FFFFFF"/>
                </a:solidFill>
                <a:effectLst/>
                <a:latin typeface="Arial" panose="020B0604020202020204" pitchFamily="34" charset="0"/>
                <a:ea typeface="Arial" panose="020B0604020202020204" pitchFamily="34" charset="0"/>
                <a:cs typeface="Calibri" panose="020F0502020204030204" pitchFamily="34" charset="0"/>
              </a:rPr>
              <a:t>uántica</a:t>
            </a:r>
            <a:r>
              <a:rPr kumimoji="0" lang="es-CO" altLang="es-CO" sz="1800" b="0" i="0" u="none" strike="noStrike" cap="none" normalizeH="0" baseline="0" dirty="0" smtClean="0">
                <a:ln>
                  <a:noFill/>
                </a:ln>
                <a:solidFill>
                  <a:srgbClr val="FFFFFF"/>
                </a:solidFill>
                <a:effectLst/>
                <a:latin typeface="Arial" panose="020B0604020202020204" pitchFamily="34" charset="0"/>
                <a:ea typeface="Arial" panose="020B0604020202020204" pitchFamily="34" charset="0"/>
                <a:cs typeface="Calibri" panose="020F0502020204030204" pitchFamily="34" charset="0"/>
              </a:rPr>
              <a:t>: Estudia la relación entre la luz y partículas atómicas</a:t>
            </a:r>
            <a:endParaRPr kumimoji="0" lang="es-CO" altLang="es-CO" sz="1800" b="0" i="0" u="none" strike="noStrike" cap="none" normalizeH="0" baseline="0" dirty="0" smtClean="0">
              <a:ln>
                <a:noFill/>
              </a:ln>
              <a:solidFill>
                <a:schemeClr val="tx1"/>
              </a:solidFill>
              <a:effectLst/>
              <a:latin typeface="Arial" panose="020B0604020202020204" pitchFamily="34" charset="0"/>
            </a:endParaRPr>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42263" y="4213565"/>
            <a:ext cx="2194559" cy="2508068"/>
          </a:xfrm>
          <a:prstGeom prst="rect">
            <a:avLst/>
          </a:prstGeom>
        </p:spPr>
      </p:pic>
    </p:spTree>
    <p:extLst>
      <p:ext uri="{BB962C8B-B14F-4D97-AF65-F5344CB8AC3E}">
        <p14:creationId xmlns:p14="http://schemas.microsoft.com/office/powerpoint/2010/main" val="3048793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20635" y="166641"/>
            <a:ext cx="10515600" cy="6430101"/>
          </a:xfrm>
        </p:spPr>
        <p:txBody>
          <a:bodyPr/>
          <a:lstStyle/>
          <a:p>
            <a:r>
              <a:rPr lang="es-CO" b="1" dirty="0">
                <a:solidFill>
                  <a:srgbClr val="FF0000"/>
                </a:solidFill>
                <a:latin typeface="Agency FB" panose="020B0503020202020204" pitchFamily="34" charset="0"/>
              </a:rPr>
              <a:t>LA LUZ </a:t>
            </a:r>
          </a:p>
          <a:p>
            <a:r>
              <a:rPr lang="es-CO" dirty="0">
                <a:latin typeface="Agency FB" panose="020B0503020202020204" pitchFamily="34" charset="0"/>
              </a:rPr>
              <a:t>▪ La luz es una energía luminosa que se propaga por unas partículas que reciben el nombre de fotones, estas partículas no tienen masa pero tienen la propiedad de emitir luz.</a:t>
            </a:r>
          </a:p>
          <a:p>
            <a:r>
              <a:rPr lang="es-CO" b="1" dirty="0">
                <a:solidFill>
                  <a:srgbClr val="FF0000"/>
                </a:solidFill>
                <a:latin typeface="Agency FB" panose="020B0503020202020204" pitchFamily="34" charset="0"/>
              </a:rPr>
              <a:t>ONDAS ELECTROMAGNETICAS</a:t>
            </a:r>
          </a:p>
          <a:p>
            <a:r>
              <a:rPr lang="es-CO" dirty="0">
                <a:latin typeface="Agency FB" panose="020B0503020202020204" pitchFamily="34" charset="0"/>
              </a:rPr>
              <a:t>▪ La radiación electromagnética es un tipo de campo electromagnético variable, es decir, una combinación de campos eléctricos y magnéticos oscilantes</a:t>
            </a:r>
            <a:r>
              <a:rPr lang="es-CO" dirty="0" smtClean="0"/>
              <a:t>.</a:t>
            </a:r>
          </a:p>
          <a:p>
            <a:endParaRPr lang="es-CO" dirty="0"/>
          </a:p>
          <a:p>
            <a:endParaRPr lang="es-CO"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3447" y="3846001"/>
            <a:ext cx="5011103" cy="2868308"/>
          </a:xfrm>
          <a:prstGeom prst="rect">
            <a:avLst/>
          </a:prstGeom>
        </p:spPr>
      </p:pic>
    </p:spTree>
    <p:extLst>
      <p:ext uri="{BB962C8B-B14F-4D97-AF65-F5344CB8AC3E}">
        <p14:creationId xmlns:p14="http://schemas.microsoft.com/office/powerpoint/2010/main" val="3940242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691697"/>
            <a:ext cx="10515600" cy="1325563"/>
          </a:xfrm>
        </p:spPr>
        <p:txBody>
          <a:bodyPr>
            <a:normAutofit fontScale="90000"/>
          </a:bodyPr>
          <a:lstStyle/>
          <a:p>
            <a:r>
              <a:rPr lang="es-CO" b="1" dirty="0">
                <a:solidFill>
                  <a:srgbClr val="FF0000"/>
                </a:solidFill>
                <a:latin typeface="Agency FB" panose="020B0503020202020204" pitchFamily="34" charset="0"/>
              </a:rPr>
              <a:t>LUZ VISIBLE</a:t>
            </a:r>
            <a:r>
              <a:rPr lang="es-CO" b="1" dirty="0">
                <a:latin typeface="Agency FB" panose="020B0503020202020204" pitchFamily="34" charset="0"/>
              </a:rPr>
              <a:t/>
            </a:r>
            <a:br>
              <a:rPr lang="es-CO" b="1" dirty="0">
                <a:latin typeface="Agency FB" panose="020B0503020202020204" pitchFamily="34" charset="0"/>
              </a:rPr>
            </a:br>
            <a:r>
              <a:rPr lang="es-CO" dirty="0">
                <a:latin typeface="Agency FB" panose="020B0503020202020204" pitchFamily="34" charset="0"/>
              </a:rPr>
              <a:t>▪ Se llama espectro visible a la región del espectro electromagnético que el ojo humano es capaz de percibir</a:t>
            </a:r>
            <a:r>
              <a:rPr lang="es-CO" dirty="0"/>
              <a:t/>
            </a:r>
            <a:br>
              <a:rPr lang="es-CO" dirty="0"/>
            </a:br>
            <a:endParaRPr lang="es-CO"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21130" y="2376050"/>
            <a:ext cx="6779623" cy="4172075"/>
          </a:xfrm>
        </p:spPr>
      </p:pic>
    </p:spTree>
    <p:extLst>
      <p:ext uri="{BB962C8B-B14F-4D97-AF65-F5344CB8AC3E}">
        <p14:creationId xmlns:p14="http://schemas.microsoft.com/office/powerpoint/2010/main" val="352350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199" y="2076359"/>
            <a:ext cx="10515600" cy="1325563"/>
          </a:xfrm>
        </p:spPr>
        <p:txBody>
          <a:bodyPr>
            <a:normAutofit fontScale="90000"/>
          </a:bodyPr>
          <a:lstStyle/>
          <a:p>
            <a:r>
              <a:rPr lang="es-CO" b="1" dirty="0">
                <a:solidFill>
                  <a:srgbClr val="FF0000"/>
                </a:solidFill>
                <a:latin typeface="Agency FB" panose="020B0503020202020204" pitchFamily="34" charset="0"/>
              </a:rPr>
              <a:t>VELOCIDAD DE LA </a:t>
            </a:r>
            <a:r>
              <a:rPr lang="es-CO" b="1" dirty="0" smtClean="0">
                <a:solidFill>
                  <a:srgbClr val="FF0000"/>
                </a:solidFill>
                <a:latin typeface="Agency FB" panose="020B0503020202020204" pitchFamily="34" charset="0"/>
              </a:rPr>
              <a:t>LUZ</a:t>
            </a:r>
            <a:br>
              <a:rPr lang="es-CO" b="1" dirty="0" smtClean="0">
                <a:solidFill>
                  <a:srgbClr val="FF0000"/>
                </a:solidFill>
                <a:latin typeface="Agency FB" panose="020B0503020202020204" pitchFamily="34" charset="0"/>
              </a:rPr>
            </a:br>
            <a:r>
              <a:rPr lang="es-CO" b="1" dirty="0">
                <a:latin typeface="Agency FB" panose="020B0503020202020204" pitchFamily="34" charset="0"/>
              </a:rPr>
              <a:t/>
            </a:r>
            <a:br>
              <a:rPr lang="es-CO" b="1" dirty="0">
                <a:latin typeface="Agency FB" panose="020B0503020202020204" pitchFamily="34" charset="0"/>
              </a:rPr>
            </a:br>
            <a:r>
              <a:rPr lang="es-CO" dirty="0">
                <a:latin typeface="Agency FB" panose="020B0503020202020204" pitchFamily="34" charset="0"/>
              </a:rPr>
              <a:t>▪ la luz tiene una velocidad exacta de 299.792,458 kilómetros por segundo. Sin embargo, su velocidad varía en función del medio en el que se encuentre. La propiedad que poseen los materiales para que la luz pase de un lado a otro recibe el nombre de índice de refracción y le permite cambiar de velocidad </a:t>
            </a:r>
            <a:r>
              <a:rPr lang="es-CO" dirty="0"/>
              <a:t/>
            </a:r>
            <a:br>
              <a:rPr lang="es-CO" dirty="0"/>
            </a:br>
            <a:endParaRPr lang="es-CO" dirty="0"/>
          </a:p>
        </p:txBody>
      </p:sp>
    </p:spTree>
    <p:extLst>
      <p:ext uri="{BB962C8B-B14F-4D97-AF65-F5344CB8AC3E}">
        <p14:creationId xmlns:p14="http://schemas.microsoft.com/office/powerpoint/2010/main" val="1532686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solidFill>
                  <a:srgbClr val="FF0000"/>
                </a:solidFill>
                <a:latin typeface="Agency FB" panose="020B0503020202020204" pitchFamily="34" charset="0"/>
              </a:rPr>
              <a:t>LEYES DE LA OPTICA</a:t>
            </a:r>
            <a:r>
              <a:rPr lang="es-CO" dirty="0" smtClean="0"/>
              <a:t/>
            </a:r>
            <a:br>
              <a:rPr lang="es-CO" dirty="0" smtClean="0"/>
            </a:br>
            <a:endParaRPr lang="es-CO" dirty="0"/>
          </a:p>
        </p:txBody>
      </p:sp>
      <p:sp>
        <p:nvSpPr>
          <p:cNvPr id="3" name="Marcador de contenido 2"/>
          <p:cNvSpPr>
            <a:spLocks noGrp="1"/>
          </p:cNvSpPr>
          <p:nvPr>
            <p:ph idx="1"/>
          </p:nvPr>
        </p:nvSpPr>
        <p:spPr>
          <a:xfrm>
            <a:off x="681446" y="1224733"/>
            <a:ext cx="10515600" cy="5463450"/>
          </a:xfrm>
        </p:spPr>
        <p:txBody>
          <a:bodyPr/>
          <a:lstStyle/>
          <a:p>
            <a:r>
              <a:rPr lang="es-CO" dirty="0"/>
              <a:t>Ley de reflexión: Trata de como la luz vuelve al mismo </a:t>
            </a:r>
            <a:r>
              <a:rPr lang="es-CO" dirty="0" smtClean="0"/>
              <a:t>punto</a:t>
            </a:r>
          </a:p>
          <a:p>
            <a:endParaRPr lang="es-CO" dirty="0"/>
          </a:p>
          <a:p>
            <a:endParaRPr lang="es-CO" dirty="0" smtClean="0"/>
          </a:p>
          <a:p>
            <a:endParaRPr lang="es-CO" dirty="0"/>
          </a:p>
          <a:p>
            <a:endParaRPr lang="es-CO" dirty="0" smtClean="0"/>
          </a:p>
          <a:p>
            <a:endParaRPr lang="es-CO" dirty="0"/>
          </a:p>
          <a:p>
            <a:pPr lvl="0"/>
            <a:r>
              <a:rPr lang="es-CO" dirty="0"/>
              <a:t>Ley de refracción: Trata de como la luz pasa de un medio a </a:t>
            </a:r>
            <a:r>
              <a:rPr lang="es-CO" dirty="0" smtClean="0"/>
              <a:t>otro</a:t>
            </a:r>
          </a:p>
          <a:p>
            <a:pPr lvl="0"/>
            <a:endParaRPr lang="es-CO" dirty="0"/>
          </a:p>
          <a:p>
            <a:endParaRPr lang="es-CO" dirty="0" smtClean="0"/>
          </a:p>
          <a:p>
            <a:pPr marL="0" indent="0">
              <a:buNone/>
            </a:pPr>
            <a:endParaRPr lang="es-CO"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20614" y="1690688"/>
            <a:ext cx="3181077" cy="2382737"/>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87300" y="4699635"/>
            <a:ext cx="2909889" cy="2179608"/>
          </a:xfrm>
          <a:prstGeom prst="rect">
            <a:avLst/>
          </a:prstGeom>
        </p:spPr>
      </p:pic>
    </p:spTree>
    <p:extLst>
      <p:ext uri="{BB962C8B-B14F-4D97-AF65-F5344CB8AC3E}">
        <p14:creationId xmlns:p14="http://schemas.microsoft.com/office/powerpoint/2010/main" val="2086674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12075" y="597717"/>
            <a:ext cx="10515600" cy="4862558"/>
          </a:xfrm>
        </p:spPr>
        <p:txBody>
          <a:bodyPr/>
          <a:lstStyle/>
          <a:p>
            <a:r>
              <a:rPr lang="es-CO" b="1" dirty="0" smtClean="0">
                <a:solidFill>
                  <a:srgbClr val="FF0000"/>
                </a:solidFill>
                <a:latin typeface="Agency FB" panose="020B0503020202020204" pitchFamily="34" charset="0"/>
              </a:rPr>
              <a:t>LEYES DE </a:t>
            </a:r>
            <a:r>
              <a:rPr lang="es-CO" b="1" dirty="0">
                <a:solidFill>
                  <a:srgbClr val="FF0000"/>
                </a:solidFill>
                <a:latin typeface="Agency FB" panose="020B0503020202020204" pitchFamily="34" charset="0"/>
              </a:rPr>
              <a:t>LA REFLEXIO</a:t>
            </a:r>
            <a:r>
              <a:rPr lang="es-CO" dirty="0">
                <a:solidFill>
                  <a:srgbClr val="FF0000"/>
                </a:solidFill>
                <a:latin typeface="Agency FB" panose="020B0503020202020204" pitchFamily="34" charset="0"/>
              </a:rPr>
              <a:t>N </a:t>
            </a:r>
            <a:endParaRPr lang="es-CO" b="1" dirty="0">
              <a:solidFill>
                <a:srgbClr val="FF0000"/>
              </a:solidFill>
              <a:latin typeface="Agency FB" panose="020B0503020202020204" pitchFamily="34" charset="0"/>
            </a:endParaRPr>
          </a:p>
          <a:p>
            <a:r>
              <a:rPr lang="es-CO" dirty="0">
                <a:latin typeface="Agency FB" panose="020B0503020202020204" pitchFamily="34" charset="0"/>
              </a:rPr>
              <a:t>▪ establece que el rayo incidente, la normal y el rayo reflejado están en un mismo plano. </a:t>
            </a:r>
            <a:endParaRPr lang="es-CO" dirty="0" smtClean="0">
              <a:latin typeface="Agency FB" panose="020B0503020202020204" pitchFamily="34" charset="0"/>
            </a:endParaRPr>
          </a:p>
          <a:p>
            <a:r>
              <a:rPr lang="es-CO" dirty="0" smtClean="0">
                <a:latin typeface="Agency FB" panose="020B0503020202020204" pitchFamily="34" charset="0"/>
              </a:rPr>
              <a:t>2º </a:t>
            </a:r>
            <a:r>
              <a:rPr lang="es-CO" dirty="0">
                <a:latin typeface="Agency FB" panose="020B0503020202020204" pitchFamily="34" charset="0"/>
              </a:rPr>
              <a:t>ley de la reflexión: establece que el ángulo incidente y el ángulo reflejado tienen el mismo valor, con respecto a la normal</a:t>
            </a:r>
            <a:r>
              <a:rPr lang="es-CO" dirty="0" smtClean="0">
                <a:latin typeface="Agency FB" panose="020B0503020202020204" pitchFamily="34" charset="0"/>
              </a:rPr>
              <a:t>.</a:t>
            </a:r>
          </a:p>
          <a:p>
            <a:r>
              <a:rPr lang="es-CO" b="1" dirty="0" smtClean="0">
                <a:solidFill>
                  <a:srgbClr val="FF0000"/>
                </a:solidFill>
              </a:rPr>
              <a:t>LEYES </a:t>
            </a:r>
            <a:r>
              <a:rPr lang="es-CO" b="1" dirty="0">
                <a:solidFill>
                  <a:srgbClr val="FF0000"/>
                </a:solidFill>
              </a:rPr>
              <a:t>DE LA REFRACCION </a:t>
            </a:r>
          </a:p>
          <a:p>
            <a:r>
              <a:rPr lang="es-CO" dirty="0"/>
              <a:t>▪ determina que esta se produce cuando el índice de refracción de los dos medios es distinto y el rayo de luz incide de manera oblicua sobre la superficie que los separa</a:t>
            </a:r>
            <a:r>
              <a:rPr lang="es-CO" dirty="0" smtClean="0"/>
              <a:t>.</a:t>
            </a:r>
          </a:p>
          <a:p>
            <a:r>
              <a:rPr lang="es-CO" dirty="0" smtClean="0"/>
              <a:t> </a:t>
            </a:r>
            <a:r>
              <a:rPr lang="es-CO" dirty="0"/>
              <a:t>... θ2 es el ángulo de refracción del rayo refractado.</a:t>
            </a:r>
          </a:p>
          <a:p>
            <a:endParaRPr lang="es-CO" dirty="0">
              <a:latin typeface="Agency FB" panose="020B0503020202020204" pitchFamily="34" charset="0"/>
            </a:endParaRPr>
          </a:p>
          <a:p>
            <a:endParaRPr lang="es-CO" dirty="0"/>
          </a:p>
        </p:txBody>
      </p:sp>
    </p:spTree>
    <p:extLst>
      <p:ext uri="{BB962C8B-B14F-4D97-AF65-F5344CB8AC3E}">
        <p14:creationId xmlns:p14="http://schemas.microsoft.com/office/powerpoint/2010/main" val="1125101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5137" y="1449342"/>
            <a:ext cx="10515600" cy="1325563"/>
          </a:xfrm>
        </p:spPr>
        <p:txBody>
          <a:bodyPr>
            <a:normAutofit fontScale="90000"/>
          </a:bodyPr>
          <a:lstStyle/>
          <a:p>
            <a:r>
              <a:rPr lang="es-CO" sz="3600" b="1" dirty="0">
                <a:solidFill>
                  <a:srgbClr val="FF0000"/>
                </a:solidFill>
                <a:latin typeface="Agency FB" panose="020B0503020202020204" pitchFamily="34" charset="0"/>
              </a:rPr>
              <a:t>ESPEJOS</a:t>
            </a:r>
            <a:r>
              <a:rPr lang="es-CO" sz="3600" b="1" dirty="0">
                <a:latin typeface="Agency FB" panose="020B0503020202020204" pitchFamily="34" charset="0"/>
              </a:rPr>
              <a:t/>
            </a:r>
            <a:br>
              <a:rPr lang="es-CO" sz="3600" b="1" dirty="0">
                <a:latin typeface="Agency FB" panose="020B0503020202020204" pitchFamily="34" charset="0"/>
              </a:rPr>
            </a:br>
            <a:r>
              <a:rPr lang="es-CO" sz="3600" dirty="0">
                <a:latin typeface="Agency FB" panose="020B0503020202020204" pitchFamily="34" charset="0"/>
              </a:rPr>
              <a:t>▪ Según la forma geométrica de su superficie, podemos clasificar los espejos en dos tipos, planos y esféricos, y dentro de estos podemos distinguir los cóncavos, en los que la superficie pulimentada se encuentra en la cara interior de la superficie esférica, de los convexos, en los que se encuentra en la cara exterior.</a:t>
            </a:r>
            <a:r>
              <a:rPr lang="es-CO" dirty="0"/>
              <a:t/>
            </a:r>
            <a:br>
              <a:rPr lang="es-CO" dirty="0"/>
            </a:br>
            <a:endParaRPr lang="es-CO"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29417" y="3775166"/>
            <a:ext cx="5987566" cy="2919403"/>
          </a:xfrm>
        </p:spPr>
      </p:pic>
    </p:spTree>
    <p:extLst>
      <p:ext uri="{BB962C8B-B14F-4D97-AF65-F5344CB8AC3E}">
        <p14:creationId xmlns:p14="http://schemas.microsoft.com/office/powerpoint/2010/main" val="4125262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solidFill>
                  <a:srgbClr val="FF0000"/>
                </a:solidFill>
                <a:latin typeface="Agency FB" panose="020B0503020202020204" pitchFamily="34" charset="0"/>
              </a:rPr>
              <a:t>EL OJO Y SUS PARTES</a:t>
            </a:r>
            <a:endParaRPr lang="es-CO" dirty="0">
              <a:solidFill>
                <a:srgbClr val="FF0000"/>
              </a:solidFill>
              <a:latin typeface="Agency FB" panose="020B0503020202020204" pitchFamily="34" charset="0"/>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95451" y="2152987"/>
            <a:ext cx="6831875" cy="3825849"/>
          </a:xfrm>
        </p:spPr>
      </p:pic>
    </p:spTree>
    <p:extLst>
      <p:ext uri="{BB962C8B-B14F-4D97-AF65-F5344CB8AC3E}">
        <p14:creationId xmlns:p14="http://schemas.microsoft.com/office/powerpoint/2010/main" val="78544148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285</Words>
  <Application>Microsoft Office PowerPoint</Application>
  <PresentationFormat>Panorámica</PresentationFormat>
  <Paragraphs>36</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Agency FB</vt:lpstr>
      <vt:lpstr>Algerian</vt:lpstr>
      <vt:lpstr>Arial</vt:lpstr>
      <vt:lpstr>Calibri</vt:lpstr>
      <vt:lpstr>Calibri Light</vt:lpstr>
      <vt:lpstr>Tema de Office</vt:lpstr>
      <vt:lpstr>LA OPTICA</vt:lpstr>
      <vt:lpstr>Presentación de PowerPoint</vt:lpstr>
      <vt:lpstr>Presentación de PowerPoint</vt:lpstr>
      <vt:lpstr>LUZ VISIBLE ▪ Se llama espectro visible a la región del espectro electromagnético que el ojo humano es capaz de percibir </vt:lpstr>
      <vt:lpstr>VELOCIDAD DE LA LUZ  ▪ la luz tiene una velocidad exacta de 299.792,458 kilómetros por segundo. Sin embargo, su velocidad varía en función del medio en el que se encuentre. La propiedad que poseen los materiales para que la luz pase de un lado a otro recibe el nombre de índice de refracción y le permite cambiar de velocidad  </vt:lpstr>
      <vt:lpstr>LEYES DE LA OPTICA </vt:lpstr>
      <vt:lpstr>Presentación de PowerPoint</vt:lpstr>
      <vt:lpstr>ESPEJOS ▪ Según la forma geométrica de su superficie, podemos clasificar los espejos en dos tipos, planos y esféricos, y dentro de estos podemos distinguir los cóncavos, en los que la superficie pulimentada se encuentra en la cara interior de la superficie esférica, de los convexos, en los que se encuentra en la cara exterior. </vt:lpstr>
      <vt:lpstr>EL OJO Y SUS PARTES</vt:lpstr>
    </vt:vector>
  </TitlesOfParts>
  <Company>InKulpado666</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OPTICA</dc:title>
  <dc:creator>COL.CERVANTES</dc:creator>
  <cp:lastModifiedBy>COL.CERVANTES</cp:lastModifiedBy>
  <cp:revision>3</cp:revision>
  <dcterms:created xsi:type="dcterms:W3CDTF">2021-11-04T14:59:40Z</dcterms:created>
  <dcterms:modified xsi:type="dcterms:W3CDTF">2021-11-04T15:16:52Z</dcterms:modified>
</cp:coreProperties>
</file>