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5" r:id="rId6"/>
    <p:sldId id="269" r:id="rId7"/>
    <p:sldId id="270" r:id="rId8"/>
    <p:sldId id="271" r:id="rId9"/>
    <p:sldId id="273" r:id="rId10"/>
  </p:sldIdLst>
  <p:sldSz cx="9144000" cy="5143500" type="screen16x9"/>
  <p:notesSz cx="6858000" cy="9144000"/>
  <p:embeddedFontLst>
    <p:embeddedFont>
      <p:font typeface="Saira ExtraCondensed SemiBold" panose="020B0604020202020204" charset="0"/>
      <p:regular r:id="rId12"/>
      <p:bold r:id="rId13"/>
    </p:embeddedFont>
    <p:embeddedFont>
      <p:font typeface="Amatic SC" panose="020B0604020202020204" charset="-79"/>
      <p:regular r:id="rId14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56362B-39B1-44EA-BA83-06CB4F13B149}">
  <a:tblStyle styleId="{4E56362B-39B1-44EA-BA83-06CB4F13B1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d9a8051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d9a8051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c698b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c698b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c698b0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c698b0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c698b07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c698b07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6c698b07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6c698b07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c698b077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c698b077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d9a80511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d9a80511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6c698b07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6c698b07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d9a80511_5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d9a80511_5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075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678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3925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958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6785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036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49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916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603475" y="2557800"/>
            <a:ext cx="31332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5165499" y="1996137"/>
            <a:ext cx="2571300" cy="8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678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">
  <p:cSld name="Title + text 2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 flipH="1">
            <a:off x="1450349" y="2176794"/>
            <a:ext cx="38676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 flipH="1">
            <a:off x="1450372" y="1706425"/>
            <a:ext cx="2571300" cy="8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70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619900" y="165229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ctrTitle" idx="2"/>
          </p:nvPr>
        </p:nvSpPr>
        <p:spPr>
          <a:xfrm>
            <a:off x="1799504" y="3075650"/>
            <a:ext cx="1127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1386371" y="3286338"/>
            <a:ext cx="195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 idx="3"/>
          </p:nvPr>
        </p:nvSpPr>
        <p:spPr>
          <a:xfrm>
            <a:off x="4046584" y="3075650"/>
            <a:ext cx="1127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4"/>
          </p:nvPr>
        </p:nvSpPr>
        <p:spPr>
          <a:xfrm>
            <a:off x="3633425" y="3286338"/>
            <a:ext cx="195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5"/>
          </p:nvPr>
        </p:nvSpPr>
        <p:spPr>
          <a:xfrm>
            <a:off x="6293663" y="3075650"/>
            <a:ext cx="1127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6"/>
          </p:nvPr>
        </p:nvSpPr>
        <p:spPr>
          <a:xfrm>
            <a:off x="5880479" y="3286338"/>
            <a:ext cx="195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9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7328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619900" y="165229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ctrTitle" idx="2"/>
          </p:nvPr>
        </p:nvSpPr>
        <p:spPr>
          <a:xfrm>
            <a:off x="5099907" y="1958750"/>
            <a:ext cx="16530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4650200" y="2207475"/>
            <a:ext cx="2515200" cy="1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ctrTitle" idx="3"/>
          </p:nvPr>
        </p:nvSpPr>
        <p:spPr>
          <a:xfrm>
            <a:off x="2637958" y="1958750"/>
            <a:ext cx="16530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2135000" y="2207475"/>
            <a:ext cx="2515200" cy="1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50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619900" y="165229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15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ctrTitle"/>
          </p:nvPr>
        </p:nvSpPr>
        <p:spPr>
          <a:xfrm>
            <a:off x="619900" y="165229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2"/>
          </p:nvPr>
        </p:nvSpPr>
        <p:spPr>
          <a:xfrm>
            <a:off x="1041226" y="2769200"/>
            <a:ext cx="14853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807075" y="3400575"/>
            <a:ext cx="195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ctrTitle" idx="3"/>
          </p:nvPr>
        </p:nvSpPr>
        <p:spPr>
          <a:xfrm>
            <a:off x="3817071" y="2769200"/>
            <a:ext cx="14853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4"/>
          </p:nvPr>
        </p:nvSpPr>
        <p:spPr>
          <a:xfrm>
            <a:off x="3595075" y="3400575"/>
            <a:ext cx="195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ctrTitle" idx="5"/>
          </p:nvPr>
        </p:nvSpPr>
        <p:spPr>
          <a:xfrm>
            <a:off x="6617467" y="2769200"/>
            <a:ext cx="14853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6"/>
          </p:nvPr>
        </p:nvSpPr>
        <p:spPr>
          <a:xfrm>
            <a:off x="6383325" y="3400575"/>
            <a:ext cx="195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25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86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791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808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748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156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497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008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www.significados.com/sustantiv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oncepto.de/sustantivo/#ixzz6scuUhIC0" TargetMode="External"/><Relationship Id="rId5" Type="http://schemas.openxmlformats.org/officeDocument/2006/relationships/hyperlink" Target="https://concepto.de/sujeto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5270800" y="-17650"/>
            <a:ext cx="3873050" cy="5165300"/>
            <a:chOff x="5270800" y="-17650"/>
            <a:chExt cx="3873050" cy="5165300"/>
          </a:xfrm>
        </p:grpSpPr>
        <p:sp>
          <p:nvSpPr>
            <p:cNvPr id="89" name="Google Shape;89;p18"/>
            <p:cNvSpPr/>
            <p:nvPr/>
          </p:nvSpPr>
          <p:spPr>
            <a:xfrm>
              <a:off x="5270800" y="-17650"/>
              <a:ext cx="2198752" cy="5161174"/>
            </a:xfrm>
            <a:custGeom>
              <a:avLst/>
              <a:gdLst/>
              <a:ahLst/>
              <a:cxnLst/>
              <a:rect l="l" t="t" r="r" b="b"/>
              <a:pathLst>
                <a:path w="89226" h="209442" extrusionOk="0">
                  <a:moveTo>
                    <a:pt x="89226" y="0"/>
                  </a:moveTo>
                  <a:lnTo>
                    <a:pt x="0" y="62"/>
                  </a:lnTo>
                  <a:cubicBezTo>
                    <a:pt x="0" y="10531"/>
                    <a:pt x="14734" y="10531"/>
                    <a:pt x="14734" y="21000"/>
                  </a:cubicBezTo>
                  <a:cubicBezTo>
                    <a:pt x="14734" y="31469"/>
                    <a:pt x="0" y="31469"/>
                    <a:pt x="0" y="41938"/>
                  </a:cubicBezTo>
                  <a:cubicBezTo>
                    <a:pt x="0" y="52391"/>
                    <a:pt x="14734" y="52391"/>
                    <a:pt x="14734" y="62860"/>
                  </a:cubicBezTo>
                  <a:cubicBezTo>
                    <a:pt x="14734" y="73345"/>
                    <a:pt x="0" y="73345"/>
                    <a:pt x="0" y="83814"/>
                  </a:cubicBezTo>
                  <a:cubicBezTo>
                    <a:pt x="0" y="94283"/>
                    <a:pt x="14734" y="94283"/>
                    <a:pt x="14734" y="104752"/>
                  </a:cubicBezTo>
                  <a:cubicBezTo>
                    <a:pt x="14734" y="115221"/>
                    <a:pt x="0" y="115221"/>
                    <a:pt x="0" y="125690"/>
                  </a:cubicBezTo>
                  <a:cubicBezTo>
                    <a:pt x="0" y="136159"/>
                    <a:pt x="14734" y="136159"/>
                    <a:pt x="14734" y="146628"/>
                  </a:cubicBezTo>
                  <a:cubicBezTo>
                    <a:pt x="14734" y="157097"/>
                    <a:pt x="0" y="157097"/>
                    <a:pt x="0" y="167566"/>
                  </a:cubicBezTo>
                  <a:cubicBezTo>
                    <a:pt x="0" y="178035"/>
                    <a:pt x="14734" y="178035"/>
                    <a:pt x="14734" y="188504"/>
                  </a:cubicBezTo>
                  <a:cubicBezTo>
                    <a:pt x="14734" y="198972"/>
                    <a:pt x="0" y="198972"/>
                    <a:pt x="0" y="209441"/>
                  </a:cubicBezTo>
                  <a:lnTo>
                    <a:pt x="89226" y="209441"/>
                  </a:lnTo>
                  <a:lnTo>
                    <a:pt x="89226" y="0"/>
                  </a:lnTo>
                  <a:close/>
                </a:path>
              </a:pathLst>
            </a:custGeom>
            <a:solidFill>
              <a:srgbClr val="FEB5B9">
                <a:alpha val="38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7469550" y="-13550"/>
              <a:ext cx="1674300" cy="5161200"/>
            </a:xfrm>
            <a:prstGeom prst="rect">
              <a:avLst/>
            </a:prstGeom>
            <a:solidFill>
              <a:srgbClr val="FEB5B9">
                <a:alpha val="38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8"/>
          <p:cNvSpPr/>
          <p:nvPr/>
        </p:nvSpPr>
        <p:spPr>
          <a:xfrm>
            <a:off x="4267200" y="1135202"/>
            <a:ext cx="4007400" cy="2868000"/>
          </a:xfrm>
          <a:prstGeom prst="round2DiagRect">
            <a:avLst>
              <a:gd name="adj1" fmla="val 28229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 flipH="1">
            <a:off x="4504077" y="2219612"/>
            <a:ext cx="3394200" cy="15705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dirty="0" smtClean="0">
                <a:solidFill>
                  <a:schemeClr val="accent1"/>
                </a:solidFill>
                <a:ea typeface="Saira ExtraCondensed SemiBold"/>
              </a:rPr>
              <a:t>C</a:t>
            </a:r>
            <a:r>
              <a:rPr lang="es" sz="3600" dirty="0" smtClean="0">
                <a:solidFill>
                  <a:schemeClr val="accent1"/>
                </a:solidFill>
                <a:ea typeface="Saira ExtraCondensed SemiBold"/>
              </a:rPr>
              <a:t>lases de palabras </a:t>
            </a:r>
            <a:br>
              <a:rPr lang="es" sz="3600" dirty="0" smtClean="0">
                <a:solidFill>
                  <a:schemeClr val="accent1"/>
                </a:solidFill>
                <a:ea typeface="Saira ExtraCondensed SemiBold"/>
              </a:rPr>
            </a:br>
            <a:r>
              <a:rPr lang="es" sz="3600" dirty="0" smtClean="0">
                <a:solidFill>
                  <a:schemeClr val="accent1"/>
                </a:solidFill>
                <a:ea typeface="Saira ExtraCondensed SemiBold"/>
              </a:rPr>
              <a:t>LAURA VALENTINA PRADA </a:t>
            </a:r>
            <a:endParaRPr sz="3600" dirty="0">
              <a:solidFill>
                <a:schemeClr val="accent1"/>
              </a:solidFill>
              <a:latin typeface="Saira ExtraCondensed SemiBold"/>
              <a:ea typeface="Saira ExtraCondensed SemiBold"/>
              <a:cs typeface="Saira ExtraCondensed SemiBold"/>
              <a:sym typeface="Saira ExtraCondensed SemiBold"/>
            </a:endParaRPr>
          </a:p>
        </p:txBody>
      </p:sp>
      <p:sp>
        <p:nvSpPr>
          <p:cNvPr id="8" name="Google Shape;92;p18"/>
          <p:cNvSpPr txBox="1">
            <a:spLocks/>
          </p:cNvSpPr>
          <p:nvPr/>
        </p:nvSpPr>
        <p:spPr>
          <a:xfrm flipH="1">
            <a:off x="5164282" y="3200400"/>
            <a:ext cx="2073790" cy="5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/>
            <a:endParaRPr lang="es-CO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4982">
            <a:off x="-412275" y="553478"/>
            <a:ext cx="1692553" cy="161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175" y="1106800"/>
            <a:ext cx="1692550" cy="212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363687" y="751499"/>
            <a:ext cx="4697186" cy="41737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SzPts val="1100"/>
            </a:pPr>
            <a:r>
              <a:rPr lang="es-CO" dirty="0"/>
              <a:t>Un sustantivo es una categoría gramatical o </a:t>
            </a:r>
            <a:r>
              <a:rPr lang="es-CO" b="1" dirty="0"/>
              <a:t>clase de palabra que se utiliza para nombrar un objeto, </a:t>
            </a:r>
            <a:r>
              <a:rPr lang="es-CO" b="1" dirty="0">
                <a:hlinkClick r:id="rId5"/>
              </a:rPr>
              <a:t>sujeto</a:t>
            </a:r>
            <a:r>
              <a:rPr lang="es-CO" b="1" dirty="0"/>
              <a:t>, lugar, concepto</a:t>
            </a:r>
            <a:r>
              <a:rPr lang="es-CO" dirty="0"/>
              <a:t>. Por ejemplo: Juan, auto, casa, Buenos </a:t>
            </a:r>
            <a:r>
              <a:rPr lang="es-CO" dirty="0" smtClean="0"/>
              <a:t>Aires.</a:t>
            </a:r>
          </a:p>
          <a:p>
            <a:pPr marL="0" indent="0" algn="l">
              <a:buSzPts val="1100"/>
            </a:pPr>
            <a:r>
              <a:rPr lang="es-CO" dirty="0"/>
              <a:t>Fuente: </a:t>
            </a:r>
            <a:r>
              <a:rPr lang="es-CO" dirty="0">
                <a:hlinkClick r:id="rId6"/>
              </a:rPr>
              <a:t>https://concepto.de/sustantivo/#ixzz6scuUhIC0</a:t>
            </a:r>
            <a:endParaRPr lang="es-CO" dirty="0"/>
          </a:p>
          <a:p>
            <a:pPr marL="0" lvl="0" indent="0" algn="l">
              <a:buSzPts val="1100"/>
            </a:pPr>
            <a:endParaRPr lang="es-CO" dirty="0" smtClean="0"/>
          </a:p>
          <a:p>
            <a:pPr algn="l" fontAlgn="t"/>
            <a:r>
              <a:rPr lang="es-CO" dirty="0" smtClean="0"/>
              <a:t>En</a:t>
            </a:r>
            <a:r>
              <a:rPr lang="es-CO" dirty="0"/>
              <a:t> </a:t>
            </a:r>
            <a:r>
              <a:rPr lang="es-CO" b="1" dirty="0"/>
              <a:t>gramática</a:t>
            </a:r>
            <a:r>
              <a:rPr lang="es-CO" dirty="0"/>
              <a:t>, los sustantivos son el tipo de palabras que </a:t>
            </a:r>
            <a:r>
              <a:rPr lang="es-CO" b="1" dirty="0"/>
              <a:t>se caracterizan por tener género (masculino y femenino) y número (singular y plural)</a:t>
            </a:r>
            <a:r>
              <a:rPr lang="es-CO" dirty="0"/>
              <a:t>, que forman sintagmas nominales, y pueden funcionar como argumento verbal o como complementos del nombre.</a:t>
            </a:r>
          </a:p>
          <a:p>
            <a:pPr algn="l" fontAlgn="t"/>
            <a:r>
              <a:rPr lang="es-CO" dirty="0"/>
              <a:t>Sustantivo, por otro lado, también puede referirse a algo </a:t>
            </a:r>
            <a:r>
              <a:rPr lang="es-CO" b="1" dirty="0"/>
              <a:t>que tiene existencia real e independiente</a:t>
            </a:r>
            <a:r>
              <a:rPr lang="es-CO" dirty="0"/>
              <a:t>: “El individuo es una realidad sustantiva”, o a algo</a:t>
            </a:r>
            <a:r>
              <a:rPr lang="es-CO" b="1" dirty="0"/>
              <a:t> que es importante o </a:t>
            </a:r>
            <a:r>
              <a:rPr lang="es-CO" b="1" dirty="0" smtClean="0"/>
              <a:t>fundamentos.</a:t>
            </a:r>
            <a:endParaRPr lang="es-CO" dirty="0" smtClean="0"/>
          </a:p>
          <a:p>
            <a:pPr marL="0" lvl="0" indent="0" algn="l"/>
            <a:r>
              <a:rPr lang="es-CO" dirty="0">
                <a:hlinkClick r:id="rId7"/>
              </a:rPr>
              <a:t>https://www.significados.com/sustantivo/</a:t>
            </a:r>
            <a:r>
              <a:rPr lang="es-CO" dirty="0"/>
              <a:t>"</a:t>
            </a:r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4064063" y="76091"/>
            <a:ext cx="2571300" cy="675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Sustantivo </a:t>
            </a:r>
            <a:endParaRPr dirty="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540447">
            <a:off x="-1004957" y="1803753"/>
            <a:ext cx="5788218" cy="31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 flipH="1">
            <a:off x="6783325" y="0"/>
            <a:ext cx="2360675" cy="1353100"/>
          </a:xfrm>
          <a:custGeom>
            <a:avLst/>
            <a:gdLst/>
            <a:ahLst/>
            <a:cxnLst/>
            <a:rect l="l" t="t" r="r" b="b"/>
            <a:pathLst>
              <a:path w="94427" h="54124" extrusionOk="0">
                <a:moveTo>
                  <a:pt x="0" y="0"/>
                </a:moveTo>
                <a:lnTo>
                  <a:pt x="0" y="54100"/>
                </a:lnTo>
                <a:cubicBezTo>
                  <a:pt x="65" y="54116"/>
                  <a:pt x="128" y="54123"/>
                  <a:pt x="192" y="54123"/>
                </a:cubicBezTo>
                <a:cubicBezTo>
                  <a:pt x="1070" y="54123"/>
                  <a:pt x="1802" y="52676"/>
                  <a:pt x="2619" y="50957"/>
                </a:cubicBezTo>
                <a:cubicBezTo>
                  <a:pt x="4944" y="46120"/>
                  <a:pt x="9249" y="42216"/>
                  <a:pt x="14479" y="40784"/>
                </a:cubicBezTo>
                <a:cubicBezTo>
                  <a:pt x="19725" y="39352"/>
                  <a:pt x="25634" y="40227"/>
                  <a:pt x="30373" y="37551"/>
                </a:cubicBezTo>
                <a:cubicBezTo>
                  <a:pt x="35775" y="34506"/>
                  <a:pt x="37944" y="27869"/>
                  <a:pt x="42331" y="23490"/>
                </a:cubicBezTo>
                <a:cubicBezTo>
                  <a:pt x="45809" y="20011"/>
                  <a:pt x="50565" y="18104"/>
                  <a:pt x="55336" y="16926"/>
                </a:cubicBezTo>
                <a:cubicBezTo>
                  <a:pt x="60116" y="15747"/>
                  <a:pt x="65027" y="15215"/>
                  <a:pt x="69799" y="14020"/>
                </a:cubicBezTo>
                <a:cubicBezTo>
                  <a:pt x="79072" y="11688"/>
                  <a:pt x="87674" y="6769"/>
                  <a:pt x="944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519546"/>
            <a:ext cx="7905750" cy="444731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6555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 flipH="1">
            <a:off x="-2" y="685800"/>
            <a:ext cx="5226628" cy="4281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O" dirty="0"/>
              <a:t>El adjetivo es una </a:t>
            </a:r>
            <a:r>
              <a:rPr lang="es-CO" b="1" dirty="0"/>
              <a:t>clase de palabra o parte de la oración que califica al sustantivo</a:t>
            </a:r>
            <a:r>
              <a:rPr lang="es-CO" dirty="0"/>
              <a:t>, y que aporta información adicional o complementa su significado. El adjetivo se coloca delante o después del sustantivo concordando en género y número</a:t>
            </a:r>
            <a:r>
              <a:rPr lang="es-CO" dirty="0" smtClean="0"/>
              <a:t>.</a:t>
            </a:r>
          </a:p>
          <a:p>
            <a:pPr marL="0" lvl="0" indent="0"/>
            <a:endParaRPr lang="es-CO" dirty="0"/>
          </a:p>
          <a:p>
            <a:pPr marL="0" lvl="0" indent="0"/>
            <a:r>
              <a:rPr lang="es-CO" dirty="0"/>
              <a:t>Por ejemplo</a:t>
            </a:r>
            <a:r>
              <a:rPr lang="es-CO" dirty="0" smtClean="0"/>
              <a:t>,</a:t>
            </a:r>
          </a:p>
          <a:p>
            <a:pPr marL="0" lvl="0" indent="0"/>
            <a:r>
              <a:rPr lang="es-CO" dirty="0" smtClean="0"/>
              <a:t> </a:t>
            </a:r>
            <a:r>
              <a:rPr lang="es-CO" dirty="0"/>
              <a:t>‘la pelota amarilla’, ‘el carro viejo’. También se utilizan ampliamente para realizar descripciones generales o abstractas. Por ejemplo, ‘el color amarillo de las flores’, sin especificar el tipo de flor, o ‘fue una difícil competencia’, siendo ‘difícil’ un adjetivo abstracto.</a:t>
            </a:r>
            <a:endParaRPr lang="es-CO" dirty="0" smtClean="0"/>
          </a:p>
          <a:p>
            <a:pPr marL="0" lvl="0" indent="0"/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ctrTitle"/>
          </p:nvPr>
        </p:nvSpPr>
        <p:spPr>
          <a:xfrm flipH="1">
            <a:off x="1184490" y="663601"/>
            <a:ext cx="2571300" cy="8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</a:t>
            </a:r>
            <a:r>
              <a:rPr lang="es" dirty="0" smtClean="0"/>
              <a:t>djetivo</a:t>
            </a:r>
            <a:endParaRPr dirty="0"/>
          </a:p>
        </p:txBody>
      </p:sp>
      <p:sp>
        <p:nvSpPr>
          <p:cNvPr id="141" name="Google Shape;141;p21"/>
          <p:cNvSpPr/>
          <p:nvPr/>
        </p:nvSpPr>
        <p:spPr>
          <a:xfrm rot="10800000">
            <a:off x="0" y="0"/>
            <a:ext cx="1760525" cy="1515300"/>
          </a:xfrm>
          <a:custGeom>
            <a:avLst/>
            <a:gdLst/>
            <a:ahLst/>
            <a:cxnLst/>
            <a:rect l="l" t="t" r="r" b="b"/>
            <a:pathLst>
              <a:path w="70421" h="60612" extrusionOk="0">
                <a:moveTo>
                  <a:pt x="63813" y="0"/>
                </a:moveTo>
                <a:cubicBezTo>
                  <a:pt x="62552" y="0"/>
                  <a:pt x="61280" y="85"/>
                  <a:pt x="59969" y="340"/>
                </a:cubicBezTo>
                <a:cubicBezTo>
                  <a:pt x="41104" y="4048"/>
                  <a:pt x="43862" y="30386"/>
                  <a:pt x="28647" y="38832"/>
                </a:cubicBezTo>
                <a:cubicBezTo>
                  <a:pt x="20618" y="43293"/>
                  <a:pt x="11361" y="42376"/>
                  <a:pt x="5762" y="50872"/>
                </a:cubicBezTo>
                <a:cubicBezTo>
                  <a:pt x="3684" y="54023"/>
                  <a:pt x="2439" y="57845"/>
                  <a:pt x="0" y="60611"/>
                </a:cubicBezTo>
                <a:lnTo>
                  <a:pt x="70421" y="60611"/>
                </a:lnTo>
                <a:lnTo>
                  <a:pt x="70421" y="315"/>
                </a:lnTo>
                <a:lnTo>
                  <a:pt x="70396" y="315"/>
                </a:lnTo>
                <a:cubicBezTo>
                  <a:pt x="68141" y="253"/>
                  <a:pt x="65994" y="0"/>
                  <a:pt x="638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125" y="168526"/>
            <a:ext cx="4625854" cy="547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4403700" y="1457325"/>
            <a:ext cx="4857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ctrTitle"/>
          </p:nvPr>
        </p:nvSpPr>
        <p:spPr>
          <a:xfrm>
            <a:off x="2753590" y="145473"/>
            <a:ext cx="2833435" cy="5248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T</a:t>
            </a:r>
            <a:r>
              <a:rPr lang="es" dirty="0" smtClean="0"/>
              <a:t>ipos de adjetivo 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ctrTitle" idx="2"/>
          </p:nvPr>
        </p:nvSpPr>
        <p:spPr>
          <a:xfrm>
            <a:off x="3268418" y="1249981"/>
            <a:ext cx="1620982" cy="414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Adjetivo calificativo</a:t>
            </a:r>
            <a:endParaRPr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218209" y="1524484"/>
            <a:ext cx="8125690" cy="3047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t"/>
            <a:r>
              <a:rPr lang="es-CO" sz="1400" dirty="0" smtClean="0"/>
              <a:t>Los </a:t>
            </a:r>
            <a:r>
              <a:rPr lang="es-CO" sz="1400" dirty="0"/>
              <a:t>adjetivos calificativos propiamente dichos describen las cualidades o características propias de los sustantivos. Son muy numerosos y muy variados. Pueden colocarse antes o después del sustantivo. </a:t>
            </a:r>
            <a:endParaRPr lang="es-CO" sz="1400" dirty="0" smtClean="0"/>
          </a:p>
          <a:p>
            <a:pPr algn="l" fontAlgn="t"/>
            <a:endParaRPr lang="es-CO" sz="1400" dirty="0"/>
          </a:p>
          <a:p>
            <a:pPr marL="0" lvl="0" indent="0" algn="l"/>
            <a:r>
              <a:rPr lang="es-CO" sz="1400" dirty="0"/>
              <a:t>ejemplos son</a:t>
            </a:r>
            <a:r>
              <a:rPr lang="es-CO" sz="1400" dirty="0" smtClean="0"/>
              <a:t>:</a:t>
            </a:r>
          </a:p>
          <a:p>
            <a:pPr marL="0" lvl="0" indent="0" algn="l"/>
            <a:endParaRPr lang="es-CO" sz="1400" dirty="0" smtClean="0"/>
          </a:p>
          <a:p>
            <a:pPr algn="l"/>
            <a:r>
              <a:rPr lang="es-CO" sz="1200" dirty="0"/>
              <a:t>Prefiero las galletas </a:t>
            </a:r>
            <a:r>
              <a:rPr lang="es-CO" sz="1200" b="1" dirty="0"/>
              <a:t>saladas</a:t>
            </a:r>
            <a:r>
              <a:rPr lang="es-CO" sz="1200" dirty="0"/>
              <a:t>.</a:t>
            </a:r>
          </a:p>
          <a:p>
            <a:pPr algn="l"/>
            <a:r>
              <a:rPr lang="es-CO" sz="1200" dirty="0"/>
              <a:t>El caballo tiene un </a:t>
            </a:r>
            <a:r>
              <a:rPr lang="es-CO" sz="1200" b="1" dirty="0"/>
              <a:t>suave </a:t>
            </a:r>
            <a:r>
              <a:rPr lang="es-CO" sz="1200" dirty="0"/>
              <a:t>pelaje.</a:t>
            </a:r>
          </a:p>
          <a:p>
            <a:pPr algn="l"/>
            <a:r>
              <a:rPr lang="es-CO" sz="1200" dirty="0"/>
              <a:t>Este fue un </a:t>
            </a:r>
            <a:r>
              <a:rPr lang="es-CO" sz="1200" b="1" dirty="0"/>
              <a:t>agradable </a:t>
            </a:r>
            <a:r>
              <a:rPr lang="es-CO" sz="1200" dirty="0"/>
              <a:t>encuentro.</a:t>
            </a:r>
          </a:p>
          <a:p>
            <a:pPr algn="l"/>
            <a:r>
              <a:rPr lang="es-CO" sz="1200" dirty="0"/>
              <a:t>Le gusta llevar el cabello </a:t>
            </a:r>
            <a:r>
              <a:rPr lang="es-CO" sz="1200" b="1" dirty="0"/>
              <a:t>largo</a:t>
            </a:r>
            <a:r>
              <a:rPr lang="es-CO" sz="1200" dirty="0"/>
              <a:t>.</a:t>
            </a:r>
          </a:p>
          <a:p>
            <a:pPr algn="l"/>
            <a:r>
              <a:rPr lang="es-CO" sz="1200" dirty="0"/>
              <a:t>Me gusta el vestido </a:t>
            </a:r>
            <a:r>
              <a:rPr lang="es-CO" sz="1200" b="1" dirty="0"/>
              <a:t>rojo.</a:t>
            </a:r>
            <a:endParaRPr lang="es-CO" sz="1200" dirty="0"/>
          </a:p>
          <a:p>
            <a:pPr marL="0" lvl="0" indent="0" algn="l"/>
            <a:endParaRPr lang="es-CO" sz="1400" dirty="0" smtClean="0"/>
          </a:p>
          <a:p>
            <a:pPr marL="0" lvl="0" indent="0" algn="l"/>
            <a:r>
              <a:rPr lang="es-CO" sz="1400" dirty="0" smtClean="0"/>
              <a:t>.</a:t>
            </a:r>
            <a:endParaRPr sz="1400" dirty="0"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873585">
            <a:off x="22675" y="78899"/>
            <a:ext cx="1203023" cy="117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813" y="3341866"/>
            <a:ext cx="1126950" cy="111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 flipH="1">
            <a:off x="6233750" y="3531925"/>
            <a:ext cx="2910250" cy="1611575"/>
          </a:xfrm>
          <a:custGeom>
            <a:avLst/>
            <a:gdLst/>
            <a:ahLst/>
            <a:cxnLst/>
            <a:rect l="l" t="t" r="r" b="b"/>
            <a:pathLst>
              <a:path w="116410" h="64463" extrusionOk="0">
                <a:moveTo>
                  <a:pt x="0" y="0"/>
                </a:moveTo>
                <a:lnTo>
                  <a:pt x="0" y="64462"/>
                </a:lnTo>
                <a:lnTo>
                  <a:pt x="116410" y="64462"/>
                </a:lnTo>
                <a:cubicBezTo>
                  <a:pt x="111385" y="60125"/>
                  <a:pt x="105966" y="56139"/>
                  <a:pt x="99525" y="54837"/>
                </a:cubicBezTo>
                <a:cubicBezTo>
                  <a:pt x="96284" y="54174"/>
                  <a:pt x="92904" y="54240"/>
                  <a:pt x="89720" y="53323"/>
                </a:cubicBezTo>
                <a:cubicBezTo>
                  <a:pt x="81445" y="50933"/>
                  <a:pt x="78196" y="42765"/>
                  <a:pt x="70879" y="39221"/>
                </a:cubicBezTo>
                <a:cubicBezTo>
                  <a:pt x="68977" y="38300"/>
                  <a:pt x="66919" y="37934"/>
                  <a:pt x="64815" y="37934"/>
                </a:cubicBezTo>
                <a:cubicBezTo>
                  <a:pt x="60618" y="37934"/>
                  <a:pt x="56239" y="39391"/>
                  <a:pt x="52554" y="40809"/>
                </a:cubicBezTo>
                <a:cubicBezTo>
                  <a:pt x="50401" y="41639"/>
                  <a:pt x="48204" y="42558"/>
                  <a:pt x="45904" y="42558"/>
                </a:cubicBezTo>
                <a:cubicBezTo>
                  <a:pt x="45799" y="42558"/>
                  <a:pt x="45694" y="42556"/>
                  <a:pt x="45588" y="42552"/>
                </a:cubicBezTo>
                <a:cubicBezTo>
                  <a:pt x="38034" y="42290"/>
                  <a:pt x="34907" y="32420"/>
                  <a:pt x="32820" y="26617"/>
                </a:cubicBezTo>
                <a:cubicBezTo>
                  <a:pt x="29808" y="18228"/>
                  <a:pt x="26232" y="9912"/>
                  <a:pt x="18391" y="4936"/>
                </a:cubicBezTo>
                <a:cubicBezTo>
                  <a:pt x="12915" y="1441"/>
                  <a:pt x="6409" y="320"/>
                  <a:pt x="0" y="0"/>
                </a:cubicBezTo>
                <a:close/>
              </a:path>
            </a:pathLst>
          </a:custGeom>
          <a:solidFill>
            <a:srgbClr val="E6555C">
              <a:alpha val="45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>
            <a:spLocks noGrp="1"/>
          </p:cNvSpPr>
          <p:nvPr>
            <p:ph type="ctrTitle"/>
          </p:nvPr>
        </p:nvSpPr>
        <p:spPr>
          <a:xfrm>
            <a:off x="619900" y="165229"/>
            <a:ext cx="7904100" cy="406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Adjetivos relacionales </a:t>
            </a:r>
            <a:endParaRPr dirty="0"/>
          </a:p>
        </p:txBody>
      </p:sp>
      <p:sp>
        <p:nvSpPr>
          <p:cNvPr id="331" name="Google Shape;331;p27"/>
          <p:cNvSpPr txBox="1">
            <a:spLocks noGrp="1"/>
          </p:cNvSpPr>
          <p:nvPr>
            <p:ph type="subTitle" idx="1"/>
          </p:nvPr>
        </p:nvSpPr>
        <p:spPr>
          <a:xfrm>
            <a:off x="1662544" y="736729"/>
            <a:ext cx="5288973" cy="2609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  <a:p>
            <a:pPr fontAlgn="t"/>
            <a:r>
              <a:rPr lang="es-CO" sz="1200" dirty="0" smtClean="0"/>
              <a:t>Los </a:t>
            </a:r>
            <a:r>
              <a:rPr lang="es-CO" sz="1200" dirty="0"/>
              <a:t>adjetivos relacionales son una subcategoría de los adjetivos calificativos. Su función es expresar la relación del sustantivo con un ámbito, contexto o asunto. Solo pueden usarse inmediatamente después del sustantivo. </a:t>
            </a:r>
            <a:endParaRPr lang="es-CO" sz="1200" dirty="0" smtClean="0"/>
          </a:p>
          <a:p>
            <a:pPr fontAlgn="t"/>
            <a:endParaRPr lang="es-CO" sz="1200" dirty="0" smtClean="0"/>
          </a:p>
          <a:p>
            <a:pPr fontAlgn="t"/>
            <a:r>
              <a:rPr lang="es-CO" sz="1200" dirty="0" smtClean="0"/>
              <a:t>Por </a:t>
            </a:r>
            <a:r>
              <a:rPr lang="es-CO" sz="1200" dirty="0"/>
              <a:t>ejemplo:</a:t>
            </a:r>
          </a:p>
          <a:p>
            <a:r>
              <a:rPr lang="es-CO" sz="1200" dirty="0"/>
              <a:t>Él es un joven </a:t>
            </a:r>
            <a:r>
              <a:rPr lang="es-CO" sz="1200" b="1" dirty="0"/>
              <a:t>universitario</a:t>
            </a:r>
            <a:r>
              <a:rPr lang="es-CO" sz="1200" dirty="0"/>
              <a:t>.</a:t>
            </a:r>
          </a:p>
          <a:p>
            <a:r>
              <a:rPr lang="es-CO" sz="1200" dirty="0"/>
              <a:t>Nuestra cultura </a:t>
            </a:r>
            <a:r>
              <a:rPr lang="es-CO" sz="1200" b="1" dirty="0"/>
              <a:t>institucional </a:t>
            </a:r>
            <a:r>
              <a:rPr lang="es-CO" sz="1200" dirty="0"/>
              <a:t>nos compromete a mejorar.</a:t>
            </a:r>
          </a:p>
          <a:p>
            <a:r>
              <a:rPr lang="es-CO" sz="1200" dirty="0"/>
              <a:t>Tiene muy buen gusto </a:t>
            </a:r>
            <a:r>
              <a:rPr lang="es-CO" sz="1200" b="1" dirty="0"/>
              <a:t>artístico</a:t>
            </a:r>
            <a:r>
              <a:rPr lang="es-CO" sz="1200" dirty="0"/>
              <a:t>.</a:t>
            </a:r>
          </a:p>
          <a:p>
            <a:r>
              <a:rPr lang="es-CO" sz="1200" dirty="0"/>
              <a:t>Siempre fue evidente su vocación </a:t>
            </a:r>
            <a:r>
              <a:rPr lang="es-CO" sz="1200" b="1" dirty="0"/>
              <a:t>religiosa</a:t>
            </a:r>
            <a:r>
              <a:rPr lang="es-CO" sz="1200" dirty="0"/>
              <a:t>.</a:t>
            </a:r>
          </a:p>
          <a:p>
            <a:r>
              <a:rPr lang="es-CO" sz="1200" dirty="0"/>
              <a:t>Esta es una fundación </a:t>
            </a:r>
            <a:r>
              <a:rPr lang="es-CO" sz="1200" b="1" dirty="0"/>
              <a:t>cultural</a:t>
            </a:r>
            <a:r>
              <a:rPr lang="es-CO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27"/>
          <p:cNvSpPr/>
          <p:nvPr/>
        </p:nvSpPr>
        <p:spPr>
          <a:xfrm>
            <a:off x="363682" y="571500"/>
            <a:ext cx="8343900" cy="4374573"/>
          </a:xfrm>
          <a:prstGeom prst="round2DiagRect">
            <a:avLst>
              <a:gd name="adj1" fmla="val 17325"/>
              <a:gd name="adj2" fmla="val 0"/>
            </a:avLst>
          </a:prstGeom>
          <a:solidFill>
            <a:srgbClr val="E6555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848" y="165221"/>
            <a:ext cx="3267254" cy="285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77540">
            <a:off x="102724" y="3073989"/>
            <a:ext cx="2329607" cy="237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7"/>
          <p:cNvSpPr/>
          <p:nvPr/>
        </p:nvSpPr>
        <p:spPr>
          <a:xfrm>
            <a:off x="8" y="0"/>
            <a:ext cx="2360675" cy="1353100"/>
          </a:xfrm>
          <a:custGeom>
            <a:avLst/>
            <a:gdLst/>
            <a:ahLst/>
            <a:cxnLst/>
            <a:rect l="l" t="t" r="r" b="b"/>
            <a:pathLst>
              <a:path w="94427" h="54124" extrusionOk="0">
                <a:moveTo>
                  <a:pt x="0" y="0"/>
                </a:moveTo>
                <a:lnTo>
                  <a:pt x="0" y="54100"/>
                </a:lnTo>
                <a:cubicBezTo>
                  <a:pt x="65" y="54116"/>
                  <a:pt x="128" y="54123"/>
                  <a:pt x="192" y="54123"/>
                </a:cubicBezTo>
                <a:cubicBezTo>
                  <a:pt x="1070" y="54123"/>
                  <a:pt x="1802" y="52676"/>
                  <a:pt x="2619" y="50957"/>
                </a:cubicBezTo>
                <a:cubicBezTo>
                  <a:pt x="4944" y="46120"/>
                  <a:pt x="9249" y="42216"/>
                  <a:pt x="14479" y="40784"/>
                </a:cubicBezTo>
                <a:cubicBezTo>
                  <a:pt x="19725" y="39352"/>
                  <a:pt x="25634" y="40227"/>
                  <a:pt x="30373" y="37551"/>
                </a:cubicBezTo>
                <a:cubicBezTo>
                  <a:pt x="35775" y="34506"/>
                  <a:pt x="37944" y="27869"/>
                  <a:pt x="42331" y="23490"/>
                </a:cubicBezTo>
                <a:cubicBezTo>
                  <a:pt x="45809" y="20011"/>
                  <a:pt x="50565" y="18104"/>
                  <a:pt x="55336" y="16926"/>
                </a:cubicBezTo>
                <a:cubicBezTo>
                  <a:pt x="60116" y="15747"/>
                  <a:pt x="65027" y="15215"/>
                  <a:pt x="69799" y="14020"/>
                </a:cubicBezTo>
                <a:cubicBezTo>
                  <a:pt x="79072" y="11688"/>
                  <a:pt x="87674" y="6769"/>
                  <a:pt x="94426" y="0"/>
                </a:cubicBezTo>
                <a:close/>
              </a:path>
            </a:pathLst>
          </a:custGeom>
          <a:solidFill>
            <a:srgbClr val="E65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/>
          <p:nvPr/>
        </p:nvSpPr>
        <p:spPr>
          <a:xfrm>
            <a:off x="166249" y="570223"/>
            <a:ext cx="8811491" cy="374728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6555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0839">
            <a:off x="6672319" y="3632659"/>
            <a:ext cx="3064893" cy="164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8961" y="-216657"/>
            <a:ext cx="1748998" cy="157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84932">
            <a:off x="35012" y="4014256"/>
            <a:ext cx="1378042" cy="14056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1"/>
          <p:cNvSpPr txBox="1">
            <a:spLocks noGrp="1"/>
          </p:cNvSpPr>
          <p:nvPr>
            <p:ph type="ctrTitle"/>
          </p:nvPr>
        </p:nvSpPr>
        <p:spPr>
          <a:xfrm>
            <a:off x="2398555" y="137322"/>
            <a:ext cx="3501736" cy="482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Adjetivos posesivos </a:t>
            </a:r>
            <a:endParaRPr dirty="0"/>
          </a:p>
        </p:txBody>
      </p:sp>
      <p:sp>
        <p:nvSpPr>
          <p:cNvPr id="410" name="Google Shape;410;p31"/>
          <p:cNvSpPr txBox="1"/>
          <p:nvPr/>
        </p:nvSpPr>
        <p:spPr>
          <a:xfrm>
            <a:off x="1574336" y="721133"/>
            <a:ext cx="6325139" cy="263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fontAlgn="t"/>
            <a:r>
              <a:rPr lang="es-CO" sz="1200" dirty="0">
                <a:latin typeface="Muli"/>
              </a:rPr>
              <a:t>Dentro de los adjetivos determinativos, los adjetivos posesivos expresan la relación de posesión entre un sujeto y un sustantivo. Siempre se escriben antes del sustantivo, lo que los diferencia de los pronombres posesivos</a:t>
            </a:r>
            <a:r>
              <a:rPr lang="es-CO" sz="1200" dirty="0" smtClean="0">
                <a:latin typeface="Muli"/>
              </a:rPr>
              <a:t>.</a:t>
            </a:r>
          </a:p>
          <a:p>
            <a:pPr fontAlgn="t"/>
            <a:endParaRPr lang="es-CO" sz="1200" dirty="0">
              <a:latin typeface="Muli"/>
            </a:endParaRPr>
          </a:p>
          <a:p>
            <a:pPr fontAlgn="t"/>
            <a:r>
              <a:rPr lang="es-CO" sz="1200" dirty="0" smtClean="0">
                <a:latin typeface="Muli"/>
              </a:rPr>
              <a:t> </a:t>
            </a:r>
            <a:r>
              <a:rPr lang="es-CO" sz="1200" dirty="0">
                <a:latin typeface="Muli"/>
              </a:rPr>
              <a:t>Por ejemplo</a:t>
            </a:r>
            <a:r>
              <a:rPr lang="es-CO" sz="1200" dirty="0" smtClean="0">
                <a:latin typeface="Muli"/>
              </a:rPr>
              <a:t>:</a:t>
            </a:r>
          </a:p>
          <a:p>
            <a:pPr fontAlgn="t"/>
            <a:endParaRPr lang="es-CO" sz="1200" dirty="0">
              <a:latin typeface="Muli"/>
            </a:endParaRPr>
          </a:p>
          <a:p>
            <a:r>
              <a:rPr lang="es-CO" sz="1200" b="1" dirty="0">
                <a:latin typeface="Muli"/>
              </a:rPr>
              <a:t>Mi </a:t>
            </a:r>
            <a:r>
              <a:rPr lang="es-CO" sz="1200" dirty="0">
                <a:latin typeface="Muli"/>
              </a:rPr>
              <a:t>lápiz se cayó detrás de la mesa.</a:t>
            </a:r>
          </a:p>
          <a:p>
            <a:r>
              <a:rPr lang="es-CO" sz="1200" b="1" dirty="0">
                <a:latin typeface="Muli"/>
              </a:rPr>
              <a:t>Tu </a:t>
            </a:r>
            <a:r>
              <a:rPr lang="es-CO" sz="1200" dirty="0">
                <a:latin typeface="Muli"/>
              </a:rPr>
              <a:t>mirada me intimida.</a:t>
            </a:r>
          </a:p>
          <a:p>
            <a:r>
              <a:rPr lang="es-CO" sz="1200" dirty="0">
                <a:latin typeface="Muli"/>
              </a:rPr>
              <a:t>Más tarde iré a </a:t>
            </a:r>
            <a:r>
              <a:rPr lang="es-CO" sz="1200" b="1" dirty="0">
                <a:latin typeface="Muli"/>
              </a:rPr>
              <a:t>vuestra </a:t>
            </a:r>
            <a:r>
              <a:rPr lang="es-CO" sz="1200" dirty="0">
                <a:latin typeface="Muli"/>
              </a:rPr>
              <a:t>casa.</a:t>
            </a:r>
          </a:p>
          <a:p>
            <a:r>
              <a:rPr lang="es-CO" sz="1200" b="1" dirty="0">
                <a:latin typeface="Muli"/>
              </a:rPr>
              <a:t>Nuestro </a:t>
            </a:r>
            <a:r>
              <a:rPr lang="es-CO" sz="1200" dirty="0">
                <a:latin typeface="Muli"/>
              </a:rPr>
              <a:t>país es hermoso.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00004">
            <a:off x="-416093" y="1284081"/>
            <a:ext cx="1201319" cy="114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78813">
            <a:off x="-111205" y="-20405"/>
            <a:ext cx="1295912" cy="122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46809">
            <a:off x="163253" y="333774"/>
            <a:ext cx="2427085" cy="19600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2"/>
          <p:cNvSpPr/>
          <p:nvPr/>
        </p:nvSpPr>
        <p:spPr>
          <a:xfrm>
            <a:off x="1562100" y="2395925"/>
            <a:ext cx="1480200" cy="723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FC9">
              <a:alpha val="67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V</a:t>
            </a:r>
            <a:r>
              <a:rPr lang="es" dirty="0" smtClean="0"/>
              <a:t>erbo </a:t>
            </a:r>
            <a:endParaRPr dirty="0"/>
          </a:p>
        </p:txBody>
      </p:sp>
      <p:sp>
        <p:nvSpPr>
          <p:cNvPr id="457" name="Google Shape;457;p32"/>
          <p:cNvSpPr txBox="1"/>
          <p:nvPr/>
        </p:nvSpPr>
        <p:spPr>
          <a:xfrm>
            <a:off x="2867891" y="1059942"/>
            <a:ext cx="5985164" cy="255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O" sz="1200" dirty="0">
                <a:latin typeface="Muli"/>
              </a:rPr>
              <a:t>Se conoce como verbo una clase de palabra cuyo significado</a:t>
            </a:r>
            <a:r>
              <a:rPr lang="es-CO" sz="1200" b="1" dirty="0">
                <a:latin typeface="Muli"/>
              </a:rPr>
              <a:t> indica la acción, el estado o proceso que realiza o sufre cualquier realidad mencionada en la oración</a:t>
            </a:r>
            <a:r>
              <a:rPr lang="es-CO" sz="1200" dirty="0">
                <a:latin typeface="Muli"/>
              </a:rPr>
              <a:t>. En la oración, el verbo funciona como el núcleo del predicado</a:t>
            </a:r>
            <a:r>
              <a:rPr lang="es-CO" sz="1200" dirty="0" smtClean="0">
                <a:latin typeface="Muli"/>
              </a:rPr>
              <a:t>.</a:t>
            </a:r>
          </a:p>
          <a:p>
            <a:pPr lvl="0" algn="ctr"/>
            <a:endParaRPr lang="es-CO" sz="1200" dirty="0" smtClean="0">
              <a:latin typeface="Muli"/>
            </a:endParaRPr>
          </a:p>
          <a:p>
            <a:pPr lvl="0" algn="ctr"/>
            <a:r>
              <a:rPr lang="es-CO" sz="1200" dirty="0">
                <a:latin typeface="Muli"/>
              </a:rPr>
              <a:t>Se conoce como verbo una clase de palabra cuyo significado indica la acción, el estado o proceso que realiza o sufre cualquier realidad mencionada en la oración. En la oración, el verbo funciona como el núcleo del predicado</a:t>
            </a:r>
            <a:r>
              <a:rPr lang="es-CO" dirty="0"/>
              <a:t>.</a:t>
            </a:r>
            <a:endParaRPr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7618250" y="3706250"/>
            <a:ext cx="1760525" cy="1515300"/>
          </a:xfrm>
          <a:custGeom>
            <a:avLst/>
            <a:gdLst/>
            <a:ahLst/>
            <a:cxnLst/>
            <a:rect l="l" t="t" r="r" b="b"/>
            <a:pathLst>
              <a:path w="70421" h="60612" extrusionOk="0">
                <a:moveTo>
                  <a:pt x="63813" y="0"/>
                </a:moveTo>
                <a:cubicBezTo>
                  <a:pt x="62552" y="0"/>
                  <a:pt x="61280" y="85"/>
                  <a:pt x="59969" y="340"/>
                </a:cubicBezTo>
                <a:cubicBezTo>
                  <a:pt x="41104" y="4048"/>
                  <a:pt x="43862" y="30386"/>
                  <a:pt x="28647" y="38832"/>
                </a:cubicBezTo>
                <a:cubicBezTo>
                  <a:pt x="20618" y="43293"/>
                  <a:pt x="11361" y="42376"/>
                  <a:pt x="5762" y="50872"/>
                </a:cubicBezTo>
                <a:cubicBezTo>
                  <a:pt x="3684" y="54023"/>
                  <a:pt x="2439" y="57845"/>
                  <a:pt x="0" y="60611"/>
                </a:cubicBezTo>
                <a:lnTo>
                  <a:pt x="70421" y="60611"/>
                </a:lnTo>
                <a:lnTo>
                  <a:pt x="70421" y="315"/>
                </a:lnTo>
                <a:lnTo>
                  <a:pt x="70396" y="315"/>
                </a:lnTo>
                <a:cubicBezTo>
                  <a:pt x="68141" y="253"/>
                  <a:pt x="65994" y="0"/>
                  <a:pt x="63813" y="0"/>
                </a:cubicBezTo>
                <a:close/>
              </a:path>
            </a:pathLst>
          </a:custGeom>
          <a:solidFill>
            <a:srgbClr val="E65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3"/>
          <p:cNvSpPr txBox="1">
            <a:spLocks noGrp="1"/>
          </p:cNvSpPr>
          <p:nvPr>
            <p:ph type="ctrTitle"/>
          </p:nvPr>
        </p:nvSpPr>
        <p:spPr>
          <a:xfrm>
            <a:off x="588727" y="98903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adverbio</a:t>
            </a:r>
            <a:endParaRPr dirty="0"/>
          </a:p>
        </p:txBody>
      </p:sp>
      <p:sp>
        <p:nvSpPr>
          <p:cNvPr id="473" name="Google Shape;473;p33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MULTIMEDIA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259773" y="924791"/>
            <a:ext cx="8077152" cy="3462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5000"/>
              </a:lnSpc>
              <a:spcAft>
                <a:spcPts val="1600"/>
              </a:spcAft>
            </a:pPr>
            <a:r>
              <a:rPr lang="es-CO" sz="1200" dirty="0"/>
              <a:t>El adverbio es la </a:t>
            </a:r>
            <a:r>
              <a:rPr lang="es-CO" sz="1200" b="1" dirty="0"/>
              <a:t>parte invariable de la oración</a:t>
            </a:r>
            <a:r>
              <a:rPr lang="es-CO" sz="1200" dirty="0"/>
              <a:t> que puede modificar o complementar el significado del verbo, del adjetivo, de otro adverbio o de toda una oración</a:t>
            </a:r>
            <a:r>
              <a:rPr lang="es-CO" sz="1200" dirty="0" smtClean="0"/>
              <a:t>.</a:t>
            </a:r>
          </a:p>
          <a:p>
            <a:pPr marL="0" lvl="0" indent="0" algn="l">
              <a:lnSpc>
                <a:spcPct val="115000"/>
              </a:lnSpc>
              <a:spcAft>
                <a:spcPts val="1600"/>
              </a:spcAft>
            </a:pPr>
            <a:r>
              <a:rPr lang="es-CO" sz="1200" dirty="0" smtClean="0"/>
              <a:t> Por </a:t>
            </a:r>
            <a:r>
              <a:rPr lang="es-CO" sz="1200" dirty="0"/>
              <a:t>ejemplo, “Llegué bien”, “Debemos despertarnos temprano</a:t>
            </a:r>
            <a:r>
              <a:rPr lang="es-CO" sz="1200" dirty="0" smtClean="0"/>
              <a:t>”.</a:t>
            </a:r>
          </a:p>
          <a:p>
            <a:pPr marL="0" lvl="0" indent="0" algn="l">
              <a:lnSpc>
                <a:spcPct val="115000"/>
              </a:lnSpc>
              <a:spcAft>
                <a:spcPts val="1600"/>
              </a:spcAft>
            </a:pPr>
            <a:r>
              <a:rPr lang="es-CO" sz="1200" dirty="0"/>
              <a:t>Semánticamente, el adverbio expresa circunstancias de lugar, tiempo, modo, cantidad, orden, duda, entre otros, y tiene como principal función en el contexto oracional servir de complemento circunstancial, esto significa que puede responder a las preguntas dónde, cómo, cuándo o cuánto</a:t>
            </a:r>
            <a:r>
              <a:rPr lang="es-CO" dirty="0"/>
              <a:t>.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474" name="Google Shape;474;p33"/>
          <p:cNvSpPr txBox="1">
            <a:spLocks noGrp="1"/>
          </p:cNvSpPr>
          <p:nvPr>
            <p:ph type="ctrTitle" idx="3"/>
          </p:nvPr>
        </p:nvSpPr>
        <p:spPr>
          <a:xfrm>
            <a:off x="3813184" y="2769200"/>
            <a:ext cx="1485300" cy="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PRESS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5" name="Google Shape;475;p33"/>
          <p:cNvSpPr txBox="1">
            <a:spLocks noGrp="1"/>
          </p:cNvSpPr>
          <p:nvPr>
            <p:ph type="ctrTitle" idx="5"/>
          </p:nvPr>
        </p:nvSpPr>
        <p:spPr>
          <a:xfrm>
            <a:off x="6603092" y="2769200"/>
            <a:ext cx="1485300" cy="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APP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8" name="Google Shape;518;p33"/>
          <p:cNvSpPr/>
          <p:nvPr/>
        </p:nvSpPr>
        <p:spPr>
          <a:xfrm rot="10800000">
            <a:off x="-127775" y="3993538"/>
            <a:ext cx="2034700" cy="1219925"/>
          </a:xfrm>
          <a:custGeom>
            <a:avLst/>
            <a:gdLst/>
            <a:ahLst/>
            <a:cxnLst/>
            <a:rect l="l" t="t" r="r" b="b"/>
            <a:pathLst>
              <a:path w="81388" h="48797" extrusionOk="0">
                <a:moveTo>
                  <a:pt x="0" y="0"/>
                </a:moveTo>
                <a:cubicBezTo>
                  <a:pt x="647" y="2464"/>
                  <a:pt x="2603" y="5189"/>
                  <a:pt x="4240" y="6842"/>
                </a:cubicBezTo>
                <a:cubicBezTo>
                  <a:pt x="7464" y="10100"/>
                  <a:pt x="11974" y="11778"/>
                  <a:pt x="16476" y="12645"/>
                </a:cubicBezTo>
                <a:cubicBezTo>
                  <a:pt x="20985" y="13513"/>
                  <a:pt x="25593" y="13660"/>
                  <a:pt x="30128" y="14372"/>
                </a:cubicBezTo>
                <a:cubicBezTo>
                  <a:pt x="35382" y="15191"/>
                  <a:pt x="40809" y="16942"/>
                  <a:pt x="44271" y="20985"/>
                </a:cubicBezTo>
                <a:cubicBezTo>
                  <a:pt x="48273" y="25659"/>
                  <a:pt x="49198" y="32869"/>
                  <a:pt x="54371" y="36209"/>
                </a:cubicBezTo>
                <a:cubicBezTo>
                  <a:pt x="57472" y="38211"/>
                  <a:pt x="61323" y="38285"/>
                  <a:pt x="65076" y="38285"/>
                </a:cubicBezTo>
                <a:cubicBezTo>
                  <a:pt x="65375" y="38285"/>
                  <a:pt x="65673" y="38285"/>
                  <a:pt x="65971" y="38285"/>
                </a:cubicBezTo>
                <a:cubicBezTo>
                  <a:pt x="66304" y="38285"/>
                  <a:pt x="66636" y="38285"/>
                  <a:pt x="66967" y="38288"/>
                </a:cubicBezTo>
                <a:cubicBezTo>
                  <a:pt x="71288" y="38320"/>
                  <a:pt x="76166" y="39098"/>
                  <a:pt x="78630" y="42650"/>
                </a:cubicBezTo>
                <a:cubicBezTo>
                  <a:pt x="79898" y="44483"/>
                  <a:pt x="80299" y="46783"/>
                  <a:pt x="81355" y="48748"/>
                </a:cubicBezTo>
                <a:cubicBezTo>
                  <a:pt x="81363" y="48764"/>
                  <a:pt x="81372" y="48780"/>
                  <a:pt x="81380" y="48797"/>
                </a:cubicBezTo>
                <a:lnTo>
                  <a:pt x="81388" y="0"/>
                </a:lnTo>
                <a:close/>
              </a:path>
            </a:pathLst>
          </a:custGeom>
          <a:solidFill>
            <a:srgbClr val="E65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5"/>
          <p:cNvSpPr/>
          <p:nvPr/>
        </p:nvSpPr>
        <p:spPr>
          <a:xfrm flipH="1">
            <a:off x="135082" y="1080655"/>
            <a:ext cx="9127242" cy="3428999"/>
          </a:xfrm>
          <a:prstGeom prst="round2DiagRect">
            <a:avLst>
              <a:gd name="adj1" fmla="val 16667"/>
              <a:gd name="adj2" fmla="val 597"/>
            </a:avLst>
          </a:prstGeom>
          <a:solidFill>
            <a:srgbClr val="E6555C">
              <a:alpha val="45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O" sz="1200" dirty="0">
                <a:latin typeface="Muli"/>
              </a:rPr>
              <a:t>El</a:t>
            </a:r>
            <a:r>
              <a:rPr lang="es-CO" sz="1200" b="1" dirty="0">
                <a:latin typeface="Muli"/>
              </a:rPr>
              <a:t> artículo de opinión </a:t>
            </a:r>
            <a:r>
              <a:rPr lang="es-CO" sz="1200" dirty="0">
                <a:latin typeface="Muli"/>
              </a:rPr>
              <a:t>es un subgénero del periodismo, de naturaleza argumentativa y persuasiva, caracterizado por presentar la postura, valoraciones y análisis que, sobre determinado asunto o acontecimiento de interés público, realiza una personalidad de reconocido prestigio, credibilidad y autoridad, con la finalidad de influenciar y orientar la opinión pública</a:t>
            </a:r>
            <a:r>
              <a:rPr lang="es-CO" sz="1200" dirty="0" smtClean="0">
                <a:latin typeface="Muli"/>
              </a:rPr>
              <a:t>.</a:t>
            </a:r>
          </a:p>
          <a:p>
            <a:pPr lvl="0"/>
            <a:endParaRPr lang="es-CO" sz="1200" dirty="0">
              <a:latin typeface="Muli"/>
            </a:endParaRPr>
          </a:p>
          <a:p>
            <a:pPr lvl="0"/>
            <a:endParaRPr lang="es-CO" sz="1200" dirty="0" smtClean="0">
              <a:latin typeface="Muli"/>
            </a:endParaRPr>
          </a:p>
          <a:p>
            <a:pPr lvl="0"/>
            <a:endParaRPr sz="1200" dirty="0">
              <a:latin typeface="Muli"/>
            </a:endParaRPr>
          </a:p>
        </p:txBody>
      </p:sp>
      <p:sp>
        <p:nvSpPr>
          <p:cNvPr id="542" name="Google Shape;542;p35"/>
          <p:cNvSpPr txBox="1">
            <a:spLocks noGrp="1"/>
          </p:cNvSpPr>
          <p:nvPr>
            <p:ph type="ctrTitle"/>
          </p:nvPr>
        </p:nvSpPr>
        <p:spPr>
          <a:xfrm>
            <a:off x="1378437" y="130784"/>
            <a:ext cx="6051064" cy="577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Articulo </a:t>
            </a:r>
            <a:endParaRPr dirty="0"/>
          </a:p>
        </p:txBody>
      </p:sp>
      <p:sp>
        <p:nvSpPr>
          <p:cNvPr id="547" name="Google Shape;547;p35"/>
          <p:cNvSpPr txBox="1"/>
          <p:nvPr/>
        </p:nvSpPr>
        <p:spPr>
          <a:xfrm flipH="1">
            <a:off x="1929910" y="1715336"/>
            <a:ext cx="1752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0" name="Google Shape;550;p35"/>
          <p:cNvSpPr txBox="1"/>
          <p:nvPr/>
        </p:nvSpPr>
        <p:spPr>
          <a:xfrm flipH="1">
            <a:off x="1065867" y="2751675"/>
            <a:ext cx="4088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35"/>
          <p:cNvSpPr txBox="1"/>
          <p:nvPr/>
        </p:nvSpPr>
        <p:spPr>
          <a:xfrm flipH="1">
            <a:off x="3320446" y="3810850"/>
            <a:ext cx="1949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164</Words>
  <Application>Microsoft Office PowerPoint</Application>
  <PresentationFormat>Presentación en pantalla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Saira ExtraCondensed SemiBold</vt:lpstr>
      <vt:lpstr>Arial</vt:lpstr>
      <vt:lpstr>Muli</vt:lpstr>
      <vt:lpstr>Amatic SC</vt:lpstr>
      <vt:lpstr>Century Gothic</vt:lpstr>
      <vt:lpstr>Wingdings 3</vt:lpstr>
      <vt:lpstr>Espiral</vt:lpstr>
      <vt:lpstr>Clases de palabras  LAURA VALENTINA PRADA </vt:lpstr>
      <vt:lpstr>Sustantivo </vt:lpstr>
      <vt:lpstr>Adjetivo</vt:lpstr>
      <vt:lpstr>Tipos de adjetivo </vt:lpstr>
      <vt:lpstr>Adjetivos relacionales </vt:lpstr>
      <vt:lpstr>Adjetivos posesivos </vt:lpstr>
      <vt:lpstr>Verbo </vt:lpstr>
      <vt:lpstr>adverbio</vt:lpstr>
      <vt:lpstr>Articulo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palabras  karol dayan benavides</dc:title>
  <dc:creator>COL.CERVANTES</dc:creator>
  <cp:lastModifiedBy>COL.CERVANTES</cp:lastModifiedBy>
  <cp:revision>15</cp:revision>
  <dcterms:modified xsi:type="dcterms:W3CDTF">2021-11-05T18:43:59Z</dcterms:modified>
</cp:coreProperties>
</file>