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11/10/2021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‹Nº›</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11/10/2021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11/10/2021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11/10/2021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11/10/2021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11/10/2021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11/10/2021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11/10/2021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11/10/2021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11/10/2021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‹Nº›</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linkedin.com/in/juliantorresgomez/"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6C3DC6-3944-429E-A331-A0E9DE0AD635}"/>
              </a:ext>
            </a:extLst>
          </p:cNvPr>
          <p:cNvSpPr>
            <a:spLocks noGrp="1"/>
          </p:cNvSpPr>
          <p:nvPr>
            <p:ph type="ctrTitle"/>
          </p:nvPr>
        </p:nvSpPr>
        <p:spPr>
          <a:xfrm>
            <a:off x="1915127" y="683554"/>
            <a:ext cx="8361229" cy="2098226"/>
          </a:xfrm>
        </p:spPr>
        <p:txBody>
          <a:bodyPr/>
          <a:lstStyle/>
          <a:p>
            <a:r>
              <a:rPr lang="es-CO" dirty="0">
                <a:latin typeface="Berlin Sans FB Demi" panose="020E0802020502020306" pitchFamily="34" charset="0"/>
              </a:rPr>
              <a:t>JOVEN EMPRENDEDOR </a:t>
            </a:r>
          </a:p>
        </p:txBody>
      </p:sp>
      <p:sp>
        <p:nvSpPr>
          <p:cNvPr id="3" name="Subtítulo 2">
            <a:extLst>
              <a:ext uri="{FF2B5EF4-FFF2-40B4-BE49-F238E27FC236}">
                <a16:creationId xmlns:a16="http://schemas.microsoft.com/office/drawing/2014/main" id="{578FE68C-C9F1-42C3-85BF-4382BB6DC56D}"/>
              </a:ext>
            </a:extLst>
          </p:cNvPr>
          <p:cNvSpPr>
            <a:spLocks noGrp="1"/>
          </p:cNvSpPr>
          <p:nvPr>
            <p:ph type="subTitle" idx="1"/>
          </p:nvPr>
        </p:nvSpPr>
        <p:spPr/>
        <p:txBody>
          <a:bodyPr>
            <a:normAutofit fontScale="92500" lnSpcReduction="10000"/>
          </a:bodyPr>
          <a:lstStyle/>
          <a:p>
            <a:r>
              <a:rPr lang="es-CO" dirty="0"/>
              <a:t>MARTHA LILIANA OVIEDO ROJAS </a:t>
            </a:r>
          </a:p>
          <a:p>
            <a:endParaRPr lang="es-CO" dirty="0"/>
          </a:p>
          <a:p>
            <a:r>
              <a:rPr lang="es-CO" dirty="0"/>
              <a:t>10-1</a:t>
            </a:r>
          </a:p>
          <a:p>
            <a:endParaRPr lang="es-CO" dirty="0"/>
          </a:p>
        </p:txBody>
      </p:sp>
    </p:spTree>
    <p:extLst>
      <p:ext uri="{BB962C8B-B14F-4D97-AF65-F5344CB8AC3E}">
        <p14:creationId xmlns:p14="http://schemas.microsoft.com/office/powerpoint/2010/main" val="3165380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74B0F4CA-3F6E-43C6-8B76-EE7801F1A4B6}"/>
              </a:ext>
            </a:extLst>
          </p:cNvPr>
          <p:cNvSpPr/>
          <p:nvPr/>
        </p:nvSpPr>
        <p:spPr>
          <a:xfrm>
            <a:off x="5740400" y="1582340"/>
            <a:ext cx="6096000" cy="3693319"/>
          </a:xfrm>
          <a:prstGeom prst="rect">
            <a:avLst/>
          </a:prstGeom>
        </p:spPr>
        <p:txBody>
          <a:bodyPr>
            <a:spAutoFit/>
          </a:bodyPr>
          <a:lstStyle/>
          <a:p>
            <a:pPr algn="just"/>
            <a:r>
              <a:rPr lang="es-CO" b="1" dirty="0" err="1">
                <a:latin typeface="Arial" panose="020B0604020202020204" pitchFamily="34" charset="0"/>
                <a:cs typeface="Arial" panose="020B0604020202020204" pitchFamily="34" charset="0"/>
                <a:hlinkClick r:id="rId2"/>
              </a:rPr>
              <a:t>Julian</a:t>
            </a:r>
            <a:r>
              <a:rPr lang="es-CO" b="1" dirty="0">
                <a:latin typeface="Arial" panose="020B0604020202020204" pitchFamily="34" charset="0"/>
                <a:cs typeface="Arial" panose="020B0604020202020204" pitchFamily="34" charset="0"/>
                <a:hlinkClick r:id="rId2"/>
              </a:rPr>
              <a:t> Torres </a:t>
            </a:r>
            <a:r>
              <a:rPr lang="es-CO" b="1" dirty="0" err="1">
                <a:latin typeface="Arial" panose="020B0604020202020204" pitchFamily="34" charset="0"/>
                <a:cs typeface="Arial" panose="020B0604020202020204" pitchFamily="34" charset="0"/>
                <a:hlinkClick r:id="rId2"/>
              </a:rPr>
              <a:t>Gomez</a:t>
            </a:r>
            <a:r>
              <a:rPr lang="es-CO" dirty="0">
                <a:latin typeface="Arial" panose="020B0604020202020204" pitchFamily="34" charset="0"/>
                <a:cs typeface="Arial" panose="020B0604020202020204" pitchFamily="34" charset="0"/>
              </a:rPr>
              <a:t> es fundador &amp; CEO de </a:t>
            </a:r>
            <a:r>
              <a:rPr lang="es-CO" dirty="0" err="1">
                <a:latin typeface="Arial" panose="020B0604020202020204" pitchFamily="34" charset="0"/>
                <a:cs typeface="Arial" panose="020B0604020202020204" pitchFamily="34" charset="0"/>
              </a:rPr>
              <a:t>Fitpal</a:t>
            </a:r>
            <a:r>
              <a:rPr lang="es-CO" dirty="0">
                <a:latin typeface="Arial" panose="020B0604020202020204" pitchFamily="34" charset="0"/>
                <a:cs typeface="Arial" panose="020B0604020202020204" pitchFamily="34" charset="0"/>
              </a:rPr>
              <a:t>. Durante su vida universitaria fundó dos empresas, una agencia de turismo y un restaurante. Después de graduarme, vivió en China durante 1 año y trabajó en una empresa de </a:t>
            </a:r>
            <a:r>
              <a:rPr lang="es-CO" dirty="0" err="1">
                <a:latin typeface="Arial" panose="020B0604020202020204" pitchFamily="34" charset="0"/>
                <a:cs typeface="Arial" panose="020B0604020202020204" pitchFamily="34" charset="0"/>
              </a:rPr>
              <a:t>procurement</a:t>
            </a:r>
            <a:r>
              <a:rPr lang="es-CO" dirty="0">
                <a:latin typeface="Arial" panose="020B0604020202020204" pitchFamily="34" charset="0"/>
                <a:cs typeface="Arial" panose="020B0604020202020204" pitchFamily="34" charset="0"/>
              </a:rPr>
              <a:t> y trading </a:t>
            </a:r>
            <a:r>
              <a:rPr lang="es-CO" dirty="0" err="1">
                <a:latin typeface="Arial" panose="020B0604020202020204" pitchFamily="34" charset="0"/>
                <a:cs typeface="Arial" panose="020B0604020202020204" pitchFamily="34" charset="0"/>
              </a:rPr>
              <a:t>solutions</a:t>
            </a:r>
            <a:r>
              <a:rPr lang="es-CO" dirty="0">
                <a:latin typeface="Arial" panose="020B0604020202020204" pitchFamily="34" charset="0"/>
                <a:cs typeface="Arial" panose="020B0604020202020204" pitchFamily="34" charset="0"/>
              </a:rPr>
              <a:t>. </a:t>
            </a:r>
            <a:r>
              <a:rPr lang="es-CO" dirty="0" err="1">
                <a:latin typeface="Arial" panose="020B0604020202020204" pitchFamily="34" charset="0"/>
                <a:cs typeface="Arial" panose="020B0604020202020204" pitchFamily="34" charset="0"/>
              </a:rPr>
              <a:t>Julian</a:t>
            </a:r>
            <a:r>
              <a:rPr lang="es-CO" dirty="0">
                <a:latin typeface="Arial" panose="020B0604020202020204" pitchFamily="34" charset="0"/>
                <a:cs typeface="Arial" panose="020B0604020202020204" pitchFamily="34" charset="0"/>
              </a:rPr>
              <a:t> Torres </a:t>
            </a:r>
            <a:r>
              <a:rPr lang="es-CO" dirty="0" err="1">
                <a:latin typeface="Arial" panose="020B0604020202020204" pitchFamily="34" charset="0"/>
                <a:cs typeface="Arial" panose="020B0604020202020204" pitchFamily="34" charset="0"/>
              </a:rPr>
              <a:t>Gomez</a:t>
            </a:r>
            <a:r>
              <a:rPr lang="es-CO" dirty="0">
                <a:latin typeface="Arial" panose="020B0604020202020204" pitchFamily="34" charset="0"/>
                <a:cs typeface="Arial" panose="020B0604020202020204" pitchFamily="34" charset="0"/>
              </a:rPr>
              <a:t> decidió fundar una empresa de productos sanitarios inteligentes de la mano de la empresa coreana DOBIDOS. Posteriormente trabajó en INQLAB, una de las incubadoras de startups más importantes en Colombia y después de un año decidió empezar </a:t>
            </a:r>
            <a:r>
              <a:rPr lang="es-CO" dirty="0" err="1">
                <a:latin typeface="Arial" panose="020B0604020202020204" pitchFamily="34" charset="0"/>
                <a:cs typeface="Arial" panose="020B0604020202020204" pitchFamily="34" charset="0"/>
              </a:rPr>
              <a:t>Fitpal</a:t>
            </a:r>
            <a:r>
              <a:rPr lang="es-CO" dirty="0">
                <a:latin typeface="Arial" panose="020B0604020202020204" pitchFamily="34" charset="0"/>
                <a:cs typeface="Arial" panose="020B0604020202020204" pitchFamily="34" charset="0"/>
              </a:rPr>
              <a:t>, la startup que está revolucionando la industria de los gimnasios en Latinoamérica.</a:t>
            </a:r>
          </a:p>
          <a:p>
            <a:pPr algn="just"/>
            <a:endParaRPr lang="es-CO" dirty="0"/>
          </a:p>
        </p:txBody>
      </p:sp>
      <p:sp>
        <p:nvSpPr>
          <p:cNvPr id="3" name="CuadroTexto 2">
            <a:extLst>
              <a:ext uri="{FF2B5EF4-FFF2-40B4-BE49-F238E27FC236}">
                <a16:creationId xmlns:a16="http://schemas.microsoft.com/office/drawing/2014/main" id="{ECA26544-8515-43AD-BA89-F56280D4874A}"/>
              </a:ext>
            </a:extLst>
          </p:cNvPr>
          <p:cNvSpPr txBox="1"/>
          <p:nvPr/>
        </p:nvSpPr>
        <p:spPr>
          <a:xfrm>
            <a:off x="1397000" y="368299"/>
            <a:ext cx="4076700" cy="1323439"/>
          </a:xfrm>
          <a:prstGeom prst="rect">
            <a:avLst/>
          </a:prstGeom>
          <a:noFill/>
        </p:spPr>
        <p:txBody>
          <a:bodyPr wrap="square" rtlCol="0">
            <a:spAutoFit/>
          </a:bodyPr>
          <a:lstStyle/>
          <a:p>
            <a:pPr algn="ctr"/>
            <a:r>
              <a:rPr lang="es-CO" sz="4000" dirty="0">
                <a:latin typeface="Berlin Sans FB Demi" panose="020E0802020502020306" pitchFamily="34" charset="0"/>
              </a:rPr>
              <a:t>JULIAN TORRES GOMEZ</a:t>
            </a:r>
          </a:p>
        </p:txBody>
      </p:sp>
      <p:pic>
        <p:nvPicPr>
          <p:cNvPr id="4" name="Imagen 3">
            <a:extLst>
              <a:ext uri="{FF2B5EF4-FFF2-40B4-BE49-F238E27FC236}">
                <a16:creationId xmlns:a16="http://schemas.microsoft.com/office/drawing/2014/main" id="{5C75AF64-700A-4E3C-9BF9-3D429C5927A7}"/>
              </a:ext>
            </a:extLst>
          </p:cNvPr>
          <p:cNvPicPr>
            <a:picLocks noChangeAspect="1"/>
          </p:cNvPicPr>
          <p:nvPr/>
        </p:nvPicPr>
        <p:blipFill>
          <a:blip r:embed="rId3"/>
          <a:stretch>
            <a:fillRect/>
          </a:stretch>
        </p:blipFill>
        <p:spPr>
          <a:xfrm>
            <a:off x="1196975" y="3264296"/>
            <a:ext cx="3922782" cy="2011363"/>
          </a:xfrm>
          <a:prstGeom prst="rect">
            <a:avLst/>
          </a:prstGeom>
        </p:spPr>
      </p:pic>
    </p:spTree>
    <p:extLst>
      <p:ext uri="{BB962C8B-B14F-4D97-AF65-F5344CB8AC3E}">
        <p14:creationId xmlns:p14="http://schemas.microsoft.com/office/powerpoint/2010/main" val="1596033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EA99E5A-5959-48B9-A349-6C638CE71A24}"/>
              </a:ext>
            </a:extLst>
          </p:cNvPr>
          <p:cNvSpPr txBox="1"/>
          <p:nvPr/>
        </p:nvSpPr>
        <p:spPr>
          <a:xfrm>
            <a:off x="2546350" y="241300"/>
            <a:ext cx="7410450" cy="707886"/>
          </a:xfrm>
          <a:prstGeom prst="rect">
            <a:avLst/>
          </a:prstGeom>
          <a:noFill/>
        </p:spPr>
        <p:txBody>
          <a:bodyPr wrap="square" rtlCol="0">
            <a:spAutoFit/>
          </a:bodyPr>
          <a:lstStyle/>
          <a:p>
            <a:pPr algn="ctr"/>
            <a:r>
              <a:rPr lang="es-CO" sz="4000" dirty="0">
                <a:latin typeface="Berlin Sans FB Demi" panose="020E0802020502020306" pitchFamily="34" charset="0"/>
              </a:rPr>
              <a:t>HISTORIA DE JULIAN TORRES </a:t>
            </a:r>
          </a:p>
        </p:txBody>
      </p:sp>
      <p:sp>
        <p:nvSpPr>
          <p:cNvPr id="3" name="Rectángulo 2">
            <a:extLst>
              <a:ext uri="{FF2B5EF4-FFF2-40B4-BE49-F238E27FC236}">
                <a16:creationId xmlns:a16="http://schemas.microsoft.com/office/drawing/2014/main" id="{23082DF9-6564-49A2-A7B1-8C3B41987E85}"/>
              </a:ext>
            </a:extLst>
          </p:cNvPr>
          <p:cNvSpPr/>
          <p:nvPr/>
        </p:nvSpPr>
        <p:spPr>
          <a:xfrm>
            <a:off x="812800" y="949186"/>
            <a:ext cx="9144000" cy="3293209"/>
          </a:xfrm>
          <a:prstGeom prst="rect">
            <a:avLst/>
          </a:prstGeom>
        </p:spPr>
        <p:txBody>
          <a:bodyPr wrap="square">
            <a:spAutoFit/>
          </a:bodyPr>
          <a:lstStyle/>
          <a:p>
            <a:r>
              <a:rPr lang="es-CO" dirty="0"/>
              <a:t> </a:t>
            </a:r>
            <a:r>
              <a:rPr lang="es-CO" sz="1400" dirty="0">
                <a:latin typeface="Arial" panose="020B0604020202020204" pitchFamily="34" charset="0"/>
                <a:cs typeface="Arial" panose="020B0604020202020204" pitchFamily="34" charset="0"/>
              </a:rPr>
              <a:t>es un administrador de empresas colombiano, graduado de la Universidad Los Andes de Bogotá. Desde el inicio de sus estudios, tenía claro que no deseaba ser un empleado de una trasnacional como soñaban la mayoría de sus compañeros. De hecho, mientras cursaba la carrera fundó un restaurante y una agencia de turismo.</a:t>
            </a:r>
          </a:p>
          <a:p>
            <a:endParaRPr lang="es-CO" sz="1400" dirty="0">
              <a:latin typeface="Arial" panose="020B0604020202020204" pitchFamily="34" charset="0"/>
              <a:cs typeface="Arial" panose="020B0604020202020204" pitchFamily="34" charset="0"/>
            </a:endParaRPr>
          </a:p>
          <a:p>
            <a:r>
              <a:rPr lang="es-CO" sz="1400" dirty="0">
                <a:latin typeface="Arial" panose="020B0604020202020204" pitchFamily="34" charset="0"/>
                <a:cs typeface="Arial" panose="020B0604020202020204" pitchFamily="34" charset="0"/>
              </a:rPr>
              <a:t>Pero miremos un poco más atrás en la vida de Julián para indagar de dónde salió su espíritu emprendedor. Una de las figuras que tuvo una fuerte influencia sobre él fue su abuelo materno quien le inculcó disciplina a través del lema “primero el deber y luego el placer”. Por otro lado, en sus padres siempre encontró el apoyo para hacer lo que le hacía feliz.</a:t>
            </a:r>
          </a:p>
          <a:p>
            <a:endParaRPr lang="es-CO" sz="1400" dirty="0">
              <a:latin typeface="Arial" panose="020B0604020202020204" pitchFamily="34" charset="0"/>
              <a:cs typeface="Arial" panose="020B0604020202020204" pitchFamily="34" charset="0"/>
            </a:endParaRPr>
          </a:p>
          <a:p>
            <a:r>
              <a:rPr lang="es-CO" sz="1400" dirty="0">
                <a:latin typeface="Arial" panose="020B0604020202020204" pitchFamily="34" charset="0"/>
                <a:cs typeface="Arial" panose="020B0604020202020204" pitchFamily="34" charset="0"/>
              </a:rPr>
              <a:t>Otros conceptos muy arraigados en la personalidad de Julián a lo largo de su vida fueron constancia y compromiso. Enfocarse en cumplir con las tareas asignadas antes del tiempo de entrega siempre era una premisa para él.</a:t>
            </a:r>
          </a:p>
          <a:p>
            <a:endParaRPr lang="es-CO" dirty="0"/>
          </a:p>
          <a:p>
            <a:endParaRPr lang="es-CO" dirty="0"/>
          </a:p>
        </p:txBody>
      </p:sp>
      <p:sp>
        <p:nvSpPr>
          <p:cNvPr id="4" name="Rectángulo 3">
            <a:extLst>
              <a:ext uri="{FF2B5EF4-FFF2-40B4-BE49-F238E27FC236}">
                <a16:creationId xmlns:a16="http://schemas.microsoft.com/office/drawing/2014/main" id="{7781AAFA-1585-4957-99DF-F2E7B7D0B4A7}"/>
              </a:ext>
            </a:extLst>
          </p:cNvPr>
          <p:cNvSpPr/>
          <p:nvPr/>
        </p:nvSpPr>
        <p:spPr>
          <a:xfrm>
            <a:off x="2711450" y="3719174"/>
            <a:ext cx="9480550" cy="2462213"/>
          </a:xfrm>
          <a:prstGeom prst="rect">
            <a:avLst/>
          </a:prstGeom>
        </p:spPr>
        <p:txBody>
          <a:bodyPr wrap="square">
            <a:spAutoFit/>
          </a:bodyPr>
          <a:lstStyle/>
          <a:p>
            <a:r>
              <a:rPr lang="es-CO" sz="1400" dirty="0">
                <a:latin typeface="Arial" panose="020B0604020202020204" pitchFamily="34" charset="0"/>
                <a:cs typeface="Arial" panose="020B0604020202020204" pitchFamily="34" charset="0"/>
              </a:rPr>
              <a:t>Indudablemente, la creatividad es otra característica innata de Julián. Su sueño a los 8 años era ser inventor y mientras crecía abrazaba cada vez más la idea de “ser y hacer algo diferente”. La vena artística se le despertó mediante la música, pero tocar guitarra no fue suficiente en su afán de obtener una ventaja competitiva frente a sus compañeros de colegio, por lo que se atrevió incluso a componer canciones y a formar una banda.</a:t>
            </a:r>
          </a:p>
          <a:p>
            <a:endParaRPr lang="es-CO" sz="1400" dirty="0">
              <a:latin typeface="Arial" panose="020B0604020202020204" pitchFamily="34" charset="0"/>
              <a:cs typeface="Arial" panose="020B0604020202020204" pitchFamily="34" charset="0"/>
            </a:endParaRPr>
          </a:p>
          <a:p>
            <a:r>
              <a:rPr lang="es-CO" sz="1400" dirty="0">
                <a:latin typeface="Arial" panose="020B0604020202020204" pitchFamily="34" charset="0"/>
                <a:cs typeface="Arial" panose="020B0604020202020204" pitchFamily="34" charset="0"/>
              </a:rPr>
              <a:t>Su pasión y dedicación comenzaron a dar frutos desde entonces. Fue así como siendo muy joven logró grabar 4 sencillos con la disquera más famosa de la capital colombiana en esa época, junto a su agrupación Sonido Local.</a:t>
            </a:r>
          </a:p>
          <a:p>
            <a:endParaRPr lang="es-CO" sz="1400" dirty="0">
              <a:latin typeface="Arial" panose="020B0604020202020204" pitchFamily="34" charset="0"/>
              <a:cs typeface="Arial" panose="020B0604020202020204" pitchFamily="34" charset="0"/>
            </a:endParaRPr>
          </a:p>
          <a:p>
            <a:r>
              <a:rPr lang="es-CO" sz="1400" dirty="0">
                <a:latin typeface="Arial" panose="020B0604020202020204" pitchFamily="34" charset="0"/>
                <a:cs typeface="Arial" panose="020B0604020202020204" pitchFamily="34" charset="0"/>
              </a:rPr>
              <a:t>Esta experiencia lo impulsó a iniciar estudios de producción de audio a nivel universitario. Sin Embargo, no se sintió a gusto y decidió cambiar de carrera.  Finalmente, encontró en la administración de empresas una alternativa para formarse en algo que le sirviera más adelante para todo.</a:t>
            </a:r>
          </a:p>
        </p:txBody>
      </p:sp>
      <p:pic>
        <p:nvPicPr>
          <p:cNvPr id="5" name="Imagen 4">
            <a:extLst>
              <a:ext uri="{FF2B5EF4-FFF2-40B4-BE49-F238E27FC236}">
                <a16:creationId xmlns:a16="http://schemas.microsoft.com/office/drawing/2014/main" id="{B01C6A28-433F-433F-B19F-6EE488162290}"/>
              </a:ext>
            </a:extLst>
          </p:cNvPr>
          <p:cNvPicPr>
            <a:picLocks noChangeAspect="1"/>
          </p:cNvPicPr>
          <p:nvPr/>
        </p:nvPicPr>
        <p:blipFill>
          <a:blip r:embed="rId2"/>
          <a:stretch>
            <a:fillRect/>
          </a:stretch>
        </p:blipFill>
        <p:spPr>
          <a:xfrm>
            <a:off x="9956800" y="998587"/>
            <a:ext cx="2143125" cy="2143125"/>
          </a:xfrm>
          <a:prstGeom prst="rect">
            <a:avLst/>
          </a:prstGeom>
        </p:spPr>
      </p:pic>
      <p:pic>
        <p:nvPicPr>
          <p:cNvPr id="6" name="Imagen 5">
            <a:extLst>
              <a:ext uri="{FF2B5EF4-FFF2-40B4-BE49-F238E27FC236}">
                <a16:creationId xmlns:a16="http://schemas.microsoft.com/office/drawing/2014/main" id="{B87E3CC1-0916-4CFC-8D8A-3DFDE2498398}"/>
              </a:ext>
            </a:extLst>
          </p:cNvPr>
          <p:cNvPicPr>
            <a:picLocks noChangeAspect="1"/>
          </p:cNvPicPr>
          <p:nvPr/>
        </p:nvPicPr>
        <p:blipFill>
          <a:blip r:embed="rId3"/>
          <a:stretch>
            <a:fillRect/>
          </a:stretch>
        </p:blipFill>
        <p:spPr>
          <a:xfrm>
            <a:off x="796925" y="3790612"/>
            <a:ext cx="1914525" cy="2390775"/>
          </a:xfrm>
          <a:prstGeom prst="rect">
            <a:avLst/>
          </a:prstGeom>
        </p:spPr>
      </p:pic>
    </p:spTree>
    <p:extLst>
      <p:ext uri="{BB962C8B-B14F-4D97-AF65-F5344CB8AC3E}">
        <p14:creationId xmlns:p14="http://schemas.microsoft.com/office/powerpoint/2010/main" val="1068899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64FD6999-1C15-46F3-929D-99D899BFF7D4}"/>
              </a:ext>
            </a:extLst>
          </p:cNvPr>
          <p:cNvPicPr>
            <a:picLocks noChangeAspect="1"/>
          </p:cNvPicPr>
          <p:nvPr/>
        </p:nvPicPr>
        <p:blipFill>
          <a:blip r:embed="rId2"/>
          <a:stretch>
            <a:fillRect/>
          </a:stretch>
        </p:blipFill>
        <p:spPr>
          <a:xfrm>
            <a:off x="9245600" y="5078889"/>
            <a:ext cx="2730500" cy="1600200"/>
          </a:xfrm>
          <a:prstGeom prst="rect">
            <a:avLst/>
          </a:prstGeom>
        </p:spPr>
      </p:pic>
      <p:sp>
        <p:nvSpPr>
          <p:cNvPr id="2" name="CuadroTexto 1">
            <a:extLst>
              <a:ext uri="{FF2B5EF4-FFF2-40B4-BE49-F238E27FC236}">
                <a16:creationId xmlns:a16="http://schemas.microsoft.com/office/drawing/2014/main" id="{7FBBB1CE-65D2-4128-9A1F-F394F8F1DD14}"/>
              </a:ext>
            </a:extLst>
          </p:cNvPr>
          <p:cNvSpPr txBox="1"/>
          <p:nvPr/>
        </p:nvSpPr>
        <p:spPr>
          <a:xfrm>
            <a:off x="609600" y="215900"/>
            <a:ext cx="7188200" cy="523220"/>
          </a:xfrm>
          <a:prstGeom prst="rect">
            <a:avLst/>
          </a:prstGeom>
          <a:noFill/>
        </p:spPr>
        <p:txBody>
          <a:bodyPr wrap="square" rtlCol="0">
            <a:spAutoFit/>
          </a:bodyPr>
          <a:lstStyle/>
          <a:p>
            <a:pPr algn="ctr"/>
            <a:r>
              <a:rPr lang="es-CO" sz="2800" dirty="0">
                <a:latin typeface="Berlin Sans FB Demi" panose="020E0802020502020306" pitchFamily="34" charset="0"/>
              </a:rPr>
              <a:t>EL VIAJE QUE LE CAMBIARIA LA VIDA </a:t>
            </a:r>
          </a:p>
        </p:txBody>
      </p:sp>
      <p:sp>
        <p:nvSpPr>
          <p:cNvPr id="3" name="Rectángulo 2">
            <a:extLst>
              <a:ext uri="{FF2B5EF4-FFF2-40B4-BE49-F238E27FC236}">
                <a16:creationId xmlns:a16="http://schemas.microsoft.com/office/drawing/2014/main" id="{7B4D3E5D-5C6F-4EE0-B2EC-AB12566E2300}"/>
              </a:ext>
            </a:extLst>
          </p:cNvPr>
          <p:cNvSpPr/>
          <p:nvPr/>
        </p:nvSpPr>
        <p:spPr>
          <a:xfrm>
            <a:off x="736600" y="739120"/>
            <a:ext cx="11455400" cy="2677656"/>
          </a:xfrm>
          <a:prstGeom prst="rect">
            <a:avLst/>
          </a:prstGeom>
        </p:spPr>
        <p:txBody>
          <a:bodyPr wrap="square">
            <a:spAutoFit/>
          </a:bodyPr>
          <a:lstStyle/>
          <a:p>
            <a:r>
              <a:rPr lang="es-CO" sz="1400" dirty="0">
                <a:latin typeface="Arial" panose="020B0604020202020204" pitchFamily="34" charset="0"/>
                <a:cs typeface="Arial" panose="020B0604020202020204" pitchFamily="34" charset="0"/>
              </a:rPr>
              <a:t>Al graduarse en la universidad, Julián tenía el fuerte deseo de experimentar el mundo y no se le ocurrió nada mejor que viajar a China. La selección de este destino exótico y lejano fue precisamente con esa idea de agregar valor a su vida al hacer algo fuera de lo común.</a:t>
            </a:r>
          </a:p>
          <a:p>
            <a:endParaRPr lang="es-CO" sz="1400" dirty="0">
              <a:latin typeface="Arial" panose="020B0604020202020204" pitchFamily="34" charset="0"/>
              <a:cs typeface="Arial" panose="020B0604020202020204" pitchFamily="34" charset="0"/>
            </a:endParaRPr>
          </a:p>
          <a:p>
            <a:r>
              <a:rPr lang="es-CO" sz="1400" dirty="0">
                <a:latin typeface="Arial" panose="020B0604020202020204" pitchFamily="34" charset="0"/>
                <a:cs typeface="Arial" panose="020B0604020202020204" pitchFamily="34" charset="0"/>
              </a:rPr>
              <a:t>Pero no fue del todo un salto al vacío sin paracaídas. Inteligentemente, Julián se ganó con esfuerzo y dedicación una vacante para un empleo de una compañía en el país asiático, demostrando sus habilidades durante 6 meses en una sucursal en Bogotá.</a:t>
            </a:r>
          </a:p>
          <a:p>
            <a:endParaRPr lang="es-CO" sz="1400" dirty="0">
              <a:latin typeface="Arial" panose="020B0604020202020204" pitchFamily="34" charset="0"/>
              <a:cs typeface="Arial" panose="020B0604020202020204" pitchFamily="34" charset="0"/>
            </a:endParaRPr>
          </a:p>
          <a:p>
            <a:r>
              <a:rPr lang="es-CO" sz="1400" dirty="0">
                <a:latin typeface="Arial" panose="020B0604020202020204" pitchFamily="34" charset="0"/>
                <a:cs typeface="Arial" panose="020B0604020202020204" pitchFamily="34" charset="0"/>
              </a:rPr>
              <a:t>Estando en Beijing, día a día iba aprendiendo aspectos del mundo de las importaciones y exportaciones en su trabajo de oficina. Pero siempre andaba en búsqueda de algo más.</a:t>
            </a:r>
          </a:p>
          <a:p>
            <a:endParaRPr lang="es-CO" sz="1400" dirty="0">
              <a:latin typeface="Arial" panose="020B0604020202020204" pitchFamily="34" charset="0"/>
              <a:cs typeface="Arial" panose="020B0604020202020204" pitchFamily="34" charset="0"/>
            </a:endParaRPr>
          </a:p>
          <a:p>
            <a:r>
              <a:rPr lang="es-CO" sz="1400" dirty="0">
                <a:latin typeface="Arial" panose="020B0604020202020204" pitchFamily="34" charset="0"/>
                <a:cs typeface="Arial" panose="020B0604020202020204" pitchFamily="34" charset="0"/>
              </a:rPr>
              <a:t>Comenzó a dar clases de guitarra en sus ratos libres y de repente se encontraba participando como músico en eventos corporativos y entregas de premios en la televisión, así como también tuvo la oportunidad de incursionar en el cine como extra en una película. Convenientemente, la procedencia latina de Julián era un elemento interesante para los chinos.</a:t>
            </a:r>
          </a:p>
        </p:txBody>
      </p:sp>
      <p:sp>
        <p:nvSpPr>
          <p:cNvPr id="4" name="Rectángulo 3">
            <a:extLst>
              <a:ext uri="{FF2B5EF4-FFF2-40B4-BE49-F238E27FC236}">
                <a16:creationId xmlns:a16="http://schemas.microsoft.com/office/drawing/2014/main" id="{37F4F9E9-AB24-4B9A-B212-F522439CE4C1}"/>
              </a:ext>
            </a:extLst>
          </p:cNvPr>
          <p:cNvSpPr/>
          <p:nvPr/>
        </p:nvSpPr>
        <p:spPr>
          <a:xfrm>
            <a:off x="736600" y="3416776"/>
            <a:ext cx="9575800" cy="2462213"/>
          </a:xfrm>
          <a:prstGeom prst="rect">
            <a:avLst/>
          </a:prstGeom>
        </p:spPr>
        <p:txBody>
          <a:bodyPr wrap="square">
            <a:spAutoFit/>
          </a:bodyPr>
          <a:lstStyle/>
          <a:p>
            <a:r>
              <a:rPr lang="es-CO" sz="1400" dirty="0">
                <a:latin typeface="Arial" panose="020B0604020202020204" pitchFamily="34" charset="0"/>
                <a:cs typeface="Arial" panose="020B0604020202020204" pitchFamily="34" charset="0"/>
              </a:rPr>
              <a:t>Estas experiencias enriquecedoras le permitieron a Torres demostrarse a sí mismo todo lo que era capaz de lograr. En ese momento pensó que estaba preparado para iniciar un gran negocio en su país de origen. Su idea fue introducir en el mercado colombiano un producto único e innovador, traído desde Corea.</a:t>
            </a:r>
          </a:p>
          <a:p>
            <a:endParaRPr lang="es-CO" sz="1400" dirty="0">
              <a:latin typeface="Arial" panose="020B0604020202020204" pitchFamily="34" charset="0"/>
              <a:cs typeface="Arial" panose="020B0604020202020204" pitchFamily="34" charset="0"/>
            </a:endParaRPr>
          </a:p>
          <a:p>
            <a:r>
              <a:rPr lang="es-CO" sz="1400" dirty="0">
                <a:latin typeface="Arial" panose="020B0604020202020204" pitchFamily="34" charset="0"/>
                <a:cs typeface="Arial" panose="020B0604020202020204" pitchFamily="34" charset="0"/>
              </a:rPr>
              <a:t>Poco tiempo después, Julián andaba al mismo estilo de Will Smith en “En búsqueda de la felicidad” intentando vender una tapa de sanitario inteligente que hacía reír a quien se la mostraba. Luego de haber invertido millones en la compra e importación de un contenedor repleto del producto estrella, logró captar prospectos que jamás se pudieron convertir en clientes porque la tapa no era compatible con las características de los inodoros colombianos.</a:t>
            </a:r>
          </a:p>
          <a:p>
            <a:endParaRPr lang="es-CO" sz="1400" dirty="0">
              <a:latin typeface="Arial" panose="020B0604020202020204" pitchFamily="34" charset="0"/>
              <a:cs typeface="Arial" panose="020B0604020202020204" pitchFamily="34" charset="0"/>
            </a:endParaRPr>
          </a:p>
          <a:p>
            <a:r>
              <a:rPr lang="es-CO" sz="1400" dirty="0">
                <a:latin typeface="Arial" panose="020B0604020202020204" pitchFamily="34" charset="0"/>
                <a:cs typeface="Arial" panose="020B0604020202020204" pitchFamily="34" charset="0"/>
              </a:rPr>
              <a:t>La falta de planeación y la impulsividad propia de una aventura, fue un error que culminó en fracaso.</a:t>
            </a:r>
            <a:r>
              <a:rPr lang="es-CO" sz="1400" b="1" dirty="0">
                <a:latin typeface="Arial" panose="020B0604020202020204" pitchFamily="34" charset="0"/>
                <a:cs typeface="Arial" panose="020B0604020202020204" pitchFamily="34" charset="0"/>
              </a:rPr>
              <a:t> A pesar de todo</a:t>
            </a:r>
            <a:r>
              <a:rPr lang="es-CO" sz="1400" dirty="0">
                <a:latin typeface="Arial" panose="020B0604020202020204" pitchFamily="34" charset="0"/>
                <a:cs typeface="Arial" panose="020B0604020202020204" pitchFamily="34" charset="0"/>
              </a:rPr>
              <a:t>, Julián no se detuvo allí, aprendió la lección y siguió adelante.</a:t>
            </a:r>
          </a:p>
        </p:txBody>
      </p:sp>
    </p:spTree>
    <p:extLst>
      <p:ext uri="{BB962C8B-B14F-4D97-AF65-F5344CB8AC3E}">
        <p14:creationId xmlns:p14="http://schemas.microsoft.com/office/powerpoint/2010/main" val="1837148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51A021B5-91DA-4047-A4E8-D4841D6AA72E}"/>
              </a:ext>
            </a:extLst>
          </p:cNvPr>
          <p:cNvSpPr txBox="1"/>
          <p:nvPr/>
        </p:nvSpPr>
        <p:spPr>
          <a:xfrm>
            <a:off x="7010400" y="266700"/>
            <a:ext cx="4584700" cy="461665"/>
          </a:xfrm>
          <a:prstGeom prst="rect">
            <a:avLst/>
          </a:prstGeom>
          <a:noFill/>
        </p:spPr>
        <p:txBody>
          <a:bodyPr wrap="square" rtlCol="0">
            <a:spAutoFit/>
          </a:bodyPr>
          <a:lstStyle/>
          <a:p>
            <a:pPr algn="ctr"/>
            <a:r>
              <a:rPr lang="es-CO" sz="2400" dirty="0">
                <a:latin typeface="Berlin Sans FB Demi" panose="020E0802020502020306" pitchFamily="34" charset="0"/>
              </a:rPr>
              <a:t>LLEGO EL TURNO DEL FITPAL </a:t>
            </a:r>
          </a:p>
        </p:txBody>
      </p:sp>
      <p:sp>
        <p:nvSpPr>
          <p:cNvPr id="3" name="Rectángulo 2">
            <a:extLst>
              <a:ext uri="{FF2B5EF4-FFF2-40B4-BE49-F238E27FC236}">
                <a16:creationId xmlns:a16="http://schemas.microsoft.com/office/drawing/2014/main" id="{FB8A54E2-A356-4F0B-8A14-BAB372512F70}"/>
              </a:ext>
            </a:extLst>
          </p:cNvPr>
          <p:cNvSpPr/>
          <p:nvPr/>
        </p:nvSpPr>
        <p:spPr>
          <a:xfrm>
            <a:off x="914400" y="1211640"/>
            <a:ext cx="6096000" cy="3139321"/>
          </a:xfrm>
          <a:prstGeom prst="rect">
            <a:avLst/>
          </a:prstGeom>
        </p:spPr>
        <p:txBody>
          <a:bodyPr>
            <a:spAutoFit/>
          </a:bodyPr>
          <a:lstStyle/>
          <a:p>
            <a:r>
              <a:rPr lang="es-CO" dirty="0">
                <a:latin typeface="Arial" panose="020B0604020202020204" pitchFamily="34" charset="0"/>
                <a:cs typeface="Arial" panose="020B0604020202020204" pitchFamily="34" charset="0"/>
              </a:rPr>
              <a:t>Julián finalmente había llegado al lugar perfecto en el momento indicado. </a:t>
            </a:r>
            <a:r>
              <a:rPr lang="es-CO" dirty="0" err="1">
                <a:latin typeface="Arial" panose="020B0604020202020204" pitchFamily="34" charset="0"/>
                <a:cs typeface="Arial" panose="020B0604020202020204" pitchFamily="34" charset="0"/>
              </a:rPr>
              <a:t>inQlab</a:t>
            </a:r>
            <a:r>
              <a:rPr lang="es-CO" dirty="0">
                <a:latin typeface="Arial" panose="020B0604020202020204" pitchFamily="34" charset="0"/>
                <a:cs typeface="Arial" panose="020B0604020202020204" pitchFamily="34" charset="0"/>
              </a:rPr>
              <a:t> le permitió combinar su creatividad, innovación, conocimientos académicos y experiencias vivenciales para generar ideas y hacer pruebas de emprendimientos con potencial de desarrollo y escalabilidad.</a:t>
            </a:r>
          </a:p>
          <a:p>
            <a:endParaRPr lang="es-CO" dirty="0">
              <a:latin typeface="Arial" panose="020B0604020202020204" pitchFamily="34" charset="0"/>
              <a:cs typeface="Arial" panose="020B0604020202020204" pitchFamily="34" charset="0"/>
            </a:endParaRPr>
          </a:p>
          <a:p>
            <a:r>
              <a:rPr lang="es-CO" dirty="0">
                <a:latin typeface="Arial" panose="020B0604020202020204" pitchFamily="34" charset="0"/>
                <a:cs typeface="Arial" panose="020B0604020202020204" pitchFamily="34" charset="0"/>
              </a:rPr>
              <a:t>Entre varios proyectos que salieron adelante a raíz de su trabajo en </a:t>
            </a:r>
            <a:r>
              <a:rPr lang="es-CO" dirty="0" err="1">
                <a:latin typeface="Arial" panose="020B0604020202020204" pitchFamily="34" charset="0"/>
                <a:cs typeface="Arial" panose="020B0604020202020204" pitchFamily="34" charset="0"/>
              </a:rPr>
              <a:t>InQlab</a:t>
            </a:r>
            <a:r>
              <a:rPr lang="es-CO" dirty="0">
                <a:latin typeface="Arial" panose="020B0604020202020204" pitchFamily="34" charset="0"/>
                <a:cs typeface="Arial" panose="020B0604020202020204" pitchFamily="34" charset="0"/>
              </a:rPr>
              <a:t>, nació la propuesta de </a:t>
            </a:r>
            <a:r>
              <a:rPr lang="es-CO" dirty="0" err="1">
                <a:latin typeface="Arial" panose="020B0604020202020204" pitchFamily="34" charset="0"/>
                <a:cs typeface="Arial" panose="020B0604020202020204" pitchFamily="34" charset="0"/>
              </a:rPr>
              <a:t>Fitpal</a:t>
            </a:r>
            <a:r>
              <a:rPr lang="es-CO" dirty="0">
                <a:latin typeface="Arial" panose="020B0604020202020204" pitchFamily="34" charset="0"/>
                <a:cs typeface="Arial" panose="020B0604020202020204" pitchFamily="34" charset="0"/>
              </a:rPr>
              <a:t> que fue aprobada por el comité de inversión con Torres como fundador y CEO.</a:t>
            </a:r>
          </a:p>
        </p:txBody>
      </p:sp>
      <p:pic>
        <p:nvPicPr>
          <p:cNvPr id="4" name="Imagen 3">
            <a:extLst>
              <a:ext uri="{FF2B5EF4-FFF2-40B4-BE49-F238E27FC236}">
                <a16:creationId xmlns:a16="http://schemas.microsoft.com/office/drawing/2014/main" id="{D4E4ABD5-C603-437C-AC2E-10E13AF2EBC8}"/>
              </a:ext>
            </a:extLst>
          </p:cNvPr>
          <p:cNvPicPr>
            <a:picLocks noChangeAspect="1"/>
          </p:cNvPicPr>
          <p:nvPr/>
        </p:nvPicPr>
        <p:blipFill>
          <a:blip r:embed="rId2"/>
          <a:stretch>
            <a:fillRect/>
          </a:stretch>
        </p:blipFill>
        <p:spPr>
          <a:xfrm>
            <a:off x="7693025" y="1366837"/>
            <a:ext cx="2619375" cy="2619375"/>
          </a:xfrm>
          <a:prstGeom prst="rect">
            <a:avLst/>
          </a:prstGeom>
        </p:spPr>
      </p:pic>
      <p:pic>
        <p:nvPicPr>
          <p:cNvPr id="5" name="Imagen 4">
            <a:extLst>
              <a:ext uri="{FF2B5EF4-FFF2-40B4-BE49-F238E27FC236}">
                <a16:creationId xmlns:a16="http://schemas.microsoft.com/office/drawing/2014/main" id="{D46CB5BF-18D1-4F59-89A1-9C2D6FD84571}"/>
              </a:ext>
            </a:extLst>
          </p:cNvPr>
          <p:cNvPicPr>
            <a:picLocks noChangeAspect="1"/>
          </p:cNvPicPr>
          <p:nvPr/>
        </p:nvPicPr>
        <p:blipFill>
          <a:blip r:embed="rId3"/>
          <a:stretch>
            <a:fillRect/>
          </a:stretch>
        </p:blipFill>
        <p:spPr>
          <a:xfrm>
            <a:off x="2178050" y="4648200"/>
            <a:ext cx="2857500" cy="1600200"/>
          </a:xfrm>
          <a:prstGeom prst="rect">
            <a:avLst/>
          </a:prstGeom>
        </p:spPr>
      </p:pic>
      <p:pic>
        <p:nvPicPr>
          <p:cNvPr id="6" name="Imagen 5">
            <a:extLst>
              <a:ext uri="{FF2B5EF4-FFF2-40B4-BE49-F238E27FC236}">
                <a16:creationId xmlns:a16="http://schemas.microsoft.com/office/drawing/2014/main" id="{04982D00-61FA-4CC5-A10E-CE1FA02C5F3D}"/>
              </a:ext>
            </a:extLst>
          </p:cNvPr>
          <p:cNvPicPr>
            <a:picLocks noChangeAspect="1"/>
          </p:cNvPicPr>
          <p:nvPr/>
        </p:nvPicPr>
        <p:blipFill>
          <a:blip r:embed="rId4"/>
          <a:stretch>
            <a:fillRect/>
          </a:stretch>
        </p:blipFill>
        <p:spPr>
          <a:xfrm>
            <a:off x="6738345" y="4554537"/>
            <a:ext cx="3653430" cy="1693863"/>
          </a:xfrm>
          <a:prstGeom prst="rect">
            <a:avLst/>
          </a:prstGeom>
        </p:spPr>
      </p:pic>
    </p:spTree>
    <p:extLst>
      <p:ext uri="{BB962C8B-B14F-4D97-AF65-F5344CB8AC3E}">
        <p14:creationId xmlns:p14="http://schemas.microsoft.com/office/powerpoint/2010/main" val="3127343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65CA1DD9-900E-4EE7-BB0D-3991B8C4C7BB}"/>
              </a:ext>
            </a:extLst>
          </p:cNvPr>
          <p:cNvSpPr txBox="1"/>
          <p:nvPr/>
        </p:nvSpPr>
        <p:spPr>
          <a:xfrm>
            <a:off x="673100" y="266700"/>
            <a:ext cx="4800600" cy="646331"/>
          </a:xfrm>
          <a:prstGeom prst="rect">
            <a:avLst/>
          </a:prstGeom>
          <a:noFill/>
        </p:spPr>
        <p:txBody>
          <a:bodyPr wrap="square" rtlCol="0">
            <a:spAutoFit/>
          </a:bodyPr>
          <a:lstStyle/>
          <a:p>
            <a:pPr algn="ctr"/>
            <a:r>
              <a:rPr lang="es-CO" dirty="0"/>
              <a:t>	</a:t>
            </a:r>
            <a:r>
              <a:rPr lang="es-CO" sz="3600" dirty="0">
                <a:latin typeface="Berlin Sans FB Demi" panose="020E0802020502020306" pitchFamily="34" charset="0"/>
              </a:rPr>
              <a:t>QUE ES EL FITPAL </a:t>
            </a:r>
          </a:p>
        </p:txBody>
      </p:sp>
      <p:sp>
        <p:nvSpPr>
          <p:cNvPr id="3" name="Rectángulo 2">
            <a:extLst>
              <a:ext uri="{FF2B5EF4-FFF2-40B4-BE49-F238E27FC236}">
                <a16:creationId xmlns:a16="http://schemas.microsoft.com/office/drawing/2014/main" id="{34492F47-0F90-4459-808A-19C4A7907D43}"/>
              </a:ext>
            </a:extLst>
          </p:cNvPr>
          <p:cNvSpPr/>
          <p:nvPr/>
        </p:nvSpPr>
        <p:spPr>
          <a:xfrm>
            <a:off x="3784600" y="1274088"/>
            <a:ext cx="8216900" cy="4770537"/>
          </a:xfrm>
          <a:prstGeom prst="rect">
            <a:avLst/>
          </a:prstGeom>
        </p:spPr>
        <p:txBody>
          <a:bodyPr wrap="square">
            <a:spAutoFit/>
          </a:bodyPr>
          <a:lstStyle/>
          <a:p>
            <a:r>
              <a:rPr lang="es-CO" sz="1600" dirty="0">
                <a:latin typeface="Arial" panose="020B0604020202020204" pitchFamily="34" charset="0"/>
                <a:cs typeface="Arial" panose="020B0604020202020204" pitchFamily="34" charset="0"/>
              </a:rPr>
              <a:t>es una aplicación que mediante diferentes planes de suscripción da acceso a una red de gimnasios y centros fitness. Fue lanzada en 2015 y actualmente ofrece un modelo mixto entre clases ilimitadas presenciales o virtuales con disponibilidad de más de 700 gimnasios ubicados en 13 ciudades de Colombia.</a:t>
            </a:r>
          </a:p>
          <a:p>
            <a:endParaRPr lang="es-CO" sz="1600" dirty="0">
              <a:latin typeface="Arial" panose="020B0604020202020204" pitchFamily="34" charset="0"/>
              <a:cs typeface="Arial" panose="020B0604020202020204" pitchFamily="34" charset="0"/>
            </a:endParaRPr>
          </a:p>
          <a:p>
            <a:r>
              <a:rPr lang="es-CO" sz="1600" dirty="0">
                <a:latin typeface="Arial" panose="020B0604020202020204" pitchFamily="34" charset="0"/>
                <a:cs typeface="Arial" panose="020B0604020202020204" pitchFamily="34" charset="0"/>
              </a:rPr>
              <a:t>Los servicios de </a:t>
            </a:r>
            <a:r>
              <a:rPr lang="es-CO" sz="1600" dirty="0" err="1">
                <a:latin typeface="Arial" panose="020B0604020202020204" pitchFamily="34" charset="0"/>
                <a:cs typeface="Arial" panose="020B0604020202020204" pitchFamily="34" charset="0"/>
              </a:rPr>
              <a:t>Fitpal</a:t>
            </a:r>
            <a:r>
              <a:rPr lang="es-CO" sz="1600" dirty="0">
                <a:latin typeface="Arial" panose="020B0604020202020204" pitchFamily="34" charset="0"/>
                <a:cs typeface="Arial" panose="020B0604020202020204" pitchFamily="34" charset="0"/>
              </a:rPr>
              <a:t> se encuentran distribuidos en 3 divisiones:</a:t>
            </a:r>
          </a:p>
          <a:p>
            <a:endParaRPr lang="es-CO" sz="1600" dirty="0">
              <a:latin typeface="Arial" panose="020B0604020202020204" pitchFamily="34" charset="0"/>
              <a:cs typeface="Arial" panose="020B0604020202020204" pitchFamily="34" charset="0"/>
            </a:endParaRPr>
          </a:p>
          <a:p>
            <a:r>
              <a:rPr lang="es-CO" sz="1600" dirty="0">
                <a:latin typeface="Arial" panose="020B0604020202020204" pitchFamily="34" charset="0"/>
                <a:cs typeface="Arial" panose="020B0604020202020204" pitchFamily="34" charset="0"/>
              </a:rPr>
              <a:t>Físico: funcional, rumba, danza, boxeo y nutrición.</a:t>
            </a:r>
          </a:p>
          <a:p>
            <a:r>
              <a:rPr lang="es-CO" sz="1600" dirty="0">
                <a:latin typeface="Arial" panose="020B0604020202020204" pitchFamily="34" charset="0"/>
                <a:cs typeface="Arial" panose="020B0604020202020204" pitchFamily="34" charset="0"/>
              </a:rPr>
              <a:t>Emocional: meditación, coaching y yoga.</a:t>
            </a:r>
          </a:p>
          <a:p>
            <a:r>
              <a:rPr lang="es-CO" sz="1600" dirty="0">
                <a:latin typeface="Arial" panose="020B0604020202020204" pitchFamily="34" charset="0"/>
                <a:cs typeface="Arial" panose="020B0604020202020204" pitchFamily="34" charset="0"/>
              </a:rPr>
              <a:t>Comunidad: cocina en familia y espacios de entretenimiento.</a:t>
            </a:r>
          </a:p>
          <a:p>
            <a:r>
              <a:rPr lang="es-CO" sz="1600" dirty="0">
                <a:latin typeface="Arial" panose="020B0604020202020204" pitchFamily="34" charset="0"/>
                <a:cs typeface="Arial" panose="020B0604020202020204" pitchFamily="34" charset="0"/>
              </a:rPr>
              <a:t>Otro logro destacado de Julián Torres fue la publicación de su libro La Estupidez Colectiva, en el 2019.  Esta obra plantea los elementos que se deben tomar en cuenta al emprender, además que invita a transitar un camino revelador para vivir la vida que hemos soñado. Actualmente, se trata de uno de los libros más vendidos en la categoría de negocios y emprendimiento.</a:t>
            </a:r>
          </a:p>
          <a:p>
            <a:endParaRPr lang="es-CO" sz="1600" dirty="0">
              <a:latin typeface="Arial" panose="020B0604020202020204" pitchFamily="34" charset="0"/>
              <a:cs typeface="Arial" panose="020B0604020202020204" pitchFamily="34" charset="0"/>
            </a:endParaRPr>
          </a:p>
          <a:p>
            <a:r>
              <a:rPr lang="es-CO" sz="1600" dirty="0">
                <a:latin typeface="Arial" panose="020B0604020202020204" pitchFamily="34" charset="0"/>
                <a:cs typeface="Arial" panose="020B0604020202020204" pitchFamily="34" charset="0"/>
              </a:rPr>
              <a:t>Para finalizar esta interesante historia, dejamos una reflexión de este grandioso emprendedor latino: “todo el mundo tiene ideas, pero solo algunos tienen el valor de ponerlas a prueba”.</a:t>
            </a:r>
          </a:p>
        </p:txBody>
      </p:sp>
      <p:pic>
        <p:nvPicPr>
          <p:cNvPr id="4" name="Imagen 3">
            <a:extLst>
              <a:ext uri="{FF2B5EF4-FFF2-40B4-BE49-F238E27FC236}">
                <a16:creationId xmlns:a16="http://schemas.microsoft.com/office/drawing/2014/main" id="{877184A3-36BF-4E9D-94D0-25D353A4AFC8}"/>
              </a:ext>
            </a:extLst>
          </p:cNvPr>
          <p:cNvPicPr>
            <a:picLocks noChangeAspect="1"/>
          </p:cNvPicPr>
          <p:nvPr/>
        </p:nvPicPr>
        <p:blipFill>
          <a:blip r:embed="rId2"/>
          <a:stretch>
            <a:fillRect/>
          </a:stretch>
        </p:blipFill>
        <p:spPr>
          <a:xfrm>
            <a:off x="822325" y="1274088"/>
            <a:ext cx="2962275" cy="1543050"/>
          </a:xfrm>
          <a:prstGeom prst="rect">
            <a:avLst/>
          </a:prstGeom>
        </p:spPr>
      </p:pic>
      <p:pic>
        <p:nvPicPr>
          <p:cNvPr id="5" name="Imagen 4">
            <a:extLst>
              <a:ext uri="{FF2B5EF4-FFF2-40B4-BE49-F238E27FC236}">
                <a16:creationId xmlns:a16="http://schemas.microsoft.com/office/drawing/2014/main" id="{6AC08B80-CBE7-4AE9-992F-4253035959A4}"/>
              </a:ext>
            </a:extLst>
          </p:cNvPr>
          <p:cNvPicPr>
            <a:picLocks noChangeAspect="1"/>
          </p:cNvPicPr>
          <p:nvPr/>
        </p:nvPicPr>
        <p:blipFill>
          <a:blip r:embed="rId3"/>
          <a:stretch>
            <a:fillRect/>
          </a:stretch>
        </p:blipFill>
        <p:spPr>
          <a:xfrm>
            <a:off x="1417637" y="3440787"/>
            <a:ext cx="2143125" cy="2143125"/>
          </a:xfrm>
          <a:prstGeom prst="rect">
            <a:avLst/>
          </a:prstGeom>
        </p:spPr>
      </p:pic>
    </p:spTree>
    <p:extLst>
      <p:ext uri="{BB962C8B-B14F-4D97-AF65-F5344CB8AC3E}">
        <p14:creationId xmlns:p14="http://schemas.microsoft.com/office/powerpoint/2010/main" val="444320739"/>
      </p:ext>
    </p:extLst>
  </p:cSld>
  <p:clrMapOvr>
    <a:masterClrMapping/>
  </p:clrMapOvr>
</p:sld>
</file>

<file path=ppt/theme/theme1.xml><?xml version="1.0" encoding="utf-8"?>
<a:theme xmlns:a="http://schemas.openxmlformats.org/drawingml/2006/main" name="Recorte">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TM10001105[[fn=Recorte]]</Template>
  <TotalTime>51</TotalTime>
  <Words>1005</Words>
  <Application>Microsoft Office PowerPoint</Application>
  <PresentationFormat>Panorámica</PresentationFormat>
  <Paragraphs>45</Paragraphs>
  <Slides>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6</vt:i4>
      </vt:variant>
    </vt:vector>
  </HeadingPairs>
  <TitlesOfParts>
    <vt:vector size="10" baseType="lpstr">
      <vt:lpstr>Arial</vt:lpstr>
      <vt:lpstr>Berlin Sans FB Demi</vt:lpstr>
      <vt:lpstr>Franklin Gothic Book</vt:lpstr>
      <vt:lpstr>Recorte</vt:lpstr>
      <vt:lpstr>JOVEN EMPRENDEDOR </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JOVEN EMPRENDEDOR</dc:title>
  <dc:creator>Yesenia</dc:creator>
  <cp:lastModifiedBy>Yesenia</cp:lastModifiedBy>
  <cp:revision>4</cp:revision>
  <dcterms:created xsi:type="dcterms:W3CDTF">2021-11-11T01:50:37Z</dcterms:created>
  <dcterms:modified xsi:type="dcterms:W3CDTF">2021-11-11T02:41:54Z</dcterms:modified>
</cp:coreProperties>
</file>