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2"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10/16/2021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10/16/2021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10/16/2021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10/16/2021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10/16/2021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10/16/2021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Shampoo para  el pelo……    </a:t>
            </a:r>
            <a:endParaRPr lang="en-US" dirty="0"/>
          </a:p>
        </p:txBody>
      </p:sp>
      <p:sp>
        <p:nvSpPr>
          <p:cNvPr id="3" name="Subtítulo 2"/>
          <p:cNvSpPr>
            <a:spLocks noGrp="1"/>
          </p:cNvSpPr>
          <p:nvPr>
            <p:ph type="subTitle" idx="1"/>
          </p:nvPr>
        </p:nvSpPr>
        <p:spPr/>
        <p:txBody>
          <a:bodyPr/>
          <a:lstStyle/>
          <a:p>
            <a:r>
              <a:rPr lang="es-CO" dirty="0" smtClean="0"/>
              <a:t>El mejor producto de Colombia </a:t>
            </a:r>
            <a:endParaRPr lang="en-US" dirty="0"/>
          </a:p>
        </p:txBody>
      </p:sp>
      <p:pic>
        <p:nvPicPr>
          <p:cNvPr id="1026" name="Imagen 1" descr="Imagen que contiene pizarra, texto&#10;&#10;Descripción generada automáticamente"/>
          <p:cNvPicPr>
            <a:picLocks noChangeAspect="1" noChangeArrowheads="1"/>
          </p:cNvPicPr>
          <p:nvPr/>
        </p:nvPicPr>
        <p:blipFill>
          <a:blip r:embed="rId2">
            <a:extLst>
              <a:ext uri="{28A0092B-C50C-407E-A947-70E740481C1C}">
                <a14:useLocalDpi xmlns:a14="http://schemas.microsoft.com/office/drawing/2010/main" val="0"/>
              </a:ext>
            </a:extLst>
          </a:blip>
          <a:srcRect t="22656" b="25145"/>
          <a:stretch>
            <a:fillRect/>
          </a:stretch>
        </p:blipFill>
        <p:spPr bwMode="auto">
          <a:xfrm>
            <a:off x="822962" y="3043647"/>
            <a:ext cx="3892730" cy="1152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9226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67989" y="585216"/>
            <a:ext cx="8876211" cy="1499616"/>
          </a:xfrm>
        </p:spPr>
        <p:txBody>
          <a:bodyPr/>
          <a:lstStyle/>
          <a:p>
            <a:r>
              <a:rPr lang="es-CO" dirty="0" smtClean="0"/>
              <a:t>Misión-visión </a:t>
            </a:r>
            <a:endParaRPr lang="en-US" dirty="0"/>
          </a:p>
        </p:txBody>
      </p:sp>
      <p:sp>
        <p:nvSpPr>
          <p:cNvPr id="3" name="Marcador de contenido 2"/>
          <p:cNvSpPr>
            <a:spLocks noGrp="1"/>
          </p:cNvSpPr>
          <p:nvPr>
            <p:ph idx="1"/>
          </p:nvPr>
        </p:nvSpPr>
        <p:spPr>
          <a:xfrm>
            <a:off x="1170432" y="2286000"/>
            <a:ext cx="9573769" cy="4023360"/>
          </a:xfrm>
        </p:spPr>
        <p:txBody>
          <a:bodyPr>
            <a:normAutofit lnSpcReduction="10000"/>
          </a:bodyPr>
          <a:lstStyle/>
          <a:p>
            <a:pPr marL="310896" lvl="2" indent="0">
              <a:buNone/>
            </a:pPr>
            <a:endParaRPr lang="en-US" b="1" dirty="0"/>
          </a:p>
          <a:p>
            <a:r>
              <a:rPr lang="es-ES" sz="2400" dirty="0"/>
              <a:t>Satisfacer las necesidades de los consumidores elaborando, desarrollando y comercializando shampoo natural de excelente calidad. Manejando un personal comprometido y dispuesto a dar soluciones integrales que generen bienestar para la satisfacción del cliente</a:t>
            </a:r>
            <a:r>
              <a:rPr lang="es-ES" sz="2400" dirty="0" smtClean="0"/>
              <a:t>.</a:t>
            </a:r>
          </a:p>
          <a:p>
            <a:r>
              <a:rPr lang="es-ES" dirty="0"/>
              <a:t>Shampoo al pelo tiene como visión, alcanzar el liderazgo en el mercado de productos de higiene personal, contribuyendo con acciones que mejoren continuamente el cuidado del medio ambiente por contener productos 100% naturales  y la mejora del cuero cabelludo de nuestros clientes. Nos esforzamos por brindar oportunidades de crecimiento para nuestros inversores, empleados, clientes y comunidades con los que desarrollamos nuestro producto en un lapso de tiempo de unos cinco años y cada día seguir innovando. </a:t>
            </a:r>
            <a:endParaRPr lang="en-US" dirty="0"/>
          </a:p>
          <a:p>
            <a:endParaRPr lang="en-US" sz="2000" dirty="0"/>
          </a:p>
          <a:p>
            <a:endParaRPr lang="en-US" dirty="0"/>
          </a:p>
        </p:txBody>
      </p:sp>
      <p:sp>
        <p:nvSpPr>
          <p:cNvPr id="4" name="Estrella de 5 puntas 3"/>
          <p:cNvSpPr/>
          <p:nvPr/>
        </p:nvSpPr>
        <p:spPr>
          <a:xfrm>
            <a:off x="109728" y="4167052"/>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riángulo isósceles 4"/>
          <p:cNvSpPr/>
          <p:nvPr/>
        </p:nvSpPr>
        <p:spPr>
          <a:xfrm>
            <a:off x="109728" y="2694868"/>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Triángulo isósceles 5"/>
          <p:cNvSpPr/>
          <p:nvPr/>
        </p:nvSpPr>
        <p:spPr>
          <a:xfrm>
            <a:off x="1528355" y="1166513"/>
            <a:ext cx="339634" cy="33702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Estrella de 5 puntas 6"/>
          <p:cNvSpPr/>
          <p:nvPr/>
        </p:nvSpPr>
        <p:spPr>
          <a:xfrm>
            <a:off x="4976949" y="1092055"/>
            <a:ext cx="418011" cy="3788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205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1894114"/>
            <a:ext cx="9720072" cy="190718"/>
          </a:xfrm>
        </p:spPr>
        <p:txBody>
          <a:bodyPr>
            <a:normAutofit fontScale="90000"/>
          </a:bodyPr>
          <a:lstStyle/>
          <a:p>
            <a:r>
              <a:rPr lang="es-ES" sz="3200" dirty="0"/>
              <a:t>En vista que los productos de limpieza del cabello son químicos que dan algunos beneficios como es la limpieza o eliminación de la caspa, pero en su mayoría ocasionan daños y maltratan el cabello, se hace necesaria la elaboración de un producto 100% natural como es el shampoo al pelo</a:t>
            </a:r>
            <a:endParaRPr lang="en-US" sz="3200" dirty="0"/>
          </a:p>
        </p:txBody>
      </p:sp>
      <p:sp>
        <p:nvSpPr>
          <p:cNvPr id="3" name="Marcador de contenido 2"/>
          <p:cNvSpPr>
            <a:spLocks noGrp="1"/>
          </p:cNvSpPr>
          <p:nvPr>
            <p:ph idx="1"/>
          </p:nvPr>
        </p:nvSpPr>
        <p:spPr>
          <a:xfrm>
            <a:off x="3161211" y="2939144"/>
            <a:ext cx="7406640" cy="3370216"/>
          </a:xfrm>
        </p:spPr>
        <p:txBody>
          <a:bodyPr>
            <a:normAutofit fontScale="92500" lnSpcReduction="10000"/>
          </a:bodyPr>
          <a:lstStyle/>
          <a:p>
            <a:r>
              <a:rPr lang="es-ES" b="1" dirty="0"/>
              <a:t>-los elementos químicos del shampoo son:</a:t>
            </a:r>
            <a:endParaRPr lang="en-US" dirty="0"/>
          </a:p>
          <a:p>
            <a:r>
              <a:rPr lang="es-ES" dirty="0"/>
              <a:t>-azufre</a:t>
            </a:r>
            <a:endParaRPr lang="en-US" dirty="0"/>
          </a:p>
          <a:p>
            <a:r>
              <a:rPr lang="es-ES" dirty="0"/>
              <a:t>-cloro-sodio</a:t>
            </a:r>
            <a:endParaRPr lang="en-US" dirty="0"/>
          </a:p>
          <a:p>
            <a:r>
              <a:rPr lang="es-ES" dirty="0"/>
              <a:t>-carbono</a:t>
            </a:r>
            <a:endParaRPr lang="en-US" dirty="0"/>
          </a:p>
          <a:p>
            <a:r>
              <a:rPr lang="es-ES" dirty="0"/>
              <a:t>-nitrógeno</a:t>
            </a:r>
            <a:endParaRPr lang="en-US" dirty="0"/>
          </a:p>
          <a:p>
            <a:r>
              <a:rPr lang="es-ES" dirty="0"/>
              <a:t>-hidrógeno</a:t>
            </a:r>
            <a:endParaRPr lang="en-US" dirty="0"/>
          </a:p>
          <a:p>
            <a:r>
              <a:rPr lang="es-ES" dirty="0"/>
              <a:t>-oxigeno</a:t>
            </a:r>
            <a:endParaRPr lang="en-US" dirty="0"/>
          </a:p>
          <a:p>
            <a:r>
              <a:rPr lang="es-ES" dirty="0"/>
              <a:t>-selenio</a:t>
            </a:r>
            <a:endParaRPr lang="en-US" dirty="0"/>
          </a:p>
          <a:p>
            <a:endParaRPr lang="en-US" dirty="0"/>
          </a:p>
        </p:txBody>
      </p:sp>
      <p:pic>
        <p:nvPicPr>
          <p:cNvPr id="2051" name="Imagen 2" descr="Jabones artesanos, jabones industriales y jabones de glicerina ¿Qué  son?¿Qué les diferencia? | Alma Rústika"/>
          <p:cNvPicPr>
            <a:picLocks noChangeAspect="1" noChangeArrowheads="1"/>
          </p:cNvPicPr>
          <p:nvPr/>
        </p:nvPicPr>
        <p:blipFill>
          <a:blip r:embed="rId2">
            <a:extLst>
              <a:ext uri="{28A0092B-C50C-407E-A947-70E740481C1C}">
                <a14:useLocalDpi xmlns:a14="http://schemas.microsoft.com/office/drawing/2010/main" val="0"/>
              </a:ext>
            </a:extLst>
          </a:blip>
          <a:srcRect l="6621" t="6438" r="11555" b="6232"/>
          <a:stretch>
            <a:fillRect/>
          </a:stretch>
        </p:blipFill>
        <p:spPr bwMode="auto">
          <a:xfrm>
            <a:off x="5138465" y="3461658"/>
            <a:ext cx="459105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7447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03965" y="2409825"/>
            <a:ext cx="91441" cy="1273901"/>
          </a:xfrm>
        </p:spPr>
        <p:txBody>
          <a:bodyPr>
            <a:noAutofit/>
          </a:bodyPr>
          <a:lstStyle/>
          <a:p>
            <a:r>
              <a:rPr lang="es-CO" sz="4000" dirty="0" smtClean="0"/>
              <a:t>              Shampoo al pelo </a:t>
            </a:r>
            <a:endParaRPr lang="en-US" sz="4000" dirty="0"/>
          </a:p>
        </p:txBody>
      </p:sp>
      <p:sp>
        <p:nvSpPr>
          <p:cNvPr id="3" name="Marcador de contenido 2"/>
          <p:cNvSpPr>
            <a:spLocks noGrp="1"/>
          </p:cNvSpPr>
          <p:nvPr>
            <p:ph idx="1"/>
          </p:nvPr>
        </p:nvSpPr>
        <p:spPr>
          <a:xfrm>
            <a:off x="6840583" y="3055457"/>
            <a:ext cx="4206240" cy="2210126"/>
          </a:xfrm>
        </p:spPr>
        <p:txBody>
          <a:bodyPr>
            <a:normAutofit/>
          </a:bodyPr>
          <a:lstStyle/>
          <a:p>
            <a:r>
              <a:rPr lang="es-CO" b="1" dirty="0"/>
              <a:t>Capacidad:</a:t>
            </a:r>
            <a:r>
              <a:rPr lang="es-CO" dirty="0"/>
              <a:t> 400 ml.</a:t>
            </a:r>
            <a:br>
              <a:rPr lang="es-CO" dirty="0"/>
            </a:br>
            <a:r>
              <a:rPr lang="es-CO" b="1" dirty="0"/>
              <a:t>Tapa:</a:t>
            </a:r>
            <a:r>
              <a:rPr lang="es-CO" dirty="0"/>
              <a:t> </a:t>
            </a:r>
            <a:r>
              <a:rPr lang="es-CO" dirty="0" err="1"/>
              <a:t>Flip</a:t>
            </a:r>
            <a:r>
              <a:rPr lang="es-CO" dirty="0"/>
              <a:t> Top a presión 24 </a:t>
            </a:r>
            <a:r>
              <a:rPr lang="es-CO" dirty="0" err="1"/>
              <a:t>mm.</a:t>
            </a:r>
            <a:r>
              <a:rPr lang="es-CO" dirty="0"/>
              <a:t/>
            </a:r>
            <a:br>
              <a:rPr lang="es-CO" dirty="0"/>
            </a:br>
            <a:r>
              <a:rPr lang="es-CO" b="1" dirty="0"/>
              <a:t>Material:</a:t>
            </a:r>
            <a:r>
              <a:rPr lang="es-CO" dirty="0"/>
              <a:t> Polipropileno</a:t>
            </a:r>
            <a:endParaRPr lang="en-US" dirty="0"/>
          </a:p>
          <a:p>
            <a:endParaRPr lang="en-US" dirty="0"/>
          </a:p>
        </p:txBody>
      </p:sp>
      <p:pic>
        <p:nvPicPr>
          <p:cNvPr id="3075" name="Picture 4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6888"/>
            <a:ext cx="1381125" cy="195262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7457" y="1198411"/>
            <a:ext cx="1972491" cy="1592252"/>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88" y="4425314"/>
            <a:ext cx="1600200" cy="16192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p:cNvSpPr>
            <a:spLocks noChangeArrowheads="1"/>
          </p:cNvSpPr>
          <p:nvPr/>
        </p:nvSpPr>
        <p:spPr bwMode="auto">
          <a:xfrm>
            <a:off x="0" y="24098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n-US" sz="1200" b="1" i="0" u="none" strike="noStrike" cap="none" normalizeH="0" baseline="0" dirty="0" smtClean="0">
                <a:ln>
                  <a:noFill/>
                </a:ln>
                <a:solidFill>
                  <a:srgbClr val="00B0F0"/>
                </a:solidFill>
                <a:effectLst/>
                <a:latin typeface="Comic Sans MS" panose="030F0702030302020204" pitchFamily="66" charset="0"/>
                <a:ea typeface="Times New Roman" panose="02020603050405020304" pitchFamily="18" charset="0"/>
              </a:rPr>
              <a:t>Empaque </a:t>
            </a:r>
            <a:r>
              <a:rPr kumimoji="0" lang="es-CO" altLang="en-US" sz="1200" b="0"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https://www.jaceplas.com/envase-shampoo/</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6"/>
          <p:cNvSpPr>
            <a:spLocks noChangeArrowheads="1"/>
          </p:cNvSpPr>
          <p:nvPr/>
        </p:nvSpPr>
        <p:spPr bwMode="auto">
          <a:xfrm>
            <a:off x="224028" y="370332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n-US" sz="1200" b="1"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Capacidad:</a:t>
            </a:r>
            <a:r>
              <a:rPr kumimoji="0" lang="es-CO" altLang="en-US" sz="1200" b="0"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 400 ml.</a:t>
            </a:r>
            <a:br>
              <a:rPr kumimoji="0" lang="es-CO" altLang="en-US" sz="1200" b="0"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br>
            <a:r>
              <a:rPr kumimoji="0" lang="es-CO" altLang="en-US" sz="1200" b="1" i="0" u="none" strike="noStrike" cap="none" normalizeH="0" baseline="0" dirty="0" smtClean="0">
                <a:ln>
                  <a:noFill/>
                </a:ln>
                <a:solidFill>
                  <a:srgbClr val="47425D"/>
                </a:solidFill>
                <a:effectLst/>
                <a:ea typeface="Times New Roman" panose="02020603050405020304" pitchFamily="18" charset="0"/>
                <a:cs typeface="Arial" panose="020B0604020202020204" pitchFamily="34" charset="0"/>
              </a:rPr>
              <a:t>Tapa:</a:t>
            </a:r>
            <a:r>
              <a:rPr kumimoji="0" lang="es-CO" altLang="en-US" sz="1200" b="0"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 </a:t>
            </a:r>
            <a:r>
              <a:rPr kumimoji="0" lang="es-CO" altLang="en-US" sz="1200" b="0" i="0" u="none" strike="noStrike" cap="none" normalizeH="0" baseline="0" dirty="0" err="1"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Flip</a:t>
            </a:r>
            <a:r>
              <a:rPr kumimoji="0" lang="es-CO" altLang="en-US" sz="1200" b="0"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 Top a presión 24 </a:t>
            </a:r>
            <a:r>
              <a:rPr kumimoji="0" lang="es-CO" altLang="en-US" sz="1200" b="0" i="0" u="none" strike="noStrike" cap="none" normalizeH="0" baseline="0" dirty="0" err="1"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mm.</a:t>
            </a:r>
            <a:r>
              <a:rPr kumimoji="0" lang="es-CO" altLang="en-US" sz="1200" b="0"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
            </a:r>
            <a:br>
              <a:rPr kumimoji="0" lang="es-CO" altLang="en-US" sz="1200" b="0"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br>
            <a:r>
              <a:rPr kumimoji="0" lang="es-CO" altLang="en-US" sz="1200" b="1" i="0" u="none" strike="noStrike" cap="none" normalizeH="0" baseline="0" dirty="0" smtClean="0">
                <a:ln>
                  <a:noFill/>
                </a:ln>
                <a:solidFill>
                  <a:srgbClr val="47425D"/>
                </a:solidFill>
                <a:effectLst/>
                <a:ea typeface="Times New Roman" panose="02020603050405020304" pitchFamily="18" charset="0"/>
                <a:cs typeface="Arial" panose="020B0604020202020204" pitchFamily="34" charset="0"/>
              </a:rPr>
              <a:t>Material:</a:t>
            </a:r>
            <a:r>
              <a:rPr kumimoji="0" lang="es-CO" altLang="en-US" sz="1200" b="0" i="0" u="none" strike="noStrike" cap="none" normalizeH="0" baseline="0" dirty="0" smtClean="0">
                <a:ln>
                  <a:noFill/>
                </a:ln>
                <a:solidFill>
                  <a:srgbClr val="47425D"/>
                </a:solidFill>
                <a:effectLst/>
                <a:latin typeface="Arial" panose="020B0604020202020204" pitchFamily="34" charset="0"/>
                <a:ea typeface="Times New Roman" panose="02020603050405020304" pitchFamily="18" charset="0"/>
                <a:cs typeface="Arial" panose="020B0604020202020204" pitchFamily="34" charset="0"/>
              </a:rPr>
              <a:t> Polipropileno</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200" b="1" i="0" u="none" strike="noStrike" cap="none" normalizeH="0" baseline="0" dirty="0" smtClean="0">
                <a:ln>
                  <a:noFill/>
                </a:ln>
                <a:solidFill>
                  <a:srgbClr val="00B0F0"/>
                </a:solidFill>
                <a:effectLst/>
                <a:latin typeface="Comic Sans MS" panose="030F0702030302020204" pitchFamily="66" charset="0"/>
                <a:ea typeface="Calibri" panose="020F0502020204030204" pitchFamily="34" charset="0"/>
                <a:cs typeface="Times New Roman" panose="02020603050405020304" pitchFamily="18" charset="0"/>
              </a:rPr>
              <a:t> Embalaje </a:t>
            </a:r>
            <a:r>
              <a:rPr kumimoji="0" lang="es-ES" altLang="en-US" sz="1200" b="1" i="0" u="none" strike="noStrike" cap="none" normalizeH="0" baseline="0" dirty="0" smtClean="0">
                <a:ln>
                  <a:noFill/>
                </a:ln>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PERFECTO PARA EL CUIDADO DEL PRODUCTO</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20750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0" eaLnBrk="0" fontAlgn="base" hangingPunct="0">
              <a:lnSpc>
                <a:spcPct val="100000"/>
              </a:lnSpc>
              <a:spcAft>
                <a:spcPct val="0"/>
              </a:spcAft>
            </a:pPr>
            <a:r>
              <a:rPr lang="es-CO" altLang="en-US" sz="1800" cap="none"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s-CO" altLang="en-US" sz="1800" cap="none"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s-CO" altLang="en-US" sz="1800" cap="none"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s-CO" altLang="en-US" sz="1800" cap="none"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s-CO" altLang="en-US" sz="1800" cap="none"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Se </a:t>
            </a:r>
            <a:r>
              <a:rPr lang="es-CO" altLang="en-US" sz="1800" cap="none" dirty="0">
                <a:solidFill>
                  <a:srgbClr val="000000"/>
                </a:solidFill>
                <a:latin typeface="Arial" panose="020B0604020202020204" pitchFamily="34" charset="0"/>
                <a:ea typeface="Times New Roman" panose="02020603050405020304" pitchFamily="18" charset="0"/>
                <a:cs typeface="Arial" panose="020B0604020202020204" pitchFamily="34" charset="0"/>
              </a:rPr>
              <a:t>presenta el flujo del proceso productivo a nivel general, referente al producto seleccionado del giro y analizado con más detalle en esta guía.</a:t>
            </a:r>
            <a:r>
              <a:rPr lang="es-CO" altLang="en-US" sz="1800" cap="none" dirty="0">
                <a:solidFill>
                  <a:schemeClr val="tx1"/>
                </a:solidFill>
                <a:ea typeface="Times New Roman" panose="02020603050405020304" pitchFamily="18" charset="0"/>
              </a:rPr>
              <a:t/>
            </a:r>
            <a:br>
              <a:rPr lang="es-CO" altLang="en-US" sz="1800" cap="none" dirty="0">
                <a:solidFill>
                  <a:schemeClr val="tx1"/>
                </a:solidFill>
                <a:ea typeface="Times New Roman" panose="02020603050405020304" pitchFamily="18" charset="0"/>
              </a:rPr>
            </a:br>
            <a:r>
              <a:rPr lang="es-CO" altLang="en-US" sz="1800" cap="none" dirty="0">
                <a:solidFill>
                  <a:srgbClr val="000000"/>
                </a:solidFill>
                <a:latin typeface="Arial" panose="020B0604020202020204" pitchFamily="34" charset="0"/>
                <a:ea typeface="Times New Roman" panose="02020603050405020304" pitchFamily="18" charset="0"/>
                <a:cs typeface="Arial" panose="020B0604020202020204" pitchFamily="34" charset="0"/>
              </a:rPr>
              <a:t>Sin embargo, éste puede ser similar para otros productos, si el proceso productivo es homogéneo, o para variantes del mismo. Al respecto, se debe evaluar en cada caso la pertinencia de cada una de las actividades previstas, la naturaleza de la maquinaria y el equipo considerado, el tiempo y tipo de las operaciones a realizar y las formulaciones o composiciones diferentes que involucra cada producto o variante que se pretenda realizar.</a:t>
            </a:r>
            <a:r>
              <a:rPr lang="es-CO" altLang="en-US" sz="1800" cap="none" dirty="0">
                <a:solidFill>
                  <a:schemeClr val="tx1"/>
                </a:solidFill>
                <a:latin typeface="Arial" panose="020B0604020202020204" pitchFamily="34" charset="0"/>
              </a:rPr>
              <a:t/>
            </a:r>
            <a:br>
              <a:rPr lang="es-CO" altLang="en-US" sz="1800" cap="none" dirty="0">
                <a:solidFill>
                  <a:schemeClr val="tx1"/>
                </a:solidFill>
                <a:latin typeface="Arial" panose="020B0604020202020204" pitchFamily="34" charset="0"/>
              </a:rPr>
            </a:br>
            <a:endParaRPr lang="en-US" sz="1800" dirty="0"/>
          </a:p>
        </p:txBody>
      </p:sp>
      <p:sp>
        <p:nvSpPr>
          <p:cNvPr id="3" name="Marcador de contenido 2"/>
          <p:cNvSpPr>
            <a:spLocks noGrp="1"/>
          </p:cNvSpPr>
          <p:nvPr>
            <p:ph idx="1"/>
          </p:nvPr>
        </p:nvSpPr>
        <p:spPr>
          <a:xfrm>
            <a:off x="1024128" y="3605348"/>
            <a:ext cx="9792551" cy="2222051"/>
          </a:xfrm>
        </p:spPr>
        <p:txBody>
          <a:bodyPr/>
          <a:lstStyle/>
          <a:p>
            <a:endParaRPr lang="en-US" dirty="0"/>
          </a:p>
        </p:txBody>
      </p:sp>
      <p:pic>
        <p:nvPicPr>
          <p:cNvPr id="4097" name="Picture 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83" y="2599509"/>
            <a:ext cx="10672354" cy="4036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424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6424" y="585216"/>
            <a:ext cx="29745294" cy="1499616"/>
          </a:xfrm>
        </p:spPr>
        <p:txBody>
          <a:bodyPr>
            <a:normAutofit fontScale="90000"/>
          </a:bodyPr>
          <a:lstStyle/>
          <a:p>
            <a:r>
              <a:rPr lang="es-CO" dirty="0"/>
              <a:t>                   </a:t>
            </a:r>
            <a:r>
              <a:rPr lang="en-US" dirty="0"/>
              <a:t/>
            </a:r>
            <a:br>
              <a:rPr lang="en-US" dirty="0"/>
            </a:br>
            <a:r>
              <a:rPr lang="es-CO" sz="3100" dirty="0"/>
              <a:t/>
            </a:r>
            <a:br>
              <a:rPr lang="es-CO" sz="3100" dirty="0"/>
            </a:br>
            <a:endParaRPr lang="en-US" dirty="0"/>
          </a:p>
        </p:txBody>
      </p:sp>
      <p:sp>
        <p:nvSpPr>
          <p:cNvPr id="3" name="Marcador de texto 2"/>
          <p:cNvSpPr>
            <a:spLocks noGrp="1"/>
          </p:cNvSpPr>
          <p:nvPr>
            <p:ph type="body" idx="1"/>
          </p:nvPr>
        </p:nvSpPr>
        <p:spPr>
          <a:xfrm>
            <a:off x="1039727" y="2715392"/>
            <a:ext cx="4754880" cy="481465"/>
          </a:xfrm>
        </p:spPr>
        <p:txBody>
          <a:bodyPr/>
          <a:lstStyle/>
          <a:p>
            <a:r>
              <a:rPr lang="es-CO" sz="2400" b="1" dirty="0"/>
              <a:t>Beneficios:</a:t>
            </a:r>
            <a:endParaRPr lang="en-US" dirty="0"/>
          </a:p>
        </p:txBody>
      </p:sp>
      <p:sp>
        <p:nvSpPr>
          <p:cNvPr id="4" name="Marcador de contenido 3"/>
          <p:cNvSpPr>
            <a:spLocks noGrp="1"/>
          </p:cNvSpPr>
          <p:nvPr>
            <p:ph sz="half" idx="2"/>
          </p:nvPr>
        </p:nvSpPr>
        <p:spPr>
          <a:xfrm>
            <a:off x="1039727" y="3191642"/>
            <a:ext cx="4754880" cy="3341572"/>
          </a:xfrm>
        </p:spPr>
        <p:txBody>
          <a:bodyPr>
            <a:normAutofit lnSpcReduction="10000"/>
          </a:bodyPr>
          <a:lstStyle/>
          <a:p>
            <a:r>
              <a:rPr lang="es-CO" sz="2400" dirty="0"/>
              <a:t>Shampoo que puede usarse diariamente para el cuidado de todo tipo de cabello, ya que presenta un efecto normalizador sobre el cuero cabelludo y lo humecta, proporcionando brillo y cuerpo al cabello, dejándolo manejable y con un agradable aroma, además de protegerlo de las radiaciones solares evitando su decoloración</a:t>
            </a:r>
            <a:r>
              <a:rPr lang="es-CO" dirty="0"/>
              <a:t>.</a:t>
            </a:r>
            <a:r>
              <a:rPr lang="en-US" dirty="0"/>
              <a:t/>
            </a:r>
            <a:br>
              <a:rPr lang="en-US" dirty="0"/>
            </a:br>
            <a:endParaRPr lang="en-US" dirty="0"/>
          </a:p>
        </p:txBody>
      </p:sp>
      <p:sp>
        <p:nvSpPr>
          <p:cNvPr id="5" name="Marcador de texto 4"/>
          <p:cNvSpPr>
            <a:spLocks noGrp="1"/>
          </p:cNvSpPr>
          <p:nvPr>
            <p:ph type="body" sz="quarter" idx="3"/>
          </p:nvPr>
        </p:nvSpPr>
        <p:spPr>
          <a:xfrm>
            <a:off x="6160750" y="2838394"/>
            <a:ext cx="4754880" cy="481466"/>
          </a:xfrm>
        </p:spPr>
        <p:txBody>
          <a:bodyPr/>
          <a:lstStyle/>
          <a:p>
            <a:r>
              <a:rPr lang="es-ES" b="1" dirty="0"/>
              <a:t>Modo de uso:</a:t>
            </a:r>
            <a:endParaRPr lang="en-US" dirty="0"/>
          </a:p>
        </p:txBody>
      </p:sp>
      <p:sp>
        <p:nvSpPr>
          <p:cNvPr id="6" name="Marcador de contenido 5"/>
          <p:cNvSpPr>
            <a:spLocks noGrp="1"/>
          </p:cNvSpPr>
          <p:nvPr>
            <p:ph sz="quarter" idx="4"/>
          </p:nvPr>
        </p:nvSpPr>
        <p:spPr>
          <a:xfrm>
            <a:off x="6160750" y="3330859"/>
            <a:ext cx="4754880" cy="3341572"/>
          </a:xfrm>
        </p:spPr>
        <p:txBody>
          <a:bodyPr/>
          <a:lstStyle/>
          <a:p>
            <a:r>
              <a:rPr lang="es-ES" dirty="0"/>
              <a:t>Aplicar una pequeña cantidad sobre el cabello húmedo, dando un suave masaje. Enjuagar y volver a usar de nuevo si es necesario. Si se desea, continuar con la aplicación del enjuague acondicionador con aceites esenciales.</a:t>
            </a:r>
            <a:endParaRPr lang="en-US" dirty="0"/>
          </a:p>
        </p:txBody>
      </p:sp>
      <p:pic>
        <p:nvPicPr>
          <p:cNvPr id="5125" name="Picture 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5269" y="179831"/>
            <a:ext cx="8250963" cy="2524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774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Valor agregado</a:t>
            </a:r>
            <a:endParaRPr lang="en-US" dirty="0"/>
          </a:p>
        </p:txBody>
      </p:sp>
      <p:sp>
        <p:nvSpPr>
          <p:cNvPr id="3" name="Marcador de contenido 2"/>
          <p:cNvSpPr>
            <a:spLocks noGrp="1"/>
          </p:cNvSpPr>
          <p:nvPr>
            <p:ph idx="1"/>
          </p:nvPr>
        </p:nvSpPr>
        <p:spPr/>
        <p:txBody>
          <a:bodyPr/>
          <a:lstStyle/>
          <a:p>
            <a:endParaRPr lang="es-MX" b="1" dirty="0" smtClean="0"/>
          </a:p>
          <a:p>
            <a:r>
              <a:rPr lang="es-MX" b="1" dirty="0" smtClean="0"/>
              <a:t>Utilidad</a:t>
            </a:r>
            <a:r>
              <a:rPr lang="es-MX" b="1" dirty="0"/>
              <a:t>:</a:t>
            </a:r>
            <a:r>
              <a:rPr lang="es-MX" dirty="0"/>
              <a:t> Simplifica algún aspecto en la vida del consumidor (reduce tiempos),  o mejora la experiencia de uso (mejor aroma, mejor sabor, etcétera).</a:t>
            </a:r>
          </a:p>
          <a:p>
            <a:r>
              <a:rPr lang="es-MX" b="1" dirty="0"/>
              <a:t>Precio:</a:t>
            </a:r>
            <a:r>
              <a:rPr lang="es-MX" dirty="0"/>
              <a:t> menor precio que la competencia y misma utilidad o más producto por el mismo precio.</a:t>
            </a:r>
          </a:p>
          <a:p>
            <a:r>
              <a:rPr lang="es-MX" b="1" dirty="0"/>
              <a:t>Emoción:</a:t>
            </a:r>
            <a:r>
              <a:rPr lang="es-MX" dirty="0"/>
              <a:t> genera un sentimiento positivo en quien consume (altruismo, felicidad, sentirse único, etcétera).</a:t>
            </a:r>
          </a:p>
          <a:p>
            <a:r>
              <a:rPr lang="es-CO" dirty="0" smtClean="0"/>
              <a:t>Nos basamos en estos conceptos.</a:t>
            </a:r>
            <a:endParaRPr lang="en-US" dirty="0"/>
          </a:p>
        </p:txBody>
      </p:sp>
    </p:spTree>
    <p:extLst>
      <p:ext uri="{BB962C8B-B14F-4D97-AF65-F5344CB8AC3E}">
        <p14:creationId xmlns:p14="http://schemas.microsoft.com/office/powerpoint/2010/main" val="310205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35</TotalTime>
  <Words>322</Words>
  <Application>Microsoft Office PowerPoint</Application>
  <PresentationFormat>Panorámica</PresentationFormat>
  <Paragraphs>32</Paragraphs>
  <Slides>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7</vt:i4>
      </vt:variant>
    </vt:vector>
  </HeadingPairs>
  <TitlesOfParts>
    <vt:vector size="15" baseType="lpstr">
      <vt:lpstr>Arial</vt:lpstr>
      <vt:lpstr>Calibri</vt:lpstr>
      <vt:lpstr>Comic Sans MS</vt:lpstr>
      <vt:lpstr>Times New Roman</vt:lpstr>
      <vt:lpstr>Tw Cen MT</vt:lpstr>
      <vt:lpstr>Tw Cen MT Condensed</vt:lpstr>
      <vt:lpstr>Wingdings 3</vt:lpstr>
      <vt:lpstr>Integral</vt:lpstr>
      <vt:lpstr>Shampoo para  el pelo……    </vt:lpstr>
      <vt:lpstr>Misión-visión </vt:lpstr>
      <vt:lpstr>En vista que los productos de limpieza del cabello son químicos que dan algunos beneficios como es la limpieza o eliminación de la caspa, pero en su mayoría ocasionan daños y maltratan el cabello, se hace necesaria la elaboración de un producto 100% natural como es el shampoo al pelo</vt:lpstr>
      <vt:lpstr>              Shampoo al pelo </vt:lpstr>
      <vt:lpstr>  Se presenta el flujo del proceso productivo a nivel general, referente al producto seleccionado del giro y analizado con más detalle en esta guía. Sin embargo, éste puede ser similar para otros productos, si el proceso productivo es homogéneo, o para variantes del mismo. Al respecto, se debe evaluar en cada caso la pertinencia de cada una de las actividades previstas, la naturaleza de la maquinaria y el equipo considerado, el tiempo y tipo de las operaciones a realizar y las formulaciones o composiciones diferentes que involucra cada producto o variante que se pretenda realizar. </vt:lpstr>
      <vt:lpstr>                     </vt:lpstr>
      <vt:lpstr>Valor agregado</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Shampoo para  el pelo……</dc:title>
  <dc:creator>.</dc:creator>
  <cp:lastModifiedBy>.</cp:lastModifiedBy>
  <cp:revision>5</cp:revision>
  <dcterms:created xsi:type="dcterms:W3CDTF">2021-10-16T17:12:09Z</dcterms:created>
  <dcterms:modified xsi:type="dcterms:W3CDTF">2021-10-16T17:49:44Z</dcterms:modified>
</cp:coreProperties>
</file>