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2" d="100"/>
          <a:sy n="112" d="100"/>
        </p:scale>
        <p:origin x="6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205D362B-3198-4DBA-B9F8-1F8C85B0542F}" type="datetimeFigureOut">
              <a:rPr lang="es-CO" smtClean="0"/>
              <a:t>11/10/21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113665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05D362B-3198-4DBA-B9F8-1F8C85B0542F}" type="datetimeFigureOut">
              <a:rPr lang="es-CO" smtClean="0"/>
              <a:t>11/10/21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55845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05D362B-3198-4DBA-B9F8-1F8C85B0542F}" type="datetimeFigureOut">
              <a:rPr lang="es-CO" smtClean="0"/>
              <a:t>11/10/21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34287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205D362B-3198-4DBA-B9F8-1F8C85B0542F}" type="datetimeFigureOut">
              <a:rPr lang="es-CO" smtClean="0"/>
              <a:t>11/10/21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275619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05D362B-3198-4DBA-B9F8-1F8C85B0542F}" type="datetimeFigureOut">
              <a:rPr lang="es-CO" smtClean="0"/>
              <a:t>11/10/21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377025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205D362B-3198-4DBA-B9F8-1F8C85B0542F}" type="datetimeFigureOut">
              <a:rPr lang="es-CO" smtClean="0"/>
              <a:t>11/10/21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287355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205D362B-3198-4DBA-B9F8-1F8C85B0542F}" type="datetimeFigureOut">
              <a:rPr lang="es-CO" smtClean="0"/>
              <a:t>11/10/21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210975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205D362B-3198-4DBA-B9F8-1F8C85B0542F}" type="datetimeFigureOut">
              <a:rPr lang="es-CO" smtClean="0"/>
              <a:t>11/10/21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62921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5D362B-3198-4DBA-B9F8-1F8C85B0542F}" type="datetimeFigureOut">
              <a:rPr lang="es-CO" smtClean="0"/>
              <a:t>11/10/21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330432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05D362B-3198-4DBA-B9F8-1F8C85B0542F}" type="datetimeFigureOut">
              <a:rPr lang="es-CO" smtClean="0"/>
              <a:t>11/10/21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134607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05D362B-3198-4DBA-B9F8-1F8C85B0542F}" type="datetimeFigureOut">
              <a:rPr lang="es-CO" smtClean="0"/>
              <a:t>11/10/21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3BDA0B9-03F6-4151-9A4D-E14262F7DEE0}" type="slidenum">
              <a:rPr lang="es-CO" smtClean="0"/>
              <a:t>‹Nº›</a:t>
            </a:fld>
            <a:endParaRPr lang="es-CO"/>
          </a:p>
        </p:txBody>
      </p:sp>
    </p:spTree>
    <p:extLst>
      <p:ext uri="{BB962C8B-B14F-4D97-AF65-F5344CB8AC3E}">
        <p14:creationId xmlns:p14="http://schemas.microsoft.com/office/powerpoint/2010/main" val="311993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D362B-3198-4DBA-B9F8-1F8C85B0542F}" type="datetimeFigureOut">
              <a:rPr lang="es-CO" smtClean="0"/>
              <a:t>11/10/21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DA0B9-03F6-4151-9A4D-E14262F7DEE0}" type="slidenum">
              <a:rPr lang="es-CO" smtClean="0"/>
              <a:t>‹Nº›</a:t>
            </a:fld>
            <a:endParaRPr lang="es-CO"/>
          </a:p>
        </p:txBody>
      </p:sp>
    </p:spTree>
    <p:extLst>
      <p:ext uri="{BB962C8B-B14F-4D97-AF65-F5344CB8AC3E}">
        <p14:creationId xmlns:p14="http://schemas.microsoft.com/office/powerpoint/2010/main" val="284269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chemeClr val="accent4">
              <a:lumMod val="40000"/>
              <a:lumOff val="60000"/>
            </a:schemeClr>
          </a:solidFill>
          <a:ln w="38100">
            <a:solidFill>
              <a:srgbClr val="FFC000"/>
            </a:solidFill>
            <a:prstDash val="sysDash"/>
          </a:ln>
        </p:spPr>
        <p:txBody>
          <a:bodyPr anchor="ctr"/>
          <a:lstStyle/>
          <a:p>
            <a:r>
              <a:rPr lang="es-MX" dirty="0">
                <a:effectLst>
                  <a:outerShdw blurRad="38100" dist="38100" dir="2700000" algn="tl">
                    <a:srgbClr val="000000">
                      <a:alpha val="43137"/>
                    </a:srgbClr>
                  </a:outerShdw>
                </a:effectLst>
                <a:latin typeface="Arimo" panose="020B0604020202020204" pitchFamily="34" charset="0"/>
                <a:ea typeface="Arimo" panose="020B0604020202020204" pitchFamily="34" charset="0"/>
                <a:cs typeface="Arimo" panose="020B0604020202020204" pitchFamily="34" charset="0"/>
              </a:rPr>
              <a:t> ÁREA Y VOLUMEN</a:t>
            </a:r>
            <a:endParaRPr lang="es-CO" dirty="0">
              <a:effectLst>
                <a:outerShdw blurRad="38100" dist="38100" dir="2700000" algn="tl">
                  <a:srgbClr val="000000">
                    <a:alpha val="43137"/>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3" name="Subtítulo 2"/>
          <p:cNvSpPr>
            <a:spLocks noGrp="1"/>
          </p:cNvSpPr>
          <p:nvPr>
            <p:ph type="subTitle" idx="1"/>
          </p:nvPr>
        </p:nvSpPr>
        <p:spPr>
          <a:xfrm>
            <a:off x="1524000" y="4593117"/>
            <a:ext cx="9144000" cy="1655762"/>
          </a:xfrm>
          <a:solidFill>
            <a:schemeClr val="accent4">
              <a:lumMod val="40000"/>
              <a:lumOff val="60000"/>
            </a:schemeClr>
          </a:solidFill>
          <a:ln w="38100">
            <a:solidFill>
              <a:srgbClr val="FFC000"/>
            </a:solidFill>
            <a:prstDash val="sysDash"/>
          </a:ln>
        </p:spPr>
        <p:txBody>
          <a:bodyPr anchor="ctr"/>
          <a:lstStyle/>
          <a:p>
            <a:r>
              <a:rPr lang="es-CO" dirty="0">
                <a:latin typeface="Bahnschrift" panose="020B0502040204020203" pitchFamily="34" charset="0"/>
              </a:rPr>
              <a:t>MATEMATICAS 2021</a:t>
            </a:r>
          </a:p>
        </p:txBody>
      </p:sp>
    </p:spTree>
    <p:extLst>
      <p:ext uri="{BB962C8B-B14F-4D97-AF65-F5344CB8AC3E}">
        <p14:creationId xmlns:p14="http://schemas.microsoft.com/office/powerpoint/2010/main" val="287053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4">
              <a:lumMod val="40000"/>
              <a:lumOff val="60000"/>
            </a:schemeClr>
          </a:solidFill>
          <a:ln>
            <a:solidFill>
              <a:srgbClr val="FFC000"/>
            </a:solidFill>
          </a:ln>
        </p:spPr>
        <p:txBody>
          <a:bodyPr/>
          <a:lstStyle/>
          <a:p>
            <a:pPr algn="ctr"/>
            <a:r>
              <a:rPr lang="es-MX" dirty="0">
                <a:latin typeface="Poor Richard" panose="02080502050505020702" pitchFamily="18" charset="0"/>
              </a:rPr>
              <a:t>Usos del área y volumen en la vida cotidiana</a:t>
            </a:r>
            <a:endParaRPr lang="es-CO" dirty="0">
              <a:latin typeface="Poor Richard" panose="02080502050505020702" pitchFamily="18" charset="0"/>
            </a:endParaRPr>
          </a:p>
        </p:txBody>
      </p:sp>
      <p:sp>
        <p:nvSpPr>
          <p:cNvPr id="3" name="Marcador de contenido 2"/>
          <p:cNvSpPr>
            <a:spLocks noGrp="1"/>
          </p:cNvSpPr>
          <p:nvPr>
            <p:ph idx="1"/>
          </p:nvPr>
        </p:nvSpPr>
        <p:spPr>
          <a:xfrm>
            <a:off x="838201" y="2030341"/>
            <a:ext cx="9612572" cy="3237694"/>
          </a:xfrm>
          <a:solidFill>
            <a:schemeClr val="accent4">
              <a:lumMod val="40000"/>
              <a:lumOff val="60000"/>
            </a:schemeClr>
          </a:solidFill>
          <a:ln>
            <a:solidFill>
              <a:srgbClr val="FFC000"/>
            </a:solidFill>
          </a:ln>
        </p:spPr>
        <p:txBody>
          <a:bodyPr>
            <a:normAutofit lnSpcReduction="10000"/>
          </a:bodyPr>
          <a:lstStyle/>
          <a:p>
            <a:pPr marL="0" indent="0">
              <a:buNone/>
            </a:pPr>
            <a:r>
              <a:rPr lang="es-MX" dirty="0">
                <a:latin typeface="Arial" panose="020B0604020202020204" pitchFamily="34" charset="0"/>
                <a:cs typeface="Arial" panose="020B0604020202020204" pitchFamily="34" charset="0"/>
              </a:rPr>
              <a:t>Pintar una pared requiere la medición de su área, y el volumen de pintura a utilizar. En las tiendas siempre nos dicen cuántos metros cuadrados podemos cubre un galón.</a:t>
            </a:r>
          </a:p>
          <a:p>
            <a:pPr marL="0" indent="0">
              <a:buNone/>
            </a:pPr>
            <a:endParaRPr lang="es-MX" dirty="0">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Cuando se está preparando una receta, en el recetario o vídeo nos explican la cantidad exacta de mililitros que se deben utilizar de un líquido. Entre muchos otros usos en la vida cotidiana.</a:t>
            </a:r>
            <a:endParaRPr lang="es-CO"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91237" y="4259822"/>
            <a:ext cx="2344375" cy="3314685"/>
          </a:xfrm>
          <a:prstGeom prst="rect">
            <a:avLst/>
          </a:prstGeom>
        </p:spPr>
      </p:pic>
      <p:pic>
        <p:nvPicPr>
          <p:cNvPr id="5" name="Imagen 4"/>
          <p:cNvPicPr>
            <a:picLocks noChangeAspect="1"/>
          </p:cNvPicPr>
          <p:nvPr/>
        </p:nvPicPr>
        <p:blipFill>
          <a:blip r:embed="rId3"/>
          <a:stretch>
            <a:fillRect/>
          </a:stretch>
        </p:blipFill>
        <p:spPr>
          <a:xfrm>
            <a:off x="7844051" y="2762535"/>
            <a:ext cx="4354773" cy="4354773"/>
          </a:xfrm>
          <a:prstGeom prst="rect">
            <a:avLst/>
          </a:prstGeom>
        </p:spPr>
      </p:pic>
    </p:spTree>
    <p:extLst>
      <p:ext uri="{BB962C8B-B14F-4D97-AF65-F5344CB8AC3E}">
        <p14:creationId xmlns:p14="http://schemas.microsoft.com/office/powerpoint/2010/main" val="27747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666" y="747262"/>
            <a:ext cx="10515600" cy="5558003"/>
          </a:xfrm>
          <a:solidFill>
            <a:schemeClr val="accent4">
              <a:lumMod val="40000"/>
              <a:lumOff val="60000"/>
            </a:schemeClr>
          </a:solidFill>
        </p:spPr>
        <p:txBody>
          <a:bodyPr anchor="t">
            <a:noAutofit/>
          </a:bodyPr>
          <a:lstStyle/>
          <a:p>
            <a:pPr algn="ctr"/>
            <a:r>
              <a:rPr lang="es-MX" sz="7200" dirty="0">
                <a:ln w="25400">
                  <a:solidFill>
                    <a:schemeClr val="tx1"/>
                  </a:solidFill>
                </a:ln>
                <a:blipFill>
                  <a:blip r:embed="rId2"/>
                  <a:stretch>
                    <a:fillRect/>
                  </a:stretch>
                </a:blipFill>
                <a:effectLst>
                  <a:outerShdw blurRad="38100" dist="38100" dir="2700000" algn="tl">
                    <a:srgbClr val="000000">
                      <a:alpha val="43137"/>
                    </a:srgbClr>
                  </a:outerShdw>
                </a:effectLst>
                <a:latin typeface="Cooper Black" panose="0208090404030B020404" pitchFamily="18" charset="0"/>
              </a:rPr>
              <a:t>Muchas gracias por su atención </a:t>
            </a:r>
            <a:endParaRPr lang="es-CO" sz="7200" dirty="0">
              <a:ln w="25400">
                <a:solidFill>
                  <a:schemeClr val="tx1"/>
                </a:solidFill>
              </a:ln>
              <a:blipFill>
                <a:blip r:embed="rId2"/>
                <a:stretch>
                  <a:fillRect/>
                </a:stretch>
              </a:blipFill>
              <a:effectLst>
                <a:outerShdw blurRad="38100" dist="38100" dir="2700000" algn="tl">
                  <a:srgbClr val="000000">
                    <a:alpha val="43137"/>
                  </a:srgbClr>
                </a:outerShdw>
              </a:effectLst>
              <a:latin typeface="Cooper Black" panose="0208090404030B020404" pitchFamily="18" charset="0"/>
            </a:endParaRPr>
          </a:p>
        </p:txBody>
      </p:sp>
      <p:pic>
        <p:nvPicPr>
          <p:cNvPr id="2050" name="Picture 2" descr="Gifs y Fondos Paz enla Tormenta ®: GIFS DE HELLO 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15834" y="2639159"/>
            <a:ext cx="3243092" cy="366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41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4">
              <a:lumMod val="40000"/>
              <a:lumOff val="60000"/>
            </a:schemeClr>
          </a:solidFill>
          <a:ln>
            <a:solidFill>
              <a:srgbClr val="FFC000"/>
            </a:solidFill>
          </a:ln>
        </p:spPr>
        <p:txBody>
          <a:bodyPr/>
          <a:lstStyle/>
          <a:p>
            <a:pPr algn="ctr"/>
            <a:r>
              <a:rPr lang="es-MX" dirty="0">
                <a:latin typeface="Poor Richard" panose="02080502050505020702" pitchFamily="18" charset="0"/>
              </a:rPr>
              <a:t>Concepto de área</a:t>
            </a:r>
            <a:endParaRPr lang="es-CO" dirty="0">
              <a:latin typeface="Poor Richard" panose="02080502050505020702" pitchFamily="18" charset="0"/>
            </a:endParaRPr>
          </a:p>
        </p:txBody>
      </p:sp>
      <p:sp>
        <p:nvSpPr>
          <p:cNvPr id="3" name="Marcador de contenido 2"/>
          <p:cNvSpPr>
            <a:spLocks noGrp="1"/>
          </p:cNvSpPr>
          <p:nvPr>
            <p:ph idx="1"/>
          </p:nvPr>
        </p:nvSpPr>
        <p:spPr>
          <a:xfrm>
            <a:off x="838200" y="1825625"/>
            <a:ext cx="10515600" cy="1763736"/>
          </a:xfrm>
          <a:solidFill>
            <a:schemeClr val="accent4">
              <a:lumMod val="40000"/>
              <a:lumOff val="60000"/>
            </a:schemeClr>
          </a:solidFill>
          <a:ln>
            <a:solidFill>
              <a:srgbClr val="FFC000"/>
            </a:solidFill>
          </a:ln>
        </p:spPr>
        <p:txBody>
          <a:bodyPr>
            <a:normAutofit fontScale="92500" lnSpcReduction="10000"/>
          </a:bodyPr>
          <a:lstStyle/>
          <a:p>
            <a:pPr marL="0" indent="0">
              <a:buNone/>
            </a:pPr>
            <a:r>
              <a:rPr lang="es-MX" dirty="0">
                <a:latin typeface="Arial" panose="020B0604020202020204" pitchFamily="34" charset="0"/>
                <a:cs typeface="Arial" panose="020B0604020202020204" pitchFamily="34" charset="0"/>
              </a:rPr>
              <a:t>Es la medida de la superficie, y se descubre partir de multiplicar la base por la altura. Utilizamos esta expresión cuando vamos a calcular la superficie por ejemplo, de un campo de fútbol u otro deporte. El área es la medida bidimensional de un objeto. El área básicamente demuestra la parte 2D de un objeto que cubre el área. </a:t>
            </a:r>
            <a:endParaRPr lang="es-CO"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4191000" y="3943350"/>
            <a:ext cx="3810000" cy="2914650"/>
          </a:xfrm>
          <a:prstGeom prst="rect">
            <a:avLst/>
          </a:prstGeom>
        </p:spPr>
      </p:pic>
    </p:spTree>
    <p:extLst>
      <p:ext uri="{BB962C8B-B14F-4D97-AF65-F5344CB8AC3E}">
        <p14:creationId xmlns:p14="http://schemas.microsoft.com/office/powerpoint/2010/main" val="35398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5370" y="651917"/>
            <a:ext cx="10298373" cy="5571462"/>
          </a:xfrm>
          <a:solidFill>
            <a:schemeClr val="accent4">
              <a:lumMod val="40000"/>
              <a:lumOff val="60000"/>
            </a:schemeClr>
          </a:solidFill>
          <a:ln>
            <a:solidFill>
              <a:srgbClr val="FFC000"/>
            </a:solidFill>
          </a:ln>
        </p:spPr>
        <p:txBody>
          <a:bodyPr>
            <a:normAutofit fontScale="77500" lnSpcReduction="20000"/>
          </a:bodyPr>
          <a:lstStyle/>
          <a:p>
            <a:pPr marL="0" indent="0">
              <a:buNone/>
            </a:pPr>
            <a:r>
              <a:rPr lang="es-MX" dirty="0">
                <a:latin typeface="Arial" panose="020B0604020202020204" pitchFamily="34" charset="0"/>
                <a:cs typeface="Arial" panose="020B0604020202020204" pitchFamily="34" charset="0"/>
              </a:rPr>
              <a:t>El área es una magnitud métrica de tipo escalar​ definida como la extensión en dos dimensiones de una recta al plano del espacio.</a:t>
            </a:r>
          </a:p>
          <a:p>
            <a:pPr marL="0" indent="0">
              <a:buNone/>
            </a:pPr>
            <a:endParaRPr lang="es-MX" dirty="0">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Para superficies planas, el concepto es más intuitivo. Cualquier superficie plana de lados rectos —es decir, cualquier polígono— puede triangularse, y se puede calcular su área como suma de las áreas de los triángulos en que se descompone. Ocasionalmente se usa el término "área" como sinónimo de superficie, cuando no existe confusión entre el concepto geométrico en sí mismo (superficie) y la magnitud métrica asociada al concepto geométrico (área).</a:t>
            </a:r>
          </a:p>
          <a:p>
            <a:pPr marL="0" indent="0">
              <a:buNone/>
            </a:pPr>
            <a:endParaRPr lang="es-MX" dirty="0">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Sin embargo, para calcular el área de superficies curvas se requiere introducir métodos de geometría diferencial.</a:t>
            </a:r>
          </a:p>
          <a:p>
            <a:pPr marL="0" indent="0">
              <a:buNone/>
            </a:pPr>
            <a:endParaRPr lang="es-MX" dirty="0">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Para poder definir el área de una superficie en general —que es un concepto métrico—, se tiene que haber definido un tensor métrico sobre la superficie en cuestión: cuando la superficie está dentro de un espacio </a:t>
            </a:r>
            <a:r>
              <a:rPr lang="es-MX" dirty="0" err="1">
                <a:latin typeface="Arial" panose="020B0604020202020204" pitchFamily="34" charset="0"/>
                <a:cs typeface="Arial" panose="020B0604020202020204" pitchFamily="34" charset="0"/>
              </a:rPr>
              <a:t>euclídeo</a:t>
            </a:r>
            <a:r>
              <a:rPr lang="es-MX" dirty="0">
                <a:latin typeface="Arial" panose="020B0604020202020204" pitchFamily="34" charset="0"/>
                <a:cs typeface="Arial" panose="020B0604020202020204" pitchFamily="34" charset="0"/>
              </a:rPr>
              <a:t>, la superficie hereda una estructura métrica natural inducida por la métrica euclidiana.</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03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4">
              <a:lumMod val="40000"/>
              <a:lumOff val="60000"/>
            </a:schemeClr>
          </a:solidFill>
          <a:ln>
            <a:solidFill>
              <a:srgbClr val="FFC000"/>
            </a:solidFill>
          </a:ln>
        </p:spPr>
        <p:txBody>
          <a:bodyPr/>
          <a:lstStyle/>
          <a:p>
            <a:pPr algn="ctr"/>
            <a:r>
              <a:rPr lang="es-MX" dirty="0">
                <a:latin typeface="Poor Richard" panose="02080502050505020702" pitchFamily="18" charset="0"/>
              </a:rPr>
              <a:t>Concepto de volumen </a:t>
            </a:r>
            <a:endParaRPr lang="es-CO" dirty="0">
              <a:latin typeface="Poor Richard" panose="02080502050505020702" pitchFamily="18" charset="0"/>
            </a:endParaRPr>
          </a:p>
        </p:txBody>
      </p:sp>
      <p:sp>
        <p:nvSpPr>
          <p:cNvPr id="3" name="Marcador de contenido 2"/>
          <p:cNvSpPr>
            <a:spLocks noGrp="1"/>
          </p:cNvSpPr>
          <p:nvPr>
            <p:ph idx="1"/>
          </p:nvPr>
        </p:nvSpPr>
        <p:spPr>
          <a:xfrm>
            <a:off x="838200" y="1825625"/>
            <a:ext cx="10515600" cy="1763736"/>
          </a:xfrm>
          <a:solidFill>
            <a:schemeClr val="accent4">
              <a:lumMod val="40000"/>
              <a:lumOff val="60000"/>
            </a:schemeClr>
          </a:solidFill>
          <a:ln>
            <a:solidFill>
              <a:srgbClr val="FFC000"/>
            </a:solidFill>
          </a:ln>
        </p:spPr>
        <p:txBody>
          <a:bodyPr>
            <a:normAutofit fontScale="92500" lnSpcReduction="20000"/>
          </a:bodyPr>
          <a:lstStyle/>
          <a:p>
            <a:pPr marL="0" indent="0">
              <a:buNone/>
            </a:pPr>
            <a:r>
              <a:rPr lang="es-MX" dirty="0">
                <a:latin typeface="Arial" panose="020B0604020202020204" pitchFamily="34" charset="0"/>
                <a:cs typeface="Arial" panose="020B0604020202020204" pitchFamily="34" charset="0"/>
              </a:rPr>
              <a:t>Corresponde al espacio que la forma ocupa, por lo tanto, es la multiplicación de la altura por el ancho y por el largo. El volumen sirve, por ejemplo, cuando queremos calcular la cantidad de agua en una piscina. El volumen es el cálculo tridimensional de un objeto. Es el espacio con las tres dimensiones. En otras palabras, el volumen también se puede llamar la capacidad del objeto.</a:t>
            </a:r>
            <a:endParaRPr lang="es-CO"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3521122" y="3724298"/>
            <a:ext cx="4681182" cy="2633165"/>
          </a:xfrm>
          <a:prstGeom prst="rect">
            <a:avLst/>
          </a:prstGeom>
        </p:spPr>
      </p:pic>
    </p:spTree>
    <p:extLst>
      <p:ext uri="{BB962C8B-B14F-4D97-AF65-F5344CB8AC3E}">
        <p14:creationId xmlns:p14="http://schemas.microsoft.com/office/powerpoint/2010/main" val="372742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14400"/>
            <a:ext cx="10393907" cy="5262563"/>
          </a:xfrm>
          <a:solidFill>
            <a:schemeClr val="accent4">
              <a:lumMod val="40000"/>
              <a:lumOff val="60000"/>
            </a:schemeClr>
          </a:solidFill>
          <a:ln>
            <a:solidFill>
              <a:srgbClr val="FFC000"/>
            </a:solidFill>
          </a:ln>
        </p:spPr>
        <p:txBody>
          <a:bodyPr/>
          <a:lstStyle/>
          <a:p>
            <a:pPr marL="0" indent="0">
              <a:buNone/>
            </a:pPr>
            <a:r>
              <a:rPr lang="es-MX" dirty="0">
                <a:latin typeface="Arial" panose="020B0604020202020204" pitchFamily="34" charset="0"/>
                <a:cs typeface="Arial" panose="020B0604020202020204" pitchFamily="34" charset="0"/>
              </a:rPr>
              <a:t>La unidad de medida de volumen en el Sistema Internacional de Unidades es el metro cúbico. En el sistema métrico decimal, una unidad de volumen para sólidos era el estéreo, igual al metro cúbico, pero actualmente poco usada. En ese mismo sistema, para medir la capacidad de líquidos, se creó el litro, que es aceptado por el SI. Por razones históricas, existen unidades separadas para ambas, sin embargo están relacionadas por la equivalencia entre el litro y el decímetro cúbico:</a:t>
            </a:r>
          </a:p>
          <a:p>
            <a:pPr marL="0" indent="0">
              <a:buNone/>
            </a:pPr>
            <a:endParaRPr lang="es-MX" dirty="0">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1 dm³ = 1 litro = 0,001 m³ = 1000 cm³.</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41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849" y="968992"/>
            <a:ext cx="5030337" cy="4160932"/>
          </a:xfrm>
          <a:solidFill>
            <a:schemeClr val="accent4">
              <a:lumMod val="40000"/>
              <a:lumOff val="60000"/>
            </a:schemeClr>
          </a:solidFill>
          <a:ln>
            <a:solidFill>
              <a:srgbClr val="FFC000"/>
            </a:solidFill>
          </a:ln>
        </p:spPr>
        <p:txBody>
          <a:bodyPr>
            <a:noAutofit/>
          </a:bodyPr>
          <a:lstStyle/>
          <a:p>
            <a:pPr algn="ctr"/>
            <a:r>
              <a:rPr lang="es-MX" sz="6600" dirty="0">
                <a:latin typeface="Poor Richard" panose="02080502050505020702" pitchFamily="18" charset="0"/>
              </a:rPr>
              <a:t>Formulas de área en las figuras geométricas</a:t>
            </a:r>
            <a:endParaRPr lang="es-CO" sz="6600" dirty="0">
              <a:latin typeface="Poor Richard" panose="02080502050505020702" pitchFamily="18" charset="0"/>
            </a:endParaRPr>
          </a:p>
        </p:txBody>
      </p:sp>
      <p:pic>
        <p:nvPicPr>
          <p:cNvPr id="4" name="Imagen 3"/>
          <p:cNvPicPr>
            <a:picLocks noChangeAspect="1"/>
          </p:cNvPicPr>
          <p:nvPr/>
        </p:nvPicPr>
        <p:blipFill rotWithShape="1">
          <a:blip r:embed="rId2"/>
          <a:srcRect l="10187" t="9931" r="51642" b="2862"/>
          <a:stretch/>
        </p:blipFill>
        <p:spPr>
          <a:xfrm>
            <a:off x="6391700" y="0"/>
            <a:ext cx="5263488" cy="6760725"/>
          </a:xfrm>
          <a:prstGeom prst="rect">
            <a:avLst/>
          </a:prstGeom>
        </p:spPr>
      </p:pic>
    </p:spTree>
    <p:extLst>
      <p:ext uri="{BB962C8B-B14F-4D97-AF65-F5344CB8AC3E}">
        <p14:creationId xmlns:p14="http://schemas.microsoft.com/office/powerpoint/2010/main" val="128440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233" y="1487605"/>
            <a:ext cx="4771030" cy="3901626"/>
          </a:xfrm>
          <a:solidFill>
            <a:schemeClr val="accent4">
              <a:lumMod val="40000"/>
              <a:lumOff val="60000"/>
            </a:schemeClr>
          </a:solidFill>
          <a:ln>
            <a:solidFill>
              <a:srgbClr val="FFC000"/>
            </a:solidFill>
          </a:ln>
        </p:spPr>
        <p:txBody>
          <a:bodyPr>
            <a:noAutofit/>
          </a:bodyPr>
          <a:lstStyle/>
          <a:p>
            <a:pPr algn="ctr"/>
            <a:r>
              <a:rPr lang="es-MX" sz="6600" dirty="0">
                <a:latin typeface="Poor Richard" panose="02080502050505020702" pitchFamily="18" charset="0"/>
              </a:rPr>
              <a:t>Formulas de volumen en las figuras geométricas </a:t>
            </a:r>
            <a:endParaRPr lang="es-CO" sz="6600" dirty="0">
              <a:latin typeface="Poor Richard" panose="02080502050505020702" pitchFamily="18" charset="0"/>
            </a:endParaRPr>
          </a:p>
        </p:txBody>
      </p:sp>
      <p:pic>
        <p:nvPicPr>
          <p:cNvPr id="4" name="Imagen 3"/>
          <p:cNvPicPr>
            <a:picLocks noChangeAspect="1"/>
          </p:cNvPicPr>
          <p:nvPr/>
        </p:nvPicPr>
        <p:blipFill rotWithShape="1">
          <a:blip r:embed="rId2"/>
          <a:srcRect l="10298" t="23867" r="51530" b="16801"/>
          <a:stretch/>
        </p:blipFill>
        <p:spPr>
          <a:xfrm>
            <a:off x="5281684" y="498466"/>
            <a:ext cx="6728346" cy="5879903"/>
          </a:xfrm>
          <a:prstGeom prst="rect">
            <a:avLst/>
          </a:prstGeom>
        </p:spPr>
      </p:pic>
    </p:spTree>
    <p:extLst>
      <p:ext uri="{BB962C8B-B14F-4D97-AF65-F5344CB8AC3E}">
        <p14:creationId xmlns:p14="http://schemas.microsoft.com/office/powerpoint/2010/main" val="323027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4">
              <a:lumMod val="40000"/>
              <a:lumOff val="60000"/>
            </a:schemeClr>
          </a:solidFill>
          <a:ln>
            <a:solidFill>
              <a:srgbClr val="FFC000"/>
            </a:solidFill>
          </a:ln>
        </p:spPr>
        <p:txBody>
          <a:bodyPr/>
          <a:lstStyle/>
          <a:p>
            <a:pPr algn="ctr"/>
            <a:r>
              <a:rPr lang="es-MX" dirty="0">
                <a:latin typeface="Poor Richard" panose="02080502050505020702" pitchFamily="18" charset="0"/>
              </a:rPr>
              <a:t>Ejemplos de área</a:t>
            </a:r>
            <a:endParaRPr lang="es-CO" dirty="0">
              <a:latin typeface="Poor Richard" panose="02080502050505020702" pitchFamily="18" charset="0"/>
            </a:endParaRPr>
          </a:p>
        </p:txBody>
      </p:sp>
      <p:pic>
        <p:nvPicPr>
          <p:cNvPr id="4" name="Imagen 3"/>
          <p:cNvPicPr>
            <a:picLocks noChangeAspect="1"/>
          </p:cNvPicPr>
          <p:nvPr/>
        </p:nvPicPr>
        <p:blipFill>
          <a:blip r:embed="rId2"/>
          <a:stretch>
            <a:fillRect/>
          </a:stretch>
        </p:blipFill>
        <p:spPr>
          <a:xfrm>
            <a:off x="1076325" y="2290549"/>
            <a:ext cx="5858586" cy="3605284"/>
          </a:xfrm>
          <a:prstGeom prst="rect">
            <a:avLst/>
          </a:prstGeom>
        </p:spPr>
      </p:pic>
      <p:pic>
        <p:nvPicPr>
          <p:cNvPr id="5" name="Imagen 4"/>
          <p:cNvPicPr>
            <a:picLocks noChangeAspect="1"/>
          </p:cNvPicPr>
          <p:nvPr/>
        </p:nvPicPr>
        <p:blipFill>
          <a:blip r:embed="rId3"/>
          <a:stretch>
            <a:fillRect/>
          </a:stretch>
        </p:blipFill>
        <p:spPr>
          <a:xfrm>
            <a:off x="6523572" y="2393674"/>
            <a:ext cx="5406420" cy="4058802"/>
          </a:xfrm>
          <a:prstGeom prst="rect">
            <a:avLst/>
          </a:prstGeom>
          <a:solidFill>
            <a:schemeClr val="accent4">
              <a:lumMod val="40000"/>
              <a:lumOff val="60000"/>
            </a:schemeClr>
          </a:solidFill>
        </p:spPr>
      </p:pic>
    </p:spTree>
    <p:extLst>
      <p:ext uri="{BB962C8B-B14F-4D97-AF65-F5344CB8AC3E}">
        <p14:creationId xmlns:p14="http://schemas.microsoft.com/office/powerpoint/2010/main" val="236557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4">
              <a:lumMod val="40000"/>
              <a:lumOff val="60000"/>
            </a:schemeClr>
          </a:solidFill>
          <a:ln>
            <a:solidFill>
              <a:srgbClr val="FFC000"/>
            </a:solidFill>
          </a:ln>
        </p:spPr>
        <p:txBody>
          <a:bodyPr/>
          <a:lstStyle/>
          <a:p>
            <a:pPr algn="ctr"/>
            <a:r>
              <a:rPr lang="es-MX" dirty="0">
                <a:latin typeface="Poor Richard" panose="02080502050505020702" pitchFamily="18" charset="0"/>
              </a:rPr>
              <a:t>Ejemplos de volumen</a:t>
            </a:r>
            <a:endParaRPr lang="es-CO" dirty="0">
              <a:latin typeface="Poor Richard" panose="02080502050505020702" pitchFamily="18" charset="0"/>
            </a:endParaRPr>
          </a:p>
        </p:txBody>
      </p:sp>
      <p:pic>
        <p:nvPicPr>
          <p:cNvPr id="4" name="Imagen 3"/>
          <p:cNvPicPr>
            <a:picLocks noChangeAspect="1"/>
          </p:cNvPicPr>
          <p:nvPr/>
        </p:nvPicPr>
        <p:blipFill>
          <a:blip r:embed="rId2"/>
          <a:stretch>
            <a:fillRect/>
          </a:stretch>
        </p:blipFill>
        <p:spPr>
          <a:xfrm>
            <a:off x="143302" y="2165445"/>
            <a:ext cx="6926239" cy="3810000"/>
          </a:xfrm>
          <a:prstGeom prst="rect">
            <a:avLst/>
          </a:prstGeom>
        </p:spPr>
      </p:pic>
      <p:pic>
        <p:nvPicPr>
          <p:cNvPr id="5" name="Imagen 4"/>
          <p:cNvPicPr>
            <a:picLocks noChangeAspect="1"/>
          </p:cNvPicPr>
          <p:nvPr/>
        </p:nvPicPr>
        <p:blipFill>
          <a:blip r:embed="rId3"/>
          <a:stretch>
            <a:fillRect/>
          </a:stretch>
        </p:blipFill>
        <p:spPr>
          <a:xfrm>
            <a:off x="7912716" y="2012405"/>
            <a:ext cx="3660585" cy="4318069"/>
          </a:xfrm>
          <a:prstGeom prst="rect">
            <a:avLst/>
          </a:prstGeom>
        </p:spPr>
      </p:pic>
    </p:spTree>
    <p:extLst>
      <p:ext uri="{BB962C8B-B14F-4D97-AF65-F5344CB8AC3E}">
        <p14:creationId xmlns:p14="http://schemas.microsoft.com/office/powerpoint/2010/main" val="7573986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539</Words>
  <Application>Microsoft Macintosh PowerPoint</Application>
  <PresentationFormat>Panorámica</PresentationFormat>
  <Paragraphs>25</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Arimo</vt:lpstr>
      <vt:lpstr>Bahnschrift</vt:lpstr>
      <vt:lpstr>Calibri</vt:lpstr>
      <vt:lpstr>Calibri Light</vt:lpstr>
      <vt:lpstr>Cooper Black</vt:lpstr>
      <vt:lpstr>Poor Richard</vt:lpstr>
      <vt:lpstr>Tema de Office</vt:lpstr>
      <vt:lpstr> ÁREA Y VOLUMEN</vt:lpstr>
      <vt:lpstr>Concepto de área</vt:lpstr>
      <vt:lpstr>Presentación de PowerPoint</vt:lpstr>
      <vt:lpstr>Concepto de volumen </vt:lpstr>
      <vt:lpstr>Presentación de PowerPoint</vt:lpstr>
      <vt:lpstr>Formulas de área en las figuras geométricas</vt:lpstr>
      <vt:lpstr>Formulas de volumen en las figuras geométricas </vt:lpstr>
      <vt:lpstr>Ejemplos de área</vt:lpstr>
      <vt:lpstr>Ejemplos de volumen</vt:lpstr>
      <vt:lpstr>Usos del área y volumen en la vida cotidiana</vt:lpstr>
      <vt:lpstr>Muchas gracias por su atención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Convalidación área y volumen</dc:title>
  <dc:creator>Estudiante</dc:creator>
  <cp:lastModifiedBy>sarah florez</cp:lastModifiedBy>
  <cp:revision>13</cp:revision>
  <dcterms:created xsi:type="dcterms:W3CDTF">2021-08-24T22:14:33Z</dcterms:created>
  <dcterms:modified xsi:type="dcterms:W3CDTF">2021-10-11T19:12:15Z</dcterms:modified>
</cp:coreProperties>
</file>